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3"/>
  </p:notesMasterIdLst>
  <p:sldIdLst>
    <p:sldId id="256" r:id="rId3"/>
    <p:sldId id="452" r:id="rId4"/>
    <p:sldId id="506" r:id="rId5"/>
    <p:sldId id="516" r:id="rId6"/>
    <p:sldId id="454" r:id="rId7"/>
    <p:sldId id="258" r:id="rId8"/>
    <p:sldId id="503" r:id="rId9"/>
    <p:sldId id="461" r:id="rId10"/>
    <p:sldId id="514" r:id="rId11"/>
    <p:sldId id="515" r:id="rId12"/>
    <p:sldId id="462" r:id="rId13"/>
    <p:sldId id="278" r:id="rId14"/>
    <p:sldId id="513" r:id="rId15"/>
    <p:sldId id="440" r:id="rId16"/>
    <p:sldId id="512" r:id="rId17"/>
    <p:sldId id="445" r:id="rId18"/>
    <p:sldId id="277" r:id="rId19"/>
    <p:sldId id="290" r:id="rId20"/>
    <p:sldId id="311" r:id="rId21"/>
    <p:sldId id="309" r:id="rId22"/>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8A39089-1D2A-46F4-992E-4959844AB79A}">
          <p14:sldIdLst>
            <p14:sldId id="256"/>
            <p14:sldId id="452"/>
            <p14:sldId id="506"/>
            <p14:sldId id="516"/>
          </p14:sldIdLst>
        </p14:section>
        <p14:section name="HRM Compensation" id="{F41E3120-3912-4C10-8C38-AE0B77DE6A9C}">
          <p14:sldIdLst>
            <p14:sldId id="454"/>
            <p14:sldId id="258"/>
          </p14:sldIdLst>
        </p14:section>
        <p14:section name="HRM Benefits" id="{1C3B59E1-EBA7-4FF5-A043-A47A9C66C852}">
          <p14:sldIdLst>
            <p14:sldId id="503"/>
            <p14:sldId id="461"/>
            <p14:sldId id="514"/>
            <p14:sldId id="515"/>
          </p14:sldIdLst>
        </p14:section>
        <p14:section name="HRM Talent Acquisition" id="{905B3BED-75DA-484D-95E2-CBC147863F28}">
          <p14:sldIdLst>
            <p14:sldId id="462"/>
            <p14:sldId id="278"/>
            <p14:sldId id="513"/>
          </p14:sldIdLst>
        </p14:section>
        <p14:section name="HR Information Systems" id="{30CEB00A-7BC6-4BF5-B4B3-D0B53A6A811B}">
          <p14:sldIdLst>
            <p14:sldId id="440"/>
            <p14:sldId id="512"/>
            <p14:sldId id="445"/>
          </p14:sldIdLst>
        </p14:section>
        <p14:section name="Wrap-Up" id="{B7417A44-3D80-4216-87B1-FB26132BAB8C}">
          <p14:sldIdLst>
            <p14:sldId id="277"/>
            <p14:sldId id="290"/>
            <p14:sldId id="311"/>
            <p14:sldId id="309"/>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B91"/>
    <a:srgbClr val="0000FF"/>
    <a:srgbClr val="F9CF21"/>
    <a:srgbClr val="8A3CC4"/>
    <a:srgbClr val="A6C6FF"/>
    <a:srgbClr val="C9B5E8"/>
    <a:srgbClr val="D5C5EC"/>
    <a:srgbClr val="E6DDF4"/>
    <a:srgbClr val="E2D3F5"/>
    <a:srgbClr val="A49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21" autoAdjust="0"/>
    <p:restoredTop sz="96357" autoAdjust="0"/>
  </p:normalViewPr>
  <p:slideViewPr>
    <p:cSldViewPr>
      <p:cViewPr varScale="1">
        <p:scale>
          <a:sx n="114" d="100"/>
          <a:sy n="114" d="100"/>
        </p:scale>
        <p:origin x="1392" y="102"/>
      </p:cViewPr>
      <p:guideLst>
        <p:guide orient="horz" pos="2880"/>
        <p:guide pos="2160"/>
      </p:guideLst>
    </p:cSldViewPr>
  </p:slideViewPr>
  <p:notesTextViewPr>
    <p:cViewPr>
      <p:scale>
        <a:sx n="3" d="2"/>
        <a:sy n="3" d="2"/>
      </p:scale>
      <p:origin x="0" y="0"/>
    </p:cViewPr>
  </p:notesTextViewPr>
  <p:notesViewPr>
    <p:cSldViewPr>
      <p:cViewPr varScale="1">
        <p:scale>
          <a:sx n="112" d="100"/>
          <a:sy n="112" d="100"/>
        </p:scale>
        <p:origin x="159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2143"/>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6347" y="0"/>
            <a:ext cx="4028440" cy="352143"/>
          </a:xfrm>
          <a:prstGeom prst="rect">
            <a:avLst/>
          </a:prstGeom>
        </p:spPr>
        <p:txBody>
          <a:bodyPr vert="horz" lIns="93177" tIns="46589" rIns="93177" bIns="46589" rtlCol="0"/>
          <a:lstStyle>
            <a:lvl1pPr algn="r">
              <a:defRPr sz="1200"/>
            </a:lvl1pPr>
          </a:lstStyle>
          <a:p>
            <a:fld id="{63AA57D9-0AF3-4F65-8910-30F3076D44D0}" type="datetimeFigureOut">
              <a:rPr lang="en-US" smtClean="0"/>
              <a:t>4/20/2023</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6"/>
            <a:ext cx="7437120" cy="2760344"/>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258"/>
            <a:ext cx="4028440" cy="352142"/>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6347" y="6658258"/>
            <a:ext cx="4028440" cy="352142"/>
          </a:xfrm>
          <a:prstGeom prst="rect">
            <a:avLst/>
          </a:prstGeom>
        </p:spPr>
        <p:txBody>
          <a:bodyPr vert="horz" lIns="93177" tIns="46589" rIns="93177" bIns="46589" rtlCol="0" anchor="b"/>
          <a:lstStyle>
            <a:lvl1pPr algn="r">
              <a:defRPr sz="1200"/>
            </a:lvl1pPr>
          </a:lstStyle>
          <a:p>
            <a:fld id="{9E167E21-30C4-4FFD-ACB8-6C65C7EB4D1D}" type="slidenum">
              <a:rPr lang="en-US" smtClean="0"/>
              <a:t>‹#›</a:t>
            </a:fld>
            <a:endParaRPr lang="en-US"/>
          </a:p>
        </p:txBody>
      </p:sp>
    </p:spTree>
    <p:extLst>
      <p:ext uri="{BB962C8B-B14F-4D97-AF65-F5344CB8AC3E}">
        <p14:creationId xmlns:p14="http://schemas.microsoft.com/office/powerpoint/2010/main" val="4037733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2</a:t>
            </a:fld>
            <a:endParaRPr lang="en-US"/>
          </a:p>
        </p:txBody>
      </p:sp>
    </p:spTree>
    <p:extLst>
      <p:ext uri="{BB962C8B-B14F-4D97-AF65-F5344CB8AC3E}">
        <p14:creationId xmlns:p14="http://schemas.microsoft.com/office/powerpoint/2010/main" val="684359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7</a:t>
            </a:fld>
            <a:endParaRPr lang="en-US"/>
          </a:p>
        </p:txBody>
      </p:sp>
    </p:spTree>
    <p:extLst>
      <p:ext uri="{BB962C8B-B14F-4D97-AF65-F5344CB8AC3E}">
        <p14:creationId xmlns:p14="http://schemas.microsoft.com/office/powerpoint/2010/main" val="3724477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167E21-30C4-4FFD-ACB8-6C65C7EB4D1D}" type="slidenum">
              <a:rPr lang="en-US" smtClean="0"/>
              <a:t>11</a:t>
            </a:fld>
            <a:endParaRPr lang="en-US"/>
          </a:p>
        </p:txBody>
      </p:sp>
    </p:spTree>
    <p:extLst>
      <p:ext uri="{BB962C8B-B14F-4D97-AF65-F5344CB8AC3E}">
        <p14:creationId xmlns:p14="http://schemas.microsoft.com/office/powerpoint/2010/main" val="4021359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3"/>
            <a:ext cx="8476488" cy="798194"/>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4/20/2023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4/20/2023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873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4/20/2023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4/20/2023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title"/>
          </p:nvPr>
        </p:nvSpPr>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4/20/2023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9143999" cy="6857998"/>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E036CA3-B0E3-412E-BEF3-D5995392705B}" type="datetime1">
              <a:rPr lang="en-US" smtClean="0"/>
              <a:t>4/20/2023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33755" y="123345"/>
            <a:ext cx="8476488"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subTitle" idx="4"/>
          </p:nvPr>
        </p:nvSpPr>
        <p:spPr>
          <a:xfrm>
            <a:off x="1371600" y="3840483"/>
            <a:ext cx="6400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BC728AF-A49F-456C-B37C-E8892B0EB3D2}" type="datetime1">
              <a:rPr lang="en-US" smtClean="0"/>
              <a:t>4/20/2023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74195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1AE22A3-465C-4667-9080-2FE7AA4D3BB9}" type="datetime1">
              <a:rPr lang="en-US" smtClean="0"/>
              <a:t>4/20/2023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54861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5E2E15DB-2249-40DB-90A5-A7C4051A966C}" type="datetime1">
              <a:rPr lang="en-US" smtClean="0"/>
              <a:t>4/20/2023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9753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 y="0"/>
            <a:ext cx="9143999" cy="6857998"/>
          </a:xfrm>
          <a:prstGeom prst="rect">
            <a:avLst/>
          </a:prstGeom>
        </p:spPr>
      </p:pic>
      <p:sp>
        <p:nvSpPr>
          <p:cNvPr id="2" name="Holder 2"/>
          <p:cNvSpPr>
            <a:spLocks noGrp="1"/>
          </p:cNvSpPr>
          <p:nvPr>
            <p:ph type="title"/>
          </p:nvPr>
        </p:nvSpPr>
        <p:spPr>
          <a:xfrm>
            <a:off x="290959" y="126393"/>
            <a:ext cx="8562085" cy="492443"/>
          </a:xfrm>
        </p:spPr>
        <p:txBody>
          <a:bodyPr lIns="0" tIns="0" rIns="0" bIns="0"/>
          <a:lstStyle>
            <a:lvl1pPr>
              <a:defRPr sz="32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22AB513-C662-45C7-B7CC-C79E1AF399F2}" type="datetime1">
              <a:rPr lang="en-US" smtClean="0"/>
              <a:t>4/20/2023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58586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3999" cy="2267712"/>
          </a:xfrm>
          <a:prstGeom prst="rect">
            <a:avLst/>
          </a:prstGeom>
        </p:spPr>
      </p:pic>
      <p:sp>
        <p:nvSpPr>
          <p:cNvPr id="2" name="Holder 2"/>
          <p:cNvSpPr>
            <a:spLocks noGrp="1"/>
          </p:cNvSpPr>
          <p:nvPr>
            <p:ph type="title"/>
          </p:nvPr>
        </p:nvSpPr>
        <p:spPr>
          <a:xfrm>
            <a:off x="290957" y="126391"/>
            <a:ext cx="8562085" cy="797560"/>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59" y="3423284"/>
            <a:ext cx="6569709" cy="1946275"/>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4/20/2023</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 y="0"/>
            <a:ext cx="9143999" cy="2267712"/>
          </a:xfrm>
          <a:prstGeom prst="rect">
            <a:avLst/>
          </a:prstGeom>
        </p:spPr>
      </p:pic>
      <p:sp>
        <p:nvSpPr>
          <p:cNvPr id="2" name="Holder 2"/>
          <p:cNvSpPr>
            <a:spLocks noGrp="1"/>
          </p:cNvSpPr>
          <p:nvPr>
            <p:ph type="title"/>
          </p:nvPr>
        </p:nvSpPr>
        <p:spPr>
          <a:xfrm>
            <a:off x="290959" y="126394"/>
            <a:ext cx="8562085" cy="492443"/>
          </a:xfrm>
          <a:prstGeom prst="rect">
            <a:avLst/>
          </a:prstGeom>
        </p:spPr>
        <p:txBody>
          <a:bodyPr wrap="square" lIns="0" tIns="0" rIns="0" bIns="0">
            <a:spAutoFit/>
          </a:bodyPr>
          <a:lstStyle>
            <a:lvl1pPr>
              <a:defRPr sz="3200" b="1" i="0">
                <a:solidFill>
                  <a:schemeClr val="tx1"/>
                </a:solidFill>
                <a:latin typeface="Calibri"/>
                <a:cs typeface="Calibri"/>
              </a:defRPr>
            </a:lvl1pPr>
          </a:lstStyle>
          <a:p>
            <a:endParaRPr/>
          </a:p>
        </p:txBody>
      </p:sp>
      <p:sp>
        <p:nvSpPr>
          <p:cNvPr id="3" name="Holder 3"/>
          <p:cNvSpPr>
            <a:spLocks noGrp="1"/>
          </p:cNvSpPr>
          <p:nvPr>
            <p:ph type="body" idx="1"/>
          </p:nvPr>
        </p:nvSpPr>
        <p:spPr>
          <a:xfrm>
            <a:off x="810260" y="3423287"/>
            <a:ext cx="6569709" cy="276999"/>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3"/>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3"/>
            <a:ext cx="2103120" cy="276999"/>
          </a:xfrm>
          <a:prstGeom prst="rect">
            <a:avLst/>
          </a:prstGeom>
        </p:spPr>
        <p:txBody>
          <a:bodyPr wrap="square" lIns="0" tIns="0" rIns="0" bIns="0">
            <a:spAutoFit/>
          </a:bodyPr>
          <a:lstStyle>
            <a:lvl1pPr algn="l">
              <a:defRPr>
                <a:solidFill>
                  <a:schemeClr val="tx1">
                    <a:tint val="75000"/>
                  </a:schemeClr>
                </a:solidFill>
              </a:defRPr>
            </a:lvl1pPr>
          </a:lstStyle>
          <a:p>
            <a:fld id="{4698391F-49D8-4F52-B961-0B6D6F7BA671}" type="datetime1">
              <a:rPr lang="en-US" smtClean="0"/>
              <a:t>4/20/2023</a:t>
            </a:fld>
            <a:endParaRPr lang="en-US"/>
          </a:p>
        </p:txBody>
      </p:sp>
      <p:sp>
        <p:nvSpPr>
          <p:cNvPr id="6" name="Holder 6"/>
          <p:cNvSpPr>
            <a:spLocks noGrp="1"/>
          </p:cNvSpPr>
          <p:nvPr>
            <p:ph type="sldNum" sz="quarter" idx="7"/>
          </p:nvPr>
        </p:nvSpPr>
        <p:spPr>
          <a:xfrm>
            <a:off x="6583680" y="6377943"/>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4712685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bodyStyle>
    <p:otherStyle>
      <a:lvl1pPr marL="0">
        <a:defRPr>
          <a:latin typeface="+mn-lt"/>
          <a:ea typeface="+mn-ea"/>
          <a:cs typeface="+mn-cs"/>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nam10.safelinks.protection.outlook.com/?url=https%3A%2F%2Fcvent.me%2Fn9BKYY&amp;data=05%7C01%7CMWORTH%40LSUHSC.EDU%7Cabb84722f8e04d13b9b608db39f2c44e%7C3406368982d44e89a3281ab79cc58d9d%7C0%7C0%7C638167487084272872%7CUnknown%7CTWFpbGZsb3d8eyJWIjoiMC4wLjAwMDAiLCJQIjoiV2luMzIiLCJBTiI6Ik1haWwiLCJXVCI6Mn0%3D%7C3000%7C%7C%7C&amp;sdata=5pfzRKMeei0acn7n9dtZLHpyNVPB2yqOwuvnuo3fJmQ%3D&amp;reserved=0"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talentdevelopment@lsuhsc.ed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HRIS@lsuhsc.ed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forms.office.com/Pages/ResponsePage.aspx?id=iTYGNNSCiU6jKBq3nMWNnXBygnIOIcJEtHDsK6zd2VdUQkhNWFpHOFlHMVpYODhYMEgzSFUxU1g1WSQlQCN0PWcu"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nohrm@lsuh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nohrm@lsuhsc.edu" TargetMode="External"/><Relationship Id="rId2" Type="http://schemas.openxmlformats.org/officeDocument/2006/relationships/hyperlink" Target="mailto:cscott1@lsuhsc.edu" TargetMode="External"/><Relationship Id="rId1" Type="http://schemas.openxmlformats.org/officeDocument/2006/relationships/slideLayout" Target="../slideLayouts/slideLayout2.xml"/><Relationship Id="rId4" Type="http://schemas.openxmlformats.org/officeDocument/2006/relationships/hyperlink" Target="mailto:mchri4@lsuhsc.edu" TargetMode="External"/></Relationships>
</file>

<file path=ppt/slides/_rels/slide5.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hyperlink" Target="mailto:nohrmcompensation@lsuhsc.edu"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nam10.safelinks.protection.outlook.com/?url=https%3A%2F%2Fwillparrie.empowermytime.com%2F%23%2F&amp;data=05%7C01%7Cmworth%40lsuhsc.edu%7C00063643be60490ab67a08db20d6f391%7C3406368982d44e89a3281ab79cc58d9d%7C0%7C0%7C638139879818476447%7CUnknown%7CTWFpbGZsb3d8eyJWIjoiMC4wLjAwMDAiLCJQIjoiV2luMzIiLCJBTiI6Ik1haWwiLCJXVCI6Mn0%3D%7C3000%7C%7C%7C&amp;sdata=7SUGSfhPL%2Bq7J%2BEy0ijlM5Lf1LIrxijyVzuRormbvmg%3D&amp;reserved=0"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 Id="rId4" Type="http://schemas.openxmlformats.org/officeDocument/2006/relationships/hyperlink" Target="https://www.lsuhsc.edu/administration/hrm/supplemental_retirement.aspx"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louis.bundy@tiaa.org" TargetMode="External"/><Relationship Id="rId2" Type="http://schemas.openxmlformats.org/officeDocument/2006/relationships/hyperlink" Target="mailto:nohrmbenefits@lsuhsc.edu" TargetMode="External"/><Relationship Id="rId1" Type="http://schemas.openxmlformats.org/officeDocument/2006/relationships/slideLayout" Target="../slideLayouts/slideLayout7.xml"/><Relationship Id="rId4" Type="http://schemas.openxmlformats.org/officeDocument/2006/relationships/hyperlink" Target="https://www.lsuhsc.edu/administration/hrm/supplemental_retirement.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2172" y="4648200"/>
            <a:ext cx="7278828" cy="751488"/>
          </a:xfrm>
          <a:prstGeom prst="rect">
            <a:avLst/>
          </a:prstGeom>
        </p:spPr>
        <p:txBody>
          <a:bodyPr vert="horz" wrap="square" lIns="0" tIns="12700" rIns="0" bIns="0" rtlCol="0">
            <a:spAutoFit/>
          </a:bodyPr>
          <a:lstStyle/>
          <a:p>
            <a:pPr marL="12700">
              <a:lnSpc>
                <a:spcPct val="100000"/>
              </a:lnSpc>
              <a:spcBef>
                <a:spcPts val="100"/>
              </a:spcBef>
            </a:pPr>
            <a:r>
              <a:rPr lang="en-US" sz="4800" b="1" spc="-15" dirty="0">
                <a:solidFill>
                  <a:srgbClr val="6F2F9F"/>
                </a:solidFill>
                <a:latin typeface="Arial"/>
                <a:cs typeface="Arial"/>
              </a:rPr>
              <a:t>HRM Liaisons Meeting</a:t>
            </a:r>
            <a:endParaRPr sz="4800" b="1" dirty="0">
              <a:latin typeface="Arial"/>
              <a:cs typeface="Arial"/>
            </a:endParaRPr>
          </a:p>
        </p:txBody>
      </p:sp>
      <p:sp>
        <p:nvSpPr>
          <p:cNvPr id="3" name="object 3"/>
          <p:cNvSpPr txBox="1"/>
          <p:nvPr/>
        </p:nvSpPr>
        <p:spPr>
          <a:xfrm>
            <a:off x="2434208" y="5595154"/>
            <a:ext cx="3509392" cy="382156"/>
          </a:xfrm>
          <a:prstGeom prst="rect">
            <a:avLst/>
          </a:prstGeom>
        </p:spPr>
        <p:txBody>
          <a:bodyPr vert="horz" wrap="square" lIns="0" tIns="12700" rIns="0" bIns="0" rtlCol="0">
            <a:spAutoFit/>
          </a:bodyPr>
          <a:lstStyle/>
          <a:p>
            <a:pPr marL="12700" algn="ctr">
              <a:lnSpc>
                <a:spcPct val="100000"/>
              </a:lnSpc>
              <a:spcBef>
                <a:spcPts val="100"/>
              </a:spcBef>
            </a:pPr>
            <a:r>
              <a:rPr lang="en-US" sz="2400" spc="-30" dirty="0">
                <a:latin typeface="Arial"/>
                <a:cs typeface="Arial"/>
              </a:rPr>
              <a:t>April 2023 </a:t>
            </a:r>
            <a:r>
              <a:rPr sz="2400" spc="-5" dirty="0">
                <a:latin typeface="Arial"/>
                <a:cs typeface="Arial"/>
              </a:rPr>
              <a:t>Meeting</a:t>
            </a:r>
            <a:endParaRPr lang="en-US" sz="2400" spc="-5" dirty="0">
              <a:latin typeface="Arial"/>
              <a:cs typeface="Arial"/>
            </a:endParaRPr>
          </a:p>
        </p:txBody>
      </p:sp>
      <p:sp>
        <p:nvSpPr>
          <p:cNvPr id="5" name="Slide Number Placeholder 4">
            <a:extLst>
              <a:ext uri="{FF2B5EF4-FFF2-40B4-BE49-F238E27FC236}">
                <a16:creationId xmlns:a16="http://schemas.microsoft.com/office/drawing/2014/main" id="{77CE71BC-4891-49C0-8F2F-50EDBFE6E5B0}"/>
              </a:ext>
            </a:extLst>
          </p:cNvPr>
          <p:cNvSpPr>
            <a:spLocks noGrp="1"/>
          </p:cNvSpPr>
          <p:nvPr>
            <p:ph type="sldNum" sz="quarter" idx="7"/>
          </p:nvPr>
        </p:nvSpPr>
        <p:spPr/>
        <p:txBody>
          <a:bodyPr/>
          <a:lstStyle/>
          <a:p>
            <a:fld id="{B6F15528-21DE-4FAA-801E-634DDDAF4B2B}" type="slidenum">
              <a:rPr lang="en-US" smtClean="0"/>
              <a:t>1</a:t>
            </a:fld>
            <a:endParaRPr lang="en-US"/>
          </a:p>
        </p:txBody>
      </p:sp>
      <p:sp>
        <p:nvSpPr>
          <p:cNvPr id="4" name="Date Placeholder 3">
            <a:extLst>
              <a:ext uri="{FF2B5EF4-FFF2-40B4-BE49-F238E27FC236}">
                <a16:creationId xmlns:a16="http://schemas.microsoft.com/office/drawing/2014/main" id="{A03C7AD9-41A1-8126-E0B0-5DB0FC3B7430}"/>
              </a:ext>
            </a:extLst>
          </p:cNvPr>
          <p:cNvSpPr>
            <a:spLocks noGrp="1"/>
          </p:cNvSpPr>
          <p:nvPr>
            <p:ph type="dt" sz="half" idx="6"/>
          </p:nvPr>
        </p:nvSpPr>
        <p:spPr/>
        <p:txBody>
          <a:bodyPr/>
          <a:lstStyle/>
          <a:p>
            <a:fld id="{37B1BD51-7D29-420F-B8D8-2A7F9DDA2692}" type="datetime4">
              <a:rPr lang="en-US" smtClean="0"/>
              <a:t>April 20, 2023</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400" b="1" i="0" u="none" strike="noStrike" kern="0" cap="none" spc="0" normalizeH="0" baseline="0" noProof="0" dirty="0">
                <a:ln>
                  <a:noFill/>
                </a:ln>
                <a:solidFill>
                  <a:srgbClr val="4C216D"/>
                </a:solidFill>
                <a:effectLst/>
                <a:uLnTx/>
                <a:uFillTx/>
                <a:latin typeface="Calibri"/>
                <a:ea typeface="+mj-ea"/>
                <a:cs typeface="Calibri"/>
              </a:rPr>
            </a:br>
            <a:r>
              <a:rPr kumimoji="0" lang="en-US" sz="16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ext Placeholder 2">
            <a:extLst>
              <a:ext uri="{FF2B5EF4-FFF2-40B4-BE49-F238E27FC236}">
                <a16:creationId xmlns:a16="http://schemas.microsoft.com/office/drawing/2014/main" id="{890036CA-9CE3-1836-DA54-4C12772FC63D}"/>
              </a:ext>
            </a:extLst>
          </p:cNvPr>
          <p:cNvSpPr>
            <a:spLocks noGrp="1"/>
          </p:cNvSpPr>
          <p:nvPr>
            <p:ph type="body" idx="1"/>
          </p:nvPr>
        </p:nvSpPr>
        <p:spPr>
          <a:xfrm>
            <a:off x="569428" y="2057400"/>
            <a:ext cx="8005144" cy="4601260"/>
          </a:xfrm>
        </p:spPr>
        <p:txBody>
          <a:bodyPr/>
          <a:lstStyle/>
          <a:p>
            <a:pPr rtl="0"/>
            <a:r>
              <a:rPr lang="en-US" spc="-11" dirty="0">
                <a:solidFill>
                  <a:srgbClr val="451D7A"/>
                </a:solidFill>
                <a:latin typeface="+mj-lt"/>
                <a:ea typeface="+mj-ea"/>
                <a:cs typeface="Arial" panose="020B0604020202020204" pitchFamily="34" charset="0"/>
              </a:rPr>
              <a:t>3-Part Series:</a:t>
            </a:r>
          </a:p>
          <a:p>
            <a:pPr rtl="0"/>
            <a:endParaRPr lang="en-US" sz="1600" b="1" spc="-11" dirty="0">
              <a:solidFill>
                <a:srgbClr val="451D7A"/>
              </a:solidFill>
              <a:latin typeface="Arial" panose="020B0604020202020204" pitchFamily="34" charset="0"/>
              <a:ea typeface="+mj-ea"/>
              <a:cs typeface="Arial" panose="020B0604020202020204" pitchFamily="34" charset="0"/>
            </a:endParaRPr>
          </a:p>
          <a:p>
            <a:pPr rtl="0">
              <a:spcAft>
                <a:spcPts val="200"/>
              </a:spcAft>
            </a:pPr>
            <a:r>
              <a:rPr lang="en-US" sz="1600" dirty="0"/>
              <a:t>A series of engaging onsite financial wellness seminars:</a:t>
            </a:r>
          </a:p>
          <a:p>
            <a:pPr marL="285750" indent="-285750" rtl="0">
              <a:spcAft>
                <a:spcPts val="200"/>
              </a:spcAft>
              <a:buFont typeface="Arial" panose="020B0604020202020204" pitchFamily="34" charset="0"/>
              <a:buChar char="•"/>
            </a:pPr>
            <a:r>
              <a:rPr lang="en-US" sz="1600" dirty="0"/>
              <a:t>Setting your financial goals</a:t>
            </a:r>
          </a:p>
          <a:p>
            <a:pPr marL="285750" indent="-285750" rtl="0">
              <a:spcAft>
                <a:spcPts val="200"/>
              </a:spcAft>
              <a:buFont typeface="Arial" panose="020B0604020202020204" pitchFamily="34" charset="0"/>
              <a:buChar char="•"/>
            </a:pPr>
            <a:r>
              <a:rPr lang="en-US" sz="1600" dirty="0"/>
              <a:t>Protecting your assets through risk management</a:t>
            </a:r>
          </a:p>
          <a:p>
            <a:pPr marL="285750" indent="-285750" rtl="0">
              <a:spcAft>
                <a:spcPts val="200"/>
              </a:spcAft>
              <a:buFont typeface="Arial" panose="020B0604020202020204" pitchFamily="34" charset="0"/>
              <a:buChar char="•"/>
            </a:pPr>
            <a:r>
              <a:rPr lang="en-US" sz="1600" dirty="0"/>
              <a:t>Investment principles</a:t>
            </a:r>
          </a:p>
          <a:p>
            <a:pPr marL="285750" indent="-285750" rtl="0">
              <a:spcAft>
                <a:spcPts val="200"/>
              </a:spcAft>
              <a:buFont typeface="Arial" panose="020B0604020202020204" pitchFamily="34" charset="0"/>
              <a:buChar char="•"/>
            </a:pPr>
            <a:r>
              <a:rPr lang="en-US" sz="1600" dirty="0"/>
              <a:t>Healthcare planning</a:t>
            </a:r>
          </a:p>
          <a:p>
            <a:pPr marL="285750" indent="-285750" rtl="0">
              <a:spcAft>
                <a:spcPts val="200"/>
              </a:spcAft>
              <a:buFont typeface="Arial" panose="020B0604020202020204" pitchFamily="34" charset="0"/>
              <a:buChar char="•"/>
            </a:pPr>
            <a:r>
              <a:rPr lang="en-US" sz="1600" dirty="0"/>
              <a:t>Retirement and asset distribution strategies</a:t>
            </a:r>
          </a:p>
          <a:p>
            <a:pPr marL="285750" indent="-285750" rtl="0">
              <a:spcAft>
                <a:spcPts val="200"/>
              </a:spcAft>
              <a:buFont typeface="Arial" panose="020B0604020202020204" pitchFamily="34" charset="0"/>
              <a:buChar char="•"/>
            </a:pPr>
            <a:r>
              <a:rPr lang="en-US" sz="1600" dirty="0"/>
              <a:t>Tax strategies</a:t>
            </a:r>
          </a:p>
          <a:p>
            <a:pPr marL="285750" indent="-285750" rtl="0">
              <a:spcAft>
                <a:spcPts val="200"/>
              </a:spcAft>
              <a:buFont typeface="Arial" panose="020B0604020202020204" pitchFamily="34" charset="0"/>
              <a:buChar char="•"/>
            </a:pPr>
            <a:r>
              <a:rPr lang="en-US" sz="1600" dirty="0"/>
              <a:t>Estate planning strategies</a:t>
            </a:r>
          </a:p>
          <a:p>
            <a:pPr marL="285750" indent="-285750" rtl="0">
              <a:spcAft>
                <a:spcPts val="200"/>
              </a:spcAft>
              <a:buFont typeface="Arial" panose="020B0604020202020204" pitchFamily="34" charset="0"/>
              <a:buChar char="•"/>
            </a:pPr>
            <a:r>
              <a:rPr lang="en-US" sz="1600" dirty="0"/>
              <a:t>How your benefits fit into your overall financial wellness</a:t>
            </a:r>
          </a:p>
          <a:p>
            <a:pPr marL="285750" indent="-285750" rtl="0">
              <a:buFont typeface="Arial" panose="020B0604020202020204" pitchFamily="34" charset="0"/>
              <a:buChar char="•"/>
            </a:pPr>
            <a:endParaRPr lang="en-US" sz="1600" dirty="0"/>
          </a:p>
          <a:p>
            <a:pPr rtl="0"/>
            <a:endParaRPr lang="en-US" sz="1600" dirty="0"/>
          </a:p>
          <a:p>
            <a:pPr algn="ctr">
              <a:spcAft>
                <a:spcPts val="600"/>
              </a:spcAft>
            </a:pPr>
            <a:r>
              <a:rPr lang="en-US" sz="1600" dirty="0"/>
              <a:t>May 2, 2023 from 10:00-11:00am</a:t>
            </a:r>
          </a:p>
          <a:p>
            <a:pPr algn="ctr">
              <a:spcAft>
                <a:spcPts val="600"/>
              </a:spcAft>
            </a:pPr>
            <a:r>
              <a:rPr lang="en-US" sz="1600" dirty="0"/>
              <a:t>May 3, 2023 from 2:00-3:00 pm</a:t>
            </a:r>
          </a:p>
          <a:p>
            <a:pPr algn="ctr" rtl="0"/>
            <a:r>
              <a:rPr lang="en-US" sz="1600" b="1" u="sng" dirty="0">
                <a:hlinkClick r:id="rId3"/>
              </a:rPr>
              <a:t>Register Now!</a:t>
            </a:r>
          </a:p>
          <a:p>
            <a:pPr rtl="0"/>
            <a:endParaRPr lang="en-US" sz="1600" u="sng" dirty="0"/>
          </a:p>
        </p:txBody>
      </p:sp>
      <p:sp>
        <p:nvSpPr>
          <p:cNvPr id="5" name="Title 1">
            <a:extLst>
              <a:ext uri="{FF2B5EF4-FFF2-40B4-BE49-F238E27FC236}">
                <a16:creationId xmlns:a16="http://schemas.microsoft.com/office/drawing/2014/main" id="{2AFCA6DC-252B-E8FB-0595-33DC6117FE20}"/>
              </a:ext>
            </a:extLst>
          </p:cNvPr>
          <p:cNvSpPr txBox="1">
            <a:spLocks/>
          </p:cNvSpPr>
          <p:nvPr/>
        </p:nvSpPr>
        <p:spPr>
          <a:xfrm>
            <a:off x="581915" y="1405114"/>
            <a:ext cx="3837685"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Prudential Pathways Event</a:t>
            </a:r>
            <a:endParaRPr lang="en-US" sz="2000" b="0" kern="0" dirty="0">
              <a:latin typeface="+mj-lt"/>
            </a:endParaRPr>
          </a:p>
        </p:txBody>
      </p:sp>
    </p:spTree>
    <p:extLst>
      <p:ext uri="{BB962C8B-B14F-4D97-AF65-F5344CB8AC3E}">
        <p14:creationId xmlns:p14="http://schemas.microsoft.com/office/powerpoint/2010/main" val="3087270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Talent Acquisition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Shauna Caputo, </a:t>
            </a:r>
            <a:r>
              <a:rPr lang="en-US" sz="2000" i="1" spc="-10" dirty="0">
                <a:solidFill>
                  <a:srgbClr val="451D7A"/>
                </a:solidFill>
                <a:latin typeface="Arial" panose="020B0604020202020204" pitchFamily="34" charset="0"/>
                <a:cs typeface="Arial" panose="020B0604020202020204" pitchFamily="34" charset="0"/>
              </a:rPr>
              <a:t>Talent Acquisition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2398013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5" name="Text Placeholder 3">
            <a:extLst>
              <a:ext uri="{FF2B5EF4-FFF2-40B4-BE49-F238E27FC236}">
                <a16:creationId xmlns:a16="http://schemas.microsoft.com/office/drawing/2014/main" id="{27106FF0-E68B-1ED8-4E93-0ADBBFC0C65B}"/>
              </a:ext>
            </a:extLst>
          </p:cNvPr>
          <p:cNvSpPr>
            <a:spLocks noGrp="1"/>
          </p:cNvSpPr>
          <p:nvPr>
            <p:ph type="body" idx="1"/>
          </p:nvPr>
        </p:nvSpPr>
        <p:spPr>
          <a:xfrm>
            <a:off x="990600" y="2286000"/>
            <a:ext cx="6934200" cy="3447098"/>
          </a:xfrm>
        </p:spPr>
        <p:txBody>
          <a:bodyPr/>
          <a:lstStyle/>
          <a:p>
            <a:pPr marL="0" marR="0">
              <a:spcBef>
                <a:spcPts val="0"/>
              </a:spcBef>
              <a:spcAft>
                <a:spcPts val="0"/>
              </a:spcAft>
            </a:pPr>
            <a:r>
              <a:rPr lang="en-US" sz="1600" dirty="0">
                <a:effectLst/>
                <a:latin typeface="+mn-lt"/>
                <a:ea typeface="Calibri" panose="020F0502020204030204" pitchFamily="34" charset="0"/>
              </a:rPr>
              <a:t>Beginning Monday April 3</a:t>
            </a:r>
            <a:r>
              <a:rPr lang="en-US" sz="1600" baseline="30000" dirty="0">
                <a:effectLst/>
                <a:latin typeface="+mn-lt"/>
                <a:ea typeface="Calibri" panose="020F0502020204030204" pitchFamily="34" charset="0"/>
              </a:rPr>
              <a:t>rd</a:t>
            </a:r>
            <a:r>
              <a:rPr lang="en-US" sz="1600" dirty="0">
                <a:effectLst/>
                <a:latin typeface="+mn-lt"/>
                <a:ea typeface="Calibri" panose="020F0502020204030204" pitchFamily="34" charset="0"/>
              </a:rPr>
              <a:t>, Talent Acquisition &amp; Operations has begun</a:t>
            </a:r>
            <a:r>
              <a:rPr lang="en-US" sz="1600" dirty="0">
                <a:latin typeface="+mn-lt"/>
                <a:ea typeface="Calibri" panose="020F0502020204030204" pitchFamily="34" charset="0"/>
              </a:rPr>
              <a:t> </a:t>
            </a:r>
            <a:r>
              <a:rPr lang="en-US" sz="1600" dirty="0">
                <a:effectLst/>
                <a:latin typeface="+mn-lt"/>
                <a:ea typeface="Calibri" panose="020F0502020204030204" pitchFamily="34" charset="0"/>
              </a:rPr>
              <a:t>updating all qualifying questions on Unclassified Staff &amp; Administrative Faculty postings to allow applicants who will receive required degree and/or certification (as indicated in the approved position description) </a:t>
            </a:r>
            <a:r>
              <a:rPr lang="en-US" sz="1600" b="1" dirty="0">
                <a:effectLst/>
                <a:latin typeface="+mn-lt"/>
                <a:ea typeface="Calibri" panose="020F0502020204030204" pitchFamily="34" charset="0"/>
              </a:rPr>
              <a:t>by start date.</a:t>
            </a:r>
          </a:p>
          <a:p>
            <a:pPr marL="0" marR="0">
              <a:spcBef>
                <a:spcPts val="0"/>
              </a:spcBef>
              <a:spcAft>
                <a:spcPts val="0"/>
              </a:spcAft>
            </a:pPr>
            <a:endParaRPr lang="en-US" sz="1600" dirty="0">
              <a:latin typeface="+mn-lt"/>
              <a:ea typeface="Calibri" panose="020F0502020204030204" pitchFamily="34" charset="0"/>
            </a:endParaRPr>
          </a:p>
          <a:p>
            <a:pPr marL="0" marR="0">
              <a:spcBef>
                <a:spcPts val="0"/>
              </a:spcBef>
              <a:spcAft>
                <a:spcPts val="0"/>
              </a:spcAft>
            </a:pPr>
            <a:r>
              <a:rPr lang="en-US" sz="1600" dirty="0">
                <a:effectLst/>
                <a:latin typeface="+mn-lt"/>
                <a:ea typeface="Calibri" panose="020F0502020204030204" pitchFamily="34" charset="0"/>
              </a:rPr>
              <a:t>The purpose of this change is to broaden applicant pools and improve our recruitment efforts with new talent.</a:t>
            </a:r>
          </a:p>
          <a:p>
            <a:pPr marL="0" marR="0">
              <a:spcBef>
                <a:spcPts val="0"/>
              </a:spcBef>
              <a:spcAft>
                <a:spcPts val="0"/>
              </a:spcAft>
            </a:pPr>
            <a:endParaRPr lang="en-US" sz="1600" dirty="0">
              <a:latin typeface="+mn-lt"/>
              <a:ea typeface="Calibri" panose="020F0502020204030204" pitchFamily="34" charset="0"/>
            </a:endParaRPr>
          </a:p>
          <a:p>
            <a:pPr marL="0" marR="0">
              <a:spcBef>
                <a:spcPts val="0"/>
              </a:spcBef>
              <a:spcAft>
                <a:spcPts val="0"/>
              </a:spcAft>
            </a:pPr>
            <a:r>
              <a:rPr lang="en-US" sz="1600" dirty="0">
                <a:effectLst/>
                <a:latin typeface="+mn-lt"/>
                <a:ea typeface="Calibri" panose="020F0502020204030204" pitchFamily="34" charset="0"/>
              </a:rPr>
              <a:t>Each individual department will have the flexibility to decide if they are able to wait to fill the position with a rising graduate, if that meets their needs best.</a:t>
            </a:r>
          </a:p>
          <a:p>
            <a:pPr marL="0" marR="0">
              <a:spcBef>
                <a:spcPts val="0"/>
              </a:spcBef>
              <a:spcAft>
                <a:spcPts val="0"/>
              </a:spcAft>
            </a:pPr>
            <a:endParaRPr lang="en-US" sz="1600" dirty="0">
              <a:latin typeface="+mn-lt"/>
              <a:ea typeface="Calibri" panose="020F0502020204030204" pitchFamily="34" charset="0"/>
            </a:endParaRPr>
          </a:p>
          <a:p>
            <a:pPr marL="0" marR="0">
              <a:spcBef>
                <a:spcPts val="0"/>
              </a:spcBef>
              <a:spcAft>
                <a:spcPts val="0"/>
              </a:spcAft>
            </a:pPr>
            <a:r>
              <a:rPr lang="en-US" sz="1600" dirty="0">
                <a:effectLst/>
                <a:latin typeface="+mn-lt"/>
                <a:ea typeface="Calibri" panose="020F0502020204030204" pitchFamily="34" charset="0"/>
              </a:rPr>
              <a:t>Talent Acquisition &amp; Operations creates and adds all qualifying questions based the approved position description.</a:t>
            </a:r>
          </a:p>
          <a:p>
            <a:pPr marL="0" marR="0">
              <a:spcBef>
                <a:spcPts val="0"/>
              </a:spcBef>
              <a:spcAft>
                <a:spcPts val="0"/>
              </a:spcAft>
            </a:pPr>
            <a:r>
              <a:rPr lang="en-US" sz="1600" dirty="0">
                <a:effectLst/>
                <a:latin typeface="+mn-lt"/>
                <a:ea typeface="Calibri" panose="020F0502020204030204" pitchFamily="34" charset="0"/>
              </a:rPr>
              <a:t> </a:t>
            </a:r>
          </a:p>
        </p:txBody>
      </p:sp>
      <p:sp>
        <p:nvSpPr>
          <p:cNvPr id="7" name="TextBox 6">
            <a:extLst>
              <a:ext uri="{FF2B5EF4-FFF2-40B4-BE49-F238E27FC236}">
                <a16:creationId xmlns:a16="http://schemas.microsoft.com/office/drawing/2014/main" id="{78A905AF-0F95-6C41-C004-18AE7979D25B}"/>
              </a:ext>
            </a:extLst>
          </p:cNvPr>
          <p:cNvSpPr txBox="1"/>
          <p:nvPr/>
        </p:nvSpPr>
        <p:spPr>
          <a:xfrm>
            <a:off x="152400" y="1403836"/>
            <a:ext cx="5257800" cy="400110"/>
          </a:xfrm>
          <a:prstGeom prst="rect">
            <a:avLst/>
          </a:prstGeom>
          <a:noFill/>
        </p:spPr>
        <p:txBody>
          <a:bodyPr wrap="square">
            <a:spAutoFit/>
          </a:bodyPr>
          <a:lstStyle/>
          <a:p>
            <a:pPr algn="ctr"/>
            <a:r>
              <a:rPr lang="en-US" sz="2000" dirty="0">
                <a:solidFill>
                  <a:srgbClr val="652B91"/>
                </a:solidFill>
                <a:latin typeface="+mj-lt"/>
                <a:cs typeface="Arial" panose="020B0604020202020204" pitchFamily="34" charset="0"/>
              </a:rPr>
              <a:t>Update to Qualifying Questions in People Admin </a:t>
            </a:r>
          </a:p>
        </p:txBody>
      </p:sp>
    </p:spTree>
    <p:extLst>
      <p:ext uri="{BB962C8B-B14F-4D97-AF65-F5344CB8AC3E}">
        <p14:creationId xmlns:p14="http://schemas.microsoft.com/office/powerpoint/2010/main" val="362492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5021421-8296-A9CC-53EB-D2F95FD33101}"/>
              </a:ext>
            </a:extLst>
          </p:cNvPr>
          <p:cNvSpPr txBox="1">
            <a:spLocks/>
          </p:cNvSpPr>
          <p:nvPr/>
        </p:nvSpPr>
        <p:spPr>
          <a:xfrm>
            <a:off x="6079840" y="164484"/>
            <a:ext cx="2800349" cy="95410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algn="r" rtl="0"/>
            <a:r>
              <a:rPr lang="en-US" sz="1800" kern="0" dirty="0">
                <a:solidFill>
                  <a:srgbClr val="4C216D"/>
                </a:solidFill>
              </a:rPr>
              <a:t>HRM Talent Acquisition</a:t>
            </a:r>
            <a:br>
              <a:rPr lang="en-US" sz="1800" kern="0" dirty="0">
                <a:solidFill>
                  <a:srgbClr val="4C216D"/>
                </a:solidFill>
              </a:rPr>
            </a:br>
            <a:r>
              <a:rPr lang="en-US" sz="1200" kern="0" dirty="0">
                <a:solidFill>
                  <a:srgbClr val="4C216D"/>
                </a:solidFill>
                <a:hlinkClick r:id="rId2"/>
              </a:rPr>
              <a:t>recruittalent@lsuhsc.edu</a:t>
            </a:r>
            <a:br>
              <a:rPr lang="en-US" sz="1200" kern="0" dirty="0">
                <a:solidFill>
                  <a:srgbClr val="4C216D"/>
                </a:solidFill>
              </a:rPr>
            </a:br>
            <a:endParaRPr lang="en-US" kern="0" dirty="0"/>
          </a:p>
        </p:txBody>
      </p:sp>
      <p:sp>
        <p:nvSpPr>
          <p:cNvPr id="2" name="Text Placeholder 2">
            <a:extLst>
              <a:ext uri="{FF2B5EF4-FFF2-40B4-BE49-F238E27FC236}">
                <a16:creationId xmlns:a16="http://schemas.microsoft.com/office/drawing/2014/main" id="{0A13DBE9-4D7F-FFD9-F48C-6C6733B116AD}"/>
              </a:ext>
            </a:extLst>
          </p:cNvPr>
          <p:cNvSpPr>
            <a:spLocks noGrp="1"/>
          </p:cNvSpPr>
          <p:nvPr>
            <p:ph type="body" idx="1"/>
          </p:nvPr>
        </p:nvSpPr>
        <p:spPr>
          <a:xfrm>
            <a:off x="990600" y="2209800"/>
            <a:ext cx="7162799" cy="3505200"/>
          </a:xfrm>
        </p:spPr>
        <p:txBody>
          <a:bodyPr/>
          <a:lstStyle/>
          <a:p>
            <a:r>
              <a:rPr lang="en-US" sz="1600" dirty="0">
                <a:latin typeface="+mn-lt"/>
                <a:ea typeface="Calibri" panose="020F0502020204030204" pitchFamily="34" charset="0"/>
              </a:rPr>
              <a:t>T</a:t>
            </a:r>
            <a:r>
              <a:rPr lang="en-US" sz="1600" dirty="0">
                <a:effectLst/>
                <a:latin typeface="+mn-lt"/>
                <a:ea typeface="Calibri" panose="020F0502020204030204" pitchFamily="34" charset="0"/>
              </a:rPr>
              <a:t>he department’s applicant reviewers will have the responsibility to review all applications to verify all that are considered for the position do currently or will meet the minimum qualification(s) prior to start date.  </a:t>
            </a:r>
          </a:p>
          <a:p>
            <a:endParaRPr lang="en-US" sz="1600" dirty="0">
              <a:latin typeface="+mn-lt"/>
              <a:ea typeface="Calibri" panose="020F0502020204030204" pitchFamily="34" charset="0"/>
            </a:endParaRPr>
          </a:p>
          <a:p>
            <a:r>
              <a:rPr lang="en-US" sz="1600" dirty="0">
                <a:latin typeface="+mn-lt"/>
                <a:ea typeface="Calibri" panose="020F0502020204030204" pitchFamily="34" charset="0"/>
              </a:rPr>
              <a:t>I</a:t>
            </a:r>
            <a:r>
              <a:rPr lang="en-US" sz="1600" dirty="0">
                <a:effectLst/>
                <a:latin typeface="+mn-lt"/>
                <a:ea typeface="Calibri" panose="020F0502020204030204" pitchFamily="34" charset="0"/>
              </a:rPr>
              <a:t>f the selected candidate has not yet met the required degree/certification at time of hiring proposal, HR approval will be contingent upon successful completion of these requirements prior to start date. </a:t>
            </a:r>
          </a:p>
          <a:p>
            <a:endParaRPr lang="en-US" sz="1600" dirty="0">
              <a:latin typeface="+mn-lt"/>
              <a:ea typeface="Calibri" panose="020F0502020204030204" pitchFamily="34" charset="0"/>
            </a:endParaRPr>
          </a:p>
          <a:p>
            <a:r>
              <a:rPr lang="en-US" sz="1600" dirty="0">
                <a:effectLst/>
                <a:latin typeface="+mn-lt"/>
                <a:ea typeface="Calibri" panose="020F0502020204030204" pitchFamily="34" charset="0"/>
              </a:rPr>
              <a:t>The candidate’s start date cannot precede completion of required pre-employment clearances (including official transcript/National Student Clearinghouse confirmation of required degree and certification verification.)</a:t>
            </a:r>
          </a:p>
          <a:p>
            <a:endParaRPr lang="en-US" sz="1600" dirty="0">
              <a:latin typeface="+mn-lt"/>
              <a:ea typeface="Calibri" panose="020F0502020204030204" pitchFamily="34" charset="0"/>
            </a:endParaRPr>
          </a:p>
          <a:p>
            <a:r>
              <a:rPr lang="en-US" sz="1600" dirty="0">
                <a:latin typeface="+mn-lt"/>
                <a:ea typeface="Calibri" panose="020F0502020204030204" pitchFamily="34" charset="0"/>
              </a:rPr>
              <a:t>Drug test and criminal background check results are valid for 90 days prior to start date.</a:t>
            </a:r>
            <a:endParaRPr lang="en-US" sz="1600" dirty="0">
              <a:effectLst/>
              <a:latin typeface="+mn-lt"/>
              <a:ea typeface="Calibri" panose="020F0502020204030204" pitchFamily="34" charset="0"/>
            </a:endParaRPr>
          </a:p>
        </p:txBody>
      </p:sp>
      <p:sp>
        <p:nvSpPr>
          <p:cNvPr id="3" name="TextBox 2">
            <a:extLst>
              <a:ext uri="{FF2B5EF4-FFF2-40B4-BE49-F238E27FC236}">
                <a16:creationId xmlns:a16="http://schemas.microsoft.com/office/drawing/2014/main" id="{1AE10722-51CD-170A-1063-D4E75BE105CB}"/>
              </a:ext>
            </a:extLst>
          </p:cNvPr>
          <p:cNvSpPr txBox="1"/>
          <p:nvPr/>
        </p:nvSpPr>
        <p:spPr>
          <a:xfrm>
            <a:off x="152400" y="1403836"/>
            <a:ext cx="5257800" cy="400110"/>
          </a:xfrm>
          <a:prstGeom prst="rect">
            <a:avLst/>
          </a:prstGeom>
          <a:noFill/>
        </p:spPr>
        <p:txBody>
          <a:bodyPr wrap="square">
            <a:spAutoFit/>
          </a:bodyPr>
          <a:lstStyle/>
          <a:p>
            <a:pPr algn="ctr"/>
            <a:r>
              <a:rPr lang="en-US" sz="2000" dirty="0">
                <a:solidFill>
                  <a:srgbClr val="652B91"/>
                </a:solidFill>
                <a:latin typeface="+mj-lt"/>
                <a:cs typeface="Arial" panose="020B0604020202020204" pitchFamily="34" charset="0"/>
              </a:rPr>
              <a:t>Update to Qualifying Questions in People Admin </a:t>
            </a:r>
          </a:p>
        </p:txBody>
      </p:sp>
    </p:spTree>
    <p:extLst>
      <p:ext uri="{BB962C8B-B14F-4D97-AF65-F5344CB8AC3E}">
        <p14:creationId xmlns:p14="http://schemas.microsoft.com/office/powerpoint/2010/main" val="4194225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 Information Systems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Michelle Sharp, </a:t>
            </a:r>
            <a:r>
              <a:rPr lang="en-US" sz="2000" i="1" spc="-10" dirty="0">
                <a:solidFill>
                  <a:srgbClr val="451D7A"/>
                </a:solidFill>
                <a:latin typeface="Arial" panose="020B0604020202020204" pitchFamily="34" charset="0"/>
                <a:cs typeface="Arial" panose="020B0604020202020204" pitchFamily="34" charset="0"/>
              </a:rPr>
              <a:t>HRM Assistant Director of HRIS</a:t>
            </a: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14</a:t>
            </a:fld>
            <a:endParaRPr lang="en-US"/>
          </a:p>
        </p:txBody>
      </p:sp>
    </p:spTree>
    <p:extLst>
      <p:ext uri="{BB962C8B-B14F-4D97-AF65-F5344CB8AC3E}">
        <p14:creationId xmlns:p14="http://schemas.microsoft.com/office/powerpoint/2010/main" val="3261966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19181"/>
            <a:ext cx="2819401" cy="984885"/>
          </a:xfrm>
        </p:spPr>
        <p:txBody>
          <a:bodyPr/>
          <a:lstStyle/>
          <a:p>
            <a:pPr algn="r" rtl="0"/>
            <a:r>
              <a:rPr lang="en-US" sz="2400" dirty="0">
                <a:solidFill>
                  <a:srgbClr val="4C216D"/>
                </a:solidFill>
              </a:rPr>
              <a:t>Human Resource Information Systems</a:t>
            </a:r>
            <a:br>
              <a:rPr lang="en-US" sz="1600" dirty="0">
                <a:solidFill>
                  <a:srgbClr val="4C216D"/>
                </a:solidFill>
              </a:rPr>
            </a:br>
            <a:r>
              <a:rPr lang="en-US" sz="1600" dirty="0">
                <a:solidFill>
                  <a:srgbClr val="4C216D"/>
                </a:solidFill>
              </a:rPr>
              <a:t>              </a:t>
            </a:r>
            <a:r>
              <a:rPr lang="en-US" sz="1600" dirty="0">
                <a:solidFill>
                  <a:srgbClr val="4C216D"/>
                </a:solidFill>
                <a:hlinkClick r:id="rId2"/>
              </a:rPr>
              <a:t>HRIS@lsuhsc.edu</a:t>
            </a:r>
            <a:endParaRPr lang="en-US" sz="1600" dirty="0"/>
          </a:p>
        </p:txBody>
      </p:sp>
      <p:sp>
        <p:nvSpPr>
          <p:cNvPr id="3" name="TextBox 2">
            <a:extLst>
              <a:ext uri="{FF2B5EF4-FFF2-40B4-BE49-F238E27FC236}">
                <a16:creationId xmlns:a16="http://schemas.microsoft.com/office/drawing/2014/main" id="{C9BF5390-8DD4-99B3-D0B1-88A6ED69ACDE}"/>
              </a:ext>
            </a:extLst>
          </p:cNvPr>
          <p:cNvSpPr txBox="1"/>
          <p:nvPr/>
        </p:nvSpPr>
        <p:spPr>
          <a:xfrm>
            <a:off x="1028700" y="1981200"/>
            <a:ext cx="7086600" cy="4462760"/>
          </a:xfrm>
          <a:prstGeom prst="rect">
            <a:avLst/>
          </a:prstGeom>
          <a:noFill/>
        </p:spPr>
        <p:txBody>
          <a:bodyPr wrap="square" rtlCol="0">
            <a:spAutoFit/>
          </a:bodyPr>
          <a:lstStyle/>
          <a:p>
            <a:pPr marL="285750" indent="-285750">
              <a:buFont typeface="Arial" panose="020B0604020202020204" pitchFamily="34" charset="0"/>
              <a:buChar char="•"/>
            </a:pPr>
            <a:r>
              <a:rPr lang="en-US" sz="1400" dirty="0"/>
              <a:t>Monthly certifications are available to employees on the 5</a:t>
            </a:r>
            <a:r>
              <a:rPr lang="en-US" sz="1400" baseline="30000" dirty="0"/>
              <a:t>th</a:t>
            </a:r>
            <a:r>
              <a:rPr lang="en-US" sz="1400" dirty="0"/>
              <a:t> of the month, to certify time for the prior month. </a:t>
            </a:r>
          </a:p>
          <a:p>
            <a:endParaRPr lang="en-US" sz="1400" dirty="0"/>
          </a:p>
          <a:p>
            <a:pPr marL="285750" indent="-285750">
              <a:buFont typeface="Arial" panose="020B0604020202020204" pitchFamily="34" charset="0"/>
              <a:buChar char="•"/>
            </a:pPr>
            <a:r>
              <a:rPr lang="en-US" sz="1400" dirty="0"/>
              <a:t>Employees should certify their time before the supervisor completes the certification.</a:t>
            </a:r>
          </a:p>
          <a:p>
            <a:pPr marL="742950" lvl="1" indent="-285750">
              <a:buFont typeface="Arial" panose="020B0604020202020204" pitchFamily="34" charset="0"/>
              <a:buChar char="•"/>
            </a:pPr>
            <a:r>
              <a:rPr lang="en-US" sz="1400" dirty="0"/>
              <a:t>Supervisors should be viewing the Leave Detail data within the certification to confirm there are no outstanding time requests needing action</a:t>
            </a:r>
          </a:p>
          <a:p>
            <a:pPr lvl="1" algn="ctr"/>
            <a:r>
              <a:rPr lang="en-US" sz="1400" b="1" u="sng" dirty="0"/>
              <a:t>PeopleSoft&gt; Main Menu&gt; Manager Self Service&gt; Certification (Supervisor)</a:t>
            </a:r>
          </a:p>
          <a:p>
            <a:endParaRPr lang="en-US" sz="1400" dirty="0"/>
          </a:p>
          <a:p>
            <a:pPr marL="285750" indent="-285750">
              <a:buFont typeface="Arial" panose="020B0604020202020204" pitchFamily="34" charset="0"/>
              <a:buChar char="•"/>
            </a:pPr>
            <a:r>
              <a:rPr lang="en-US" sz="1400" dirty="0"/>
              <a:t>If the employee is not available to submit their certification, the supervisor will be prompted to select a reason when they submit the certification, and should enter a note with details, as necessary.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Only the current supervisor will be able to take action on certifications. This is important because once a supervisor change is entered, the prior supervisor will no longer be able to enter a certification. </a:t>
            </a:r>
          </a:p>
          <a:p>
            <a:endParaRPr lang="en-US" sz="1400" dirty="0"/>
          </a:p>
          <a:p>
            <a:pPr marL="285750" indent="-285750">
              <a:buFont typeface="Arial" panose="020B0604020202020204" pitchFamily="34" charset="0"/>
              <a:buChar char="•"/>
            </a:pPr>
            <a:r>
              <a:rPr lang="en-US" sz="1400" dirty="0"/>
              <a:t>HRM does have a process when a new supervisor is entered to verify that there are no outstanding certifications entered. If there are, we will reach out to request action prior to making the update. </a:t>
            </a:r>
          </a:p>
          <a:p>
            <a:endParaRPr lang="en-US" dirty="0"/>
          </a:p>
        </p:txBody>
      </p:sp>
      <p:sp>
        <p:nvSpPr>
          <p:cNvPr id="4" name="TextBox 3">
            <a:extLst>
              <a:ext uri="{FF2B5EF4-FFF2-40B4-BE49-F238E27FC236}">
                <a16:creationId xmlns:a16="http://schemas.microsoft.com/office/drawing/2014/main" id="{ADBD6DE9-B970-CD03-3893-5288A1F60E6A}"/>
              </a:ext>
            </a:extLst>
          </p:cNvPr>
          <p:cNvSpPr txBox="1"/>
          <p:nvPr/>
        </p:nvSpPr>
        <p:spPr>
          <a:xfrm>
            <a:off x="304800" y="1295400"/>
            <a:ext cx="3575338" cy="400110"/>
          </a:xfrm>
          <a:prstGeom prst="rect">
            <a:avLst/>
          </a:prstGeom>
          <a:noFill/>
        </p:spPr>
        <p:txBody>
          <a:bodyPr wrap="none" rtlCol="0">
            <a:spAutoFit/>
          </a:bodyPr>
          <a:lstStyle/>
          <a:p>
            <a:r>
              <a:rPr lang="en-US" sz="2000" dirty="0">
                <a:solidFill>
                  <a:srgbClr val="652B91"/>
                </a:solidFill>
                <a:latin typeface="+mj-lt"/>
              </a:rPr>
              <a:t>Monthly Certification Reminders</a:t>
            </a:r>
          </a:p>
        </p:txBody>
      </p:sp>
    </p:spTree>
    <p:extLst>
      <p:ext uri="{BB962C8B-B14F-4D97-AF65-F5344CB8AC3E}">
        <p14:creationId xmlns:p14="http://schemas.microsoft.com/office/powerpoint/2010/main" val="3722578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119181"/>
            <a:ext cx="2819401" cy="984885"/>
          </a:xfrm>
        </p:spPr>
        <p:txBody>
          <a:bodyPr/>
          <a:lstStyle/>
          <a:p>
            <a:pPr algn="r" rtl="0"/>
            <a:r>
              <a:rPr lang="en-US" sz="2400" dirty="0">
                <a:solidFill>
                  <a:srgbClr val="4C216D"/>
                </a:solidFill>
              </a:rPr>
              <a:t>Human Resource Information Systems</a:t>
            </a:r>
            <a:br>
              <a:rPr lang="en-US" sz="1600" dirty="0">
                <a:solidFill>
                  <a:srgbClr val="4C216D"/>
                </a:solidFill>
              </a:rPr>
            </a:br>
            <a:r>
              <a:rPr lang="en-US" sz="1600" dirty="0">
                <a:solidFill>
                  <a:srgbClr val="4C216D"/>
                </a:solidFill>
              </a:rPr>
              <a:t>              </a:t>
            </a:r>
            <a:r>
              <a:rPr lang="en-US" sz="1600" dirty="0">
                <a:solidFill>
                  <a:srgbClr val="4C216D"/>
                </a:solidFill>
                <a:hlinkClick r:id="rId2"/>
              </a:rPr>
              <a:t>HRIS@lsuhsc.edu</a:t>
            </a:r>
            <a:endParaRPr lang="en-US" sz="1600" dirty="0"/>
          </a:p>
        </p:txBody>
      </p:sp>
      <p:sp>
        <p:nvSpPr>
          <p:cNvPr id="3" name="TextBox 2">
            <a:extLst>
              <a:ext uri="{FF2B5EF4-FFF2-40B4-BE49-F238E27FC236}">
                <a16:creationId xmlns:a16="http://schemas.microsoft.com/office/drawing/2014/main" id="{D8ACC950-47D9-0535-42D2-0A52C5F8469D}"/>
              </a:ext>
            </a:extLst>
          </p:cNvPr>
          <p:cNvSpPr txBox="1"/>
          <p:nvPr/>
        </p:nvSpPr>
        <p:spPr>
          <a:xfrm>
            <a:off x="762000" y="2057400"/>
            <a:ext cx="7620000" cy="3939540"/>
          </a:xfrm>
          <a:prstGeom prst="rect">
            <a:avLst/>
          </a:prstGeom>
          <a:noFill/>
        </p:spPr>
        <p:txBody>
          <a:bodyPr wrap="square" rtlCol="0">
            <a:spAutoFit/>
          </a:bodyPr>
          <a:lstStyle/>
          <a:p>
            <a:pPr marL="285750" indent="-285750">
              <a:buFont typeface="Arial" panose="020B0604020202020204" pitchFamily="34" charset="0"/>
              <a:buChar char="•"/>
            </a:pPr>
            <a:r>
              <a:rPr lang="en-US" sz="1400" dirty="0"/>
              <a:t>SF-6 requests route to the supervisor that is listed on an employee’s position data. </a:t>
            </a:r>
          </a:p>
          <a:p>
            <a:endParaRPr lang="en-US" sz="1400" dirty="0"/>
          </a:p>
          <a:p>
            <a:pPr marL="285750" indent="-285750">
              <a:buFont typeface="Arial" panose="020B0604020202020204" pitchFamily="34" charset="0"/>
              <a:buChar char="•"/>
            </a:pPr>
            <a:r>
              <a:rPr lang="en-US" sz="1400" dirty="0"/>
              <a:t>Supervisors should stay up-to-date on current requests. You can easily view the month’s approved requests when you certify your employees time to ensure that it accurately reflects leave usage. </a:t>
            </a:r>
          </a:p>
          <a:p>
            <a:pPr algn="ctr"/>
            <a:r>
              <a:rPr lang="en-US" sz="1400" b="1" u="sng" dirty="0"/>
              <a:t>PeopleSoft&gt; Main Menu&gt; Manager Self Service&gt; Absence&gt; Absence Approval (SF-6)</a:t>
            </a:r>
          </a:p>
          <a:p>
            <a:pPr algn="ctr"/>
            <a:r>
              <a:rPr lang="en-US" sz="1200" dirty="0"/>
              <a:t>Including the </a:t>
            </a:r>
            <a:r>
              <a:rPr lang="en-US" sz="1200" i="1" dirty="0"/>
              <a:t>Pending My Approval </a:t>
            </a:r>
            <a:r>
              <a:rPr lang="en-US" sz="1200" dirty="0"/>
              <a:t>checkbox and search</a:t>
            </a:r>
          </a:p>
          <a:p>
            <a:endParaRPr lang="en-US" sz="1400" dirty="0"/>
          </a:p>
          <a:p>
            <a:pPr marL="285750" indent="-285750">
              <a:buFont typeface="Arial" panose="020B0604020202020204" pitchFamily="34" charset="0"/>
              <a:buChar char="•"/>
            </a:pPr>
            <a:r>
              <a:rPr lang="en-US" sz="1400" dirty="0"/>
              <a:t>Supervisors cannot approve pending requests after an employee has terminated employment. Our office performs an audit of leave balances in order to ensure an accurate payout, so we do verify that pending requests are reviewed. </a:t>
            </a:r>
          </a:p>
          <a:p>
            <a:endParaRPr lang="en-US" sz="1400" dirty="0"/>
          </a:p>
          <a:p>
            <a:pPr marL="285750" indent="-285750">
              <a:buFont typeface="Arial" panose="020B0604020202020204" pitchFamily="34" charset="0"/>
              <a:buChar char="•"/>
            </a:pPr>
            <a:r>
              <a:rPr lang="en-US" sz="1400" dirty="0"/>
              <a:t>When a supervisor change is entered into PeopleSoft any pending requests will no longer be actionable by the former supervisor. Our office does check for pending requests prior to keying a supervisor change, and we will reach out for assistance as necessary. Future-dated pending requests get rerouted to the new supervisor for action.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dirty="0"/>
              <a:t>ZZ_SF6_QUERY_BY_DEPARTMENT is a query for business managers to look at outstanding  requests. </a:t>
            </a:r>
          </a:p>
        </p:txBody>
      </p:sp>
      <p:sp>
        <p:nvSpPr>
          <p:cNvPr id="4" name="TextBox 3">
            <a:extLst>
              <a:ext uri="{FF2B5EF4-FFF2-40B4-BE49-F238E27FC236}">
                <a16:creationId xmlns:a16="http://schemas.microsoft.com/office/drawing/2014/main" id="{E525F45A-10E3-0AB3-7499-05636EDBB26D}"/>
              </a:ext>
            </a:extLst>
          </p:cNvPr>
          <p:cNvSpPr txBox="1"/>
          <p:nvPr/>
        </p:nvSpPr>
        <p:spPr>
          <a:xfrm>
            <a:off x="609600" y="1295400"/>
            <a:ext cx="2702791" cy="400110"/>
          </a:xfrm>
          <a:prstGeom prst="rect">
            <a:avLst/>
          </a:prstGeom>
          <a:noFill/>
        </p:spPr>
        <p:txBody>
          <a:bodyPr wrap="none" rtlCol="0">
            <a:spAutoFit/>
          </a:bodyPr>
          <a:lstStyle/>
          <a:p>
            <a:r>
              <a:rPr lang="en-US" sz="2000" dirty="0">
                <a:solidFill>
                  <a:srgbClr val="652B91"/>
                </a:solidFill>
                <a:latin typeface="+mj-lt"/>
              </a:rPr>
              <a:t>SF-6 Request Reminders</a:t>
            </a:r>
          </a:p>
        </p:txBody>
      </p:sp>
    </p:spTree>
    <p:extLst>
      <p:ext uri="{BB962C8B-B14F-4D97-AF65-F5344CB8AC3E}">
        <p14:creationId xmlns:p14="http://schemas.microsoft.com/office/powerpoint/2010/main" val="3340969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r>
              <a:rPr sz="4800" b="0" spc="-10" dirty="0">
                <a:latin typeface="Calibri"/>
                <a:cs typeface="Calibri"/>
              </a:rPr>
              <a:t>Questions?</a:t>
            </a:r>
            <a:endParaRPr sz="4800">
              <a:latin typeface="Calibri"/>
              <a:cs typeface="Calibri"/>
            </a:endParaRPr>
          </a:p>
        </p:txBody>
      </p:sp>
      <p:sp>
        <p:nvSpPr>
          <p:cNvPr id="4" name="Slide Number Placeholder 3">
            <a:extLst>
              <a:ext uri="{FF2B5EF4-FFF2-40B4-BE49-F238E27FC236}">
                <a16:creationId xmlns:a16="http://schemas.microsoft.com/office/drawing/2014/main" id="{3FA4626B-091D-4A29-BCC8-8D125C044F18}"/>
              </a:ext>
            </a:extLst>
          </p:cNvPr>
          <p:cNvSpPr>
            <a:spLocks noGrp="1"/>
          </p:cNvSpPr>
          <p:nvPr>
            <p:ph type="sldNum" sz="quarter" idx="7"/>
          </p:nvPr>
        </p:nvSpPr>
        <p:spPr/>
        <p:txBody>
          <a:bodyPr/>
          <a:lstStyle/>
          <a:p>
            <a:fld id="{B6F15528-21DE-4FAA-801E-634DDDAF4B2B}"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5" y="1720840"/>
            <a:ext cx="7758545" cy="830997"/>
          </a:xfrm>
          <a:prstGeom prst="rect">
            <a:avLst/>
          </a:prstGeom>
        </p:spPr>
        <p:txBody>
          <a:bodyPr wrap="square">
            <a:spAutoFit/>
          </a:bodyPr>
          <a:lstStyle/>
          <a:p>
            <a:pPr algn="ctr"/>
            <a:r>
              <a:rPr lang="en-US" sz="2400" b="1" dirty="0"/>
              <a:t>The next Zoom Liaisons Meeting will be held on </a:t>
            </a:r>
            <a:br>
              <a:rPr lang="en-US" sz="2400" b="1" dirty="0">
                <a:solidFill>
                  <a:schemeClr val="accent4">
                    <a:lumMod val="75000"/>
                  </a:schemeClr>
                </a:solidFill>
              </a:rPr>
            </a:br>
            <a:r>
              <a:rPr lang="en-US" sz="2400" b="1" dirty="0"/>
              <a:t>Thursday, May 18, 2023 (10:00a-11:00a)</a:t>
            </a:r>
          </a:p>
        </p:txBody>
      </p:sp>
      <p:pic>
        <p:nvPicPr>
          <p:cNvPr id="7" name="Picture 6">
            <a:extLst>
              <a:ext uri="{FF2B5EF4-FFF2-40B4-BE49-F238E27FC236}">
                <a16:creationId xmlns:a16="http://schemas.microsoft.com/office/drawing/2014/main" id="{FBD27748-36E2-4006-8DB7-5F9553E8A4CA}"/>
              </a:ext>
            </a:extLst>
          </p:cNvPr>
          <p:cNvPicPr>
            <a:picLocks noChangeAspect="1"/>
          </p:cNvPicPr>
          <p:nvPr/>
        </p:nvPicPr>
        <p:blipFill>
          <a:blip r:embed="rId2"/>
          <a:stretch>
            <a:fillRect/>
          </a:stretch>
        </p:blipFill>
        <p:spPr>
          <a:xfrm>
            <a:off x="5181600" y="2735435"/>
            <a:ext cx="2920023" cy="2909557"/>
          </a:xfrm>
          <a:prstGeom prst="rect">
            <a:avLst/>
          </a:prstGeom>
        </p:spPr>
      </p:pic>
      <p:sp>
        <p:nvSpPr>
          <p:cNvPr id="8" name="Rectangle 7">
            <a:extLst>
              <a:ext uri="{FF2B5EF4-FFF2-40B4-BE49-F238E27FC236}">
                <a16:creationId xmlns:a16="http://schemas.microsoft.com/office/drawing/2014/main" id="{74035FE9-120E-46A1-896D-917049CA6A79}"/>
              </a:ext>
            </a:extLst>
          </p:cNvPr>
          <p:cNvSpPr/>
          <p:nvPr/>
        </p:nvSpPr>
        <p:spPr>
          <a:xfrm>
            <a:off x="798352" y="2967336"/>
            <a:ext cx="3988589" cy="2677656"/>
          </a:xfrm>
          <a:prstGeom prst="rect">
            <a:avLst/>
          </a:prstGeom>
        </p:spPr>
        <p:txBody>
          <a:bodyPr wrap="square">
            <a:spAutoFit/>
          </a:bodyPr>
          <a:lstStyle/>
          <a:p>
            <a:pPr algn="just"/>
            <a:r>
              <a:rPr lang="en-US" sz="2400" b="1" dirty="0">
                <a:solidFill>
                  <a:schemeClr val="accent4">
                    <a:lumMod val="75000"/>
                  </a:schemeClr>
                </a:solidFill>
              </a:rPr>
              <a:t>Please let us know if there is a topic that you would like to hear about!</a:t>
            </a:r>
          </a:p>
          <a:p>
            <a:pPr algn="just"/>
            <a:endParaRPr lang="en-US" sz="2400" b="1" dirty="0">
              <a:solidFill>
                <a:schemeClr val="accent4">
                  <a:lumMod val="75000"/>
                </a:schemeClr>
              </a:solidFill>
            </a:endParaRPr>
          </a:p>
          <a:p>
            <a:pPr algn="just"/>
            <a:r>
              <a:rPr lang="en-US" sz="2400" b="1" dirty="0">
                <a:solidFill>
                  <a:schemeClr val="accent4">
                    <a:lumMod val="75000"/>
                  </a:schemeClr>
                </a:solidFill>
              </a:rPr>
              <a:t>MS Forms: </a:t>
            </a:r>
            <a:r>
              <a:rPr lang="en-US" sz="2400" b="1" dirty="0">
                <a:solidFill>
                  <a:srgbClr val="0000FF"/>
                </a:solidFill>
                <a:hlinkClick r:id="rId3">
                  <a:extLst>
                    <a:ext uri="{A12FA001-AC4F-418D-AE19-62706E023703}">
                      <ahyp:hlinkClr xmlns:ahyp="http://schemas.microsoft.com/office/drawing/2018/hyperlinkcolor" val="tx"/>
                    </a:ext>
                  </a:extLst>
                </a:hlinkClick>
              </a:rPr>
              <a:t>LINK HERE</a:t>
            </a:r>
            <a:endParaRPr lang="en-US" sz="2400" b="1" dirty="0">
              <a:solidFill>
                <a:srgbClr val="0000FF"/>
              </a:solidFill>
            </a:endParaRPr>
          </a:p>
          <a:p>
            <a:pPr algn="just"/>
            <a:endParaRPr lang="en-US" sz="2400" b="1" dirty="0">
              <a:solidFill>
                <a:schemeClr val="accent4">
                  <a:lumMod val="75000"/>
                </a:schemeClr>
              </a:solidFill>
            </a:endParaRPr>
          </a:p>
          <a:p>
            <a:pPr algn="just"/>
            <a:endParaRPr lang="en-US" sz="2400" b="1" dirty="0">
              <a:solidFill>
                <a:schemeClr val="accent4">
                  <a:lumMod val="75000"/>
                </a:schemeClr>
              </a:solidFill>
            </a:endParaRPr>
          </a:p>
        </p:txBody>
      </p:sp>
      <p:sp>
        <p:nvSpPr>
          <p:cNvPr id="10" name="Slide Number Placeholder 9">
            <a:extLst>
              <a:ext uri="{FF2B5EF4-FFF2-40B4-BE49-F238E27FC236}">
                <a16:creationId xmlns:a16="http://schemas.microsoft.com/office/drawing/2014/main" id="{F53F6E0D-5BF9-4B19-948E-2ECC11506F98}"/>
              </a:ext>
            </a:extLst>
          </p:cNvPr>
          <p:cNvSpPr>
            <a:spLocks noGrp="1"/>
          </p:cNvSpPr>
          <p:nvPr>
            <p:ph type="sldNum" sz="quarter" idx="7"/>
          </p:nvPr>
        </p:nvSpPr>
        <p:spPr/>
        <p:txBody>
          <a:bodyPr/>
          <a:lstStyle/>
          <a:p>
            <a:fld id="{B6F15528-21DE-4FAA-801E-634DDDAF4B2B}" type="slidenum">
              <a:rPr lang="en-US" smtClean="0"/>
              <a:t>18</a:t>
            </a:fld>
            <a:endParaRPr lang="en-US"/>
          </a:p>
        </p:txBody>
      </p:sp>
    </p:spTree>
    <p:extLst>
      <p:ext uri="{BB962C8B-B14F-4D97-AF65-F5344CB8AC3E}">
        <p14:creationId xmlns:p14="http://schemas.microsoft.com/office/powerpoint/2010/main" val="278102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1" y="1524000"/>
            <a:ext cx="8991600" cy="1200329"/>
          </a:xfrm>
        </p:spPr>
        <p:txBody>
          <a:bodyPr/>
          <a:lstStyle/>
          <a:p>
            <a:pPr marL="342900" indent="-342900">
              <a:buFont typeface="Arial" panose="020B0604020202020204" pitchFamily="34" charset="0"/>
              <a:buChar char="•"/>
            </a:pPr>
            <a:endParaRPr lang="en-US" dirty="0"/>
          </a:p>
          <a:p>
            <a:endParaRPr lang="en-US" sz="2400" dirty="0"/>
          </a:p>
          <a:p>
            <a:endParaRPr lang="en-US" dirty="0"/>
          </a:p>
          <a:p>
            <a:endParaRPr lang="en-US" dirty="0"/>
          </a:p>
        </p:txBody>
      </p:sp>
      <p:graphicFrame>
        <p:nvGraphicFramePr>
          <p:cNvPr id="7" name="Table 6">
            <a:extLst>
              <a:ext uri="{FF2B5EF4-FFF2-40B4-BE49-F238E27FC236}">
                <a16:creationId xmlns:a16="http://schemas.microsoft.com/office/drawing/2014/main" id="{E350EE4F-8502-4145-BA0F-DA097B82A4C4}"/>
              </a:ext>
            </a:extLst>
          </p:cNvPr>
          <p:cNvGraphicFramePr>
            <a:graphicFrameLocks noGrp="1"/>
          </p:cNvGraphicFramePr>
          <p:nvPr>
            <p:extLst>
              <p:ext uri="{D42A27DB-BD31-4B8C-83A1-F6EECF244321}">
                <p14:modId xmlns:p14="http://schemas.microsoft.com/office/powerpoint/2010/main" val="3236139855"/>
              </p:ext>
            </p:extLst>
          </p:nvPr>
        </p:nvGraphicFramePr>
        <p:xfrm>
          <a:off x="8466" y="0"/>
          <a:ext cx="9135534" cy="6858012"/>
        </p:xfrm>
        <a:graphic>
          <a:graphicData uri="http://schemas.openxmlformats.org/drawingml/2006/table">
            <a:tbl>
              <a:tblPr firstRow="1" firstCol="1" bandRow="1"/>
              <a:tblGrid>
                <a:gridCol w="5972960">
                  <a:extLst>
                    <a:ext uri="{9D8B030D-6E8A-4147-A177-3AD203B41FA5}">
                      <a16:colId xmlns:a16="http://schemas.microsoft.com/office/drawing/2014/main" val="1147717429"/>
                    </a:ext>
                  </a:extLst>
                </a:gridCol>
                <a:gridCol w="1937176">
                  <a:extLst>
                    <a:ext uri="{9D8B030D-6E8A-4147-A177-3AD203B41FA5}">
                      <a16:colId xmlns:a16="http://schemas.microsoft.com/office/drawing/2014/main" val="1464491537"/>
                    </a:ext>
                  </a:extLst>
                </a:gridCol>
                <a:gridCol w="1225398">
                  <a:extLst>
                    <a:ext uri="{9D8B030D-6E8A-4147-A177-3AD203B41FA5}">
                      <a16:colId xmlns:a16="http://schemas.microsoft.com/office/drawing/2014/main" val="1759766466"/>
                    </a:ext>
                  </a:extLst>
                </a:gridCol>
              </a:tblGrid>
              <a:tr h="244929">
                <a:tc gridSpan="3">
                  <a:txBody>
                    <a:bodyPr/>
                    <a:lstStyle/>
                    <a:p>
                      <a:pPr marL="0" marR="0">
                        <a:lnSpc>
                          <a:spcPct val="107000"/>
                        </a:lnSpc>
                        <a:spcBef>
                          <a:spcPts val="0"/>
                        </a:spcBef>
                        <a:spcAft>
                          <a:spcPts val="800"/>
                        </a:spcAft>
                      </a:pPr>
                      <a:r>
                        <a:rPr lang="en-US"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Human Resource Management Contacts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623571503"/>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Chief Human Resources Officer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Jill Fragoso</a:t>
                      </a:r>
                    </a:p>
                  </a:txBody>
                  <a:tcPr marL="37072" marR="37072" marT="0" marB="0">
                    <a:lnL w="12700" cap="flat" cmpd="sng" algn="ctr">
                      <a:solidFill>
                        <a:srgbClr val="000000"/>
                      </a:solidFill>
                      <a:prstDash val="solid"/>
                      <a:round/>
                      <a:headEnd type="none" w="med" len="med"/>
                      <a:tailEnd type="none" w="med" len="med"/>
                    </a:lnL>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#3-2634</a:t>
                      </a:r>
                    </a:p>
                  </a:txBody>
                  <a:tcPr marL="37072" marR="37072" marT="0" marB="0">
                    <a:solidFill>
                      <a:schemeClr val="bg1"/>
                    </a:solidFill>
                  </a:tcPr>
                </a:tc>
                <a:extLst>
                  <a:ext uri="{0D108BD9-81ED-4DB2-BD59-A6C34878D82A}">
                    <a16:rowId xmlns:a16="http://schemas.microsoft.com/office/drawing/2014/main" val="1542724031"/>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Employee Relations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66263245"/>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Leila McConnell</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#3-4947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1059281"/>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Carla Popularas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#3-5798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90688587"/>
                  </a:ext>
                </a:extLst>
              </a:tr>
              <a:tr h="244929">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Employee Relations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Mike Jarvis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#3-1680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45543607"/>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Compensation &amp; Benefits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46830487"/>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Compensation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Sara Schexnayder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#3-4226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83489724"/>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Beth Worthen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31356150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Laurie Kirzner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44912425"/>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Generalist (Leave Administrator)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Mark </a:t>
                      </a: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Gele</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#3-7812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34276083"/>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Benefits Consultant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Maddie Hopkins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#3-2455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2377150"/>
                  </a:ext>
                </a:extLst>
              </a:tr>
              <a:tr h="244929">
                <a:tc>
                  <a:txBody>
                    <a:bodyPr/>
                    <a:lstStyle/>
                    <a:p>
                      <a:pPr marL="0" marR="0">
                        <a:lnSpc>
                          <a:spcPct val="107000"/>
                        </a:lnSpc>
                        <a:spcBef>
                          <a:spcPts val="0"/>
                        </a:spcBef>
                        <a:spcAft>
                          <a:spcPts val="800"/>
                        </a:spcAft>
                      </a:pPr>
                      <a:r>
                        <a:rPr lang="en-US" sz="1400">
                          <a:solidFill>
                            <a:schemeClr val="tx1"/>
                          </a:solidFill>
                          <a:effectLst/>
                          <a:latin typeface="Calibri" panose="020F0502020204030204" pitchFamily="34" charset="0"/>
                          <a:ea typeface="+mn-ea"/>
                          <a:cs typeface="Times New Roman" panose="02020603050405020304" pitchFamily="18" charset="0"/>
                        </a:rPr>
                        <a:t>Compensation Analyst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Kel</a:t>
                      </a: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Brownfield</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#3-7378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7672576"/>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Human Resource Information Systems (HRIS)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624185308"/>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Assistant Director, HRIS</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Michelle Sharp</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#3-2029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110430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HRIS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 Behlen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#3-1616</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7913968"/>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File Room Coordinator </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Janet Magee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#3-8158</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6270861"/>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Administrative Coordinator 3</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Michael Mosley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6759083"/>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Resources Specialist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Myra Christophe</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#3-1781</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08935874"/>
                  </a:ext>
                </a:extLst>
              </a:tr>
              <a:tr h="244929">
                <a:tc gridSpan="3">
                  <a:txBody>
                    <a:bodyPr/>
                    <a:lstStyle/>
                    <a:p>
                      <a:pPr marL="0" marR="0">
                        <a:lnSpc>
                          <a:spcPct val="107000"/>
                        </a:lnSpc>
                        <a:spcBef>
                          <a:spcPts val="0"/>
                        </a:spcBef>
                        <a:spcAft>
                          <a:spcPts val="6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Talent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pPr marL="0" marR="0">
                        <a:lnSpc>
                          <a:spcPct val="107000"/>
                        </a:lnSpc>
                        <a:spcBef>
                          <a:spcPts val="0"/>
                        </a:spcBef>
                        <a:spcAft>
                          <a:spcPts val="6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4737721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a:t>
                      </a:r>
                      <a:r>
                        <a:rPr lang="en-US" sz="14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Acquisition Manager</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Shauna Caputo</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#3-2047</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9086648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Human </a:t>
                      </a:r>
                      <a:r>
                        <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Resources Specialist</a:t>
                      </a:r>
                      <a:endPar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Timethia Brown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#3-4835</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93524858"/>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Cristina Guillory</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#3-2044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8808494"/>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 Generalist</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Alicia Rodriguez</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#3-8740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55291726"/>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Acquisition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Tannia Jacob</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#3-4832</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77632850"/>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Talent Development Manager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Denise Robinson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#3-1609</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51191531"/>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Learning &amp; Development Trainer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Tranell Barton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#3-8640</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39561135"/>
                  </a:ext>
                </a:extLst>
              </a:tr>
              <a:tr h="244929">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HRM Talent Development Coordinator</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Alexander-Quang Tran</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#3-2214</a:t>
                      </a:r>
                    </a:p>
                  </a:txBody>
                  <a:tcPr marL="37072" marR="370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83499846"/>
                  </a:ext>
                </a:extLst>
              </a:tr>
            </a:tbl>
          </a:graphicData>
        </a:graphic>
      </p:graphicFrame>
    </p:spTree>
    <p:extLst>
      <p:ext uri="{BB962C8B-B14F-4D97-AF65-F5344CB8AC3E}">
        <p14:creationId xmlns:p14="http://schemas.microsoft.com/office/powerpoint/2010/main" val="128846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Updates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Dr. Tranell E. Barton, </a:t>
            </a:r>
            <a:r>
              <a:rPr lang="en-US" sz="2000" i="1" spc="-10" dirty="0">
                <a:solidFill>
                  <a:srgbClr val="451D7A"/>
                </a:solidFill>
                <a:latin typeface="Arial" panose="020B0604020202020204" pitchFamily="34" charset="0"/>
                <a:cs typeface="Arial" panose="020B0604020202020204" pitchFamily="34" charset="0"/>
              </a:rPr>
              <a:t>Learning &amp; Development Trainer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2</a:t>
            </a:fld>
            <a:endParaRPr lang="en-US"/>
          </a:p>
        </p:txBody>
      </p:sp>
    </p:spTree>
    <p:extLst>
      <p:ext uri="{BB962C8B-B14F-4D97-AF65-F5344CB8AC3E}">
        <p14:creationId xmlns:p14="http://schemas.microsoft.com/office/powerpoint/2010/main" val="18637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53536" y="3007867"/>
            <a:ext cx="2797810" cy="756920"/>
          </a:xfrm>
          <a:prstGeom prst="rect">
            <a:avLst/>
          </a:prstGeom>
        </p:spPr>
        <p:txBody>
          <a:bodyPr vert="horz" wrap="square" lIns="0" tIns="12700" rIns="0" bIns="0" rtlCol="0">
            <a:spAutoFit/>
          </a:bodyPr>
          <a:lstStyle/>
          <a:p>
            <a:pPr marL="12700">
              <a:lnSpc>
                <a:spcPct val="100000"/>
              </a:lnSpc>
              <a:spcBef>
                <a:spcPts val="100"/>
              </a:spcBef>
            </a:pPr>
            <a:endParaRPr sz="4800" dirty="0">
              <a:latin typeface="Calibri"/>
              <a:cs typeface="Calibri"/>
            </a:endParaRPr>
          </a:p>
        </p:txBody>
      </p:sp>
      <p:pic>
        <p:nvPicPr>
          <p:cNvPr id="4" name="Picture 3">
            <a:extLst>
              <a:ext uri="{FF2B5EF4-FFF2-40B4-BE49-F238E27FC236}">
                <a16:creationId xmlns:a16="http://schemas.microsoft.com/office/drawing/2014/main" id="{B2D0D219-0C23-4258-A498-146B47FB8243}"/>
              </a:ext>
            </a:extLst>
          </p:cNvPr>
          <p:cNvPicPr>
            <a:picLocks noChangeAspect="1"/>
          </p:cNvPicPr>
          <p:nvPr/>
        </p:nvPicPr>
        <p:blipFill>
          <a:blip r:embed="rId2"/>
          <a:stretch>
            <a:fillRect/>
          </a:stretch>
        </p:blipFill>
        <p:spPr>
          <a:xfrm>
            <a:off x="1277589" y="1676400"/>
            <a:ext cx="6588822" cy="3734103"/>
          </a:xfrm>
          <a:prstGeom prst="ellipse">
            <a:avLst/>
          </a:prstGeom>
          <a:ln>
            <a:noFill/>
          </a:ln>
          <a:effectLst>
            <a:softEdge rad="112500"/>
          </a:effectLst>
        </p:spPr>
      </p:pic>
      <p:sp>
        <p:nvSpPr>
          <p:cNvPr id="5" name="Slide Number Placeholder 4">
            <a:extLst>
              <a:ext uri="{FF2B5EF4-FFF2-40B4-BE49-F238E27FC236}">
                <a16:creationId xmlns:a16="http://schemas.microsoft.com/office/drawing/2014/main" id="{B3A7FBFE-A6EB-4B6B-A30F-439865453446}"/>
              </a:ext>
            </a:extLst>
          </p:cNvPr>
          <p:cNvSpPr>
            <a:spLocks noGrp="1"/>
          </p:cNvSpPr>
          <p:nvPr>
            <p:ph type="sldNum" sz="quarter" idx="7"/>
          </p:nvPr>
        </p:nvSpPr>
        <p:spPr/>
        <p:txBody>
          <a:bodyPr/>
          <a:lstStyle/>
          <a:p>
            <a:fld id="{B6F15528-21DE-4FAA-801E-634DDDAF4B2B}" type="slidenum">
              <a:rPr lang="en-US" smtClean="0"/>
              <a:t>20</a:t>
            </a:fld>
            <a:endParaRPr lang="en-US"/>
          </a:p>
        </p:txBody>
      </p:sp>
    </p:spTree>
    <p:extLst>
      <p:ext uri="{BB962C8B-B14F-4D97-AF65-F5344CB8AC3E}">
        <p14:creationId xmlns:p14="http://schemas.microsoft.com/office/powerpoint/2010/main" val="16889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3" name="Title 1">
            <a:extLst>
              <a:ext uri="{FF2B5EF4-FFF2-40B4-BE49-F238E27FC236}">
                <a16:creationId xmlns:a16="http://schemas.microsoft.com/office/drawing/2014/main" id="{F86D6694-A5C8-F200-9110-6056F6193EBA}"/>
              </a:ext>
            </a:extLst>
          </p:cNvPr>
          <p:cNvSpPr txBox="1">
            <a:spLocks/>
          </p:cNvSpPr>
          <p:nvPr/>
        </p:nvSpPr>
        <p:spPr>
          <a:xfrm>
            <a:off x="-228600" y="1214924"/>
            <a:ext cx="4419600" cy="461665"/>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rtl="0"/>
            <a:r>
              <a:rPr lang="en-US" sz="3000" dirty="0">
                <a:solidFill>
                  <a:srgbClr val="4C216D"/>
                </a:solidFill>
              </a:rPr>
              <a:t>Staffing Update!</a:t>
            </a:r>
          </a:p>
        </p:txBody>
      </p:sp>
      <p:sp>
        <p:nvSpPr>
          <p:cNvPr id="8" name="Rectangle 5">
            <a:extLst>
              <a:ext uri="{FF2B5EF4-FFF2-40B4-BE49-F238E27FC236}">
                <a16:creationId xmlns:a16="http://schemas.microsoft.com/office/drawing/2014/main" id="{C15A2D11-7DCA-16FE-472C-9D77950721A4}"/>
              </a:ext>
            </a:extLst>
          </p:cNvPr>
          <p:cNvSpPr>
            <a:spLocks noChangeArrowheads="1"/>
          </p:cNvSpPr>
          <p:nvPr/>
        </p:nvSpPr>
        <p:spPr bwMode="auto">
          <a:xfrm>
            <a:off x="3117109" y="4910649"/>
            <a:ext cx="2909771"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sz="2800" dirty="0">
                <a:latin typeface="Amasis MT Pro Medium" panose="02040604050005020304" pitchFamily="18" charset="0"/>
              </a:rPr>
              <a:t>Myra Christophe</a:t>
            </a:r>
          </a:p>
          <a:p>
            <a:pPr algn="ctr"/>
            <a:r>
              <a:rPr lang="en-US" b="1" dirty="0">
                <a:solidFill>
                  <a:srgbClr val="0000FF"/>
                </a:solidFill>
                <a:latin typeface="+mj-lt"/>
              </a:rPr>
              <a:t>mchri4@lsuhsc.edu</a:t>
            </a:r>
          </a:p>
        </p:txBody>
      </p:sp>
      <p:sp>
        <p:nvSpPr>
          <p:cNvPr id="9" name="Title 1">
            <a:extLst>
              <a:ext uri="{FF2B5EF4-FFF2-40B4-BE49-F238E27FC236}">
                <a16:creationId xmlns:a16="http://schemas.microsoft.com/office/drawing/2014/main" id="{74A7A677-1A1A-5DB8-9A5A-52C0B7636AE2}"/>
              </a:ext>
            </a:extLst>
          </p:cNvPr>
          <p:cNvSpPr txBox="1">
            <a:spLocks/>
          </p:cNvSpPr>
          <p:nvPr/>
        </p:nvSpPr>
        <p:spPr>
          <a:xfrm>
            <a:off x="409575" y="5770912"/>
            <a:ext cx="8382000" cy="369332"/>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rtl="0"/>
            <a:r>
              <a:rPr lang="en-US" sz="2400" dirty="0">
                <a:solidFill>
                  <a:srgbClr val="4C216D"/>
                </a:solidFill>
              </a:rPr>
              <a:t>Human Resources Specialist</a:t>
            </a:r>
            <a:endParaRPr lang="en-US" sz="2400" dirty="0">
              <a:solidFill>
                <a:srgbClr val="4C216D"/>
              </a:solidFill>
              <a:highlight>
                <a:srgbClr val="FFFF00"/>
              </a:highlight>
            </a:endParaRPr>
          </a:p>
        </p:txBody>
      </p:sp>
      <p:sp>
        <p:nvSpPr>
          <p:cNvPr id="12" name="Title 1">
            <a:extLst>
              <a:ext uri="{FF2B5EF4-FFF2-40B4-BE49-F238E27FC236}">
                <a16:creationId xmlns:a16="http://schemas.microsoft.com/office/drawing/2014/main" id="{D69FB565-6647-E89D-9356-4E2ABCCC14AA}"/>
              </a:ext>
            </a:extLst>
          </p:cNvPr>
          <p:cNvSpPr txBox="1">
            <a:spLocks/>
          </p:cNvSpPr>
          <p:nvPr/>
        </p:nvSpPr>
        <p:spPr>
          <a:xfrm>
            <a:off x="5486400" y="240791"/>
            <a:ext cx="3486149" cy="707886"/>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400" dirty="0">
                <a:solidFill>
                  <a:srgbClr val="4C216D"/>
                </a:solidFill>
              </a:rPr>
              <a:t>Human Resources Management</a:t>
            </a:r>
          </a:p>
          <a:p>
            <a:pPr algn="r" rtl="0"/>
            <a:r>
              <a:rPr lang="en-US" sz="1400" kern="0" dirty="0">
                <a:solidFill>
                  <a:srgbClr val="4C216D"/>
                </a:solidFill>
                <a:hlinkClick r:id="rId2"/>
              </a:rPr>
              <a:t>nohrm@lsuhsc.edu</a:t>
            </a:r>
            <a:endParaRPr lang="en-US" sz="1400" kern="0" dirty="0">
              <a:solidFill>
                <a:srgbClr val="4C216D"/>
              </a:solidFill>
            </a:endParaRPr>
          </a:p>
          <a:p>
            <a:pPr algn="r" rtl="0"/>
            <a:endParaRPr lang="en-US" sz="1800" kern="0" dirty="0"/>
          </a:p>
        </p:txBody>
      </p:sp>
      <p:pic>
        <p:nvPicPr>
          <p:cNvPr id="1026" name="Picture 2">
            <a:extLst>
              <a:ext uri="{FF2B5EF4-FFF2-40B4-BE49-F238E27FC236}">
                <a16:creationId xmlns:a16="http://schemas.microsoft.com/office/drawing/2014/main" id="{97E80F46-D9D3-91DB-4770-DB8277173D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596" t="-1176" r="19074" b="49977"/>
          <a:stretch/>
        </p:blipFill>
        <p:spPr bwMode="auto">
          <a:xfrm>
            <a:off x="3274821" y="2059526"/>
            <a:ext cx="2594348" cy="2738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248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3" name="Title 1">
            <a:extLst>
              <a:ext uri="{FF2B5EF4-FFF2-40B4-BE49-F238E27FC236}">
                <a16:creationId xmlns:a16="http://schemas.microsoft.com/office/drawing/2014/main" id="{F86D6694-A5C8-F200-9110-6056F6193EBA}"/>
              </a:ext>
            </a:extLst>
          </p:cNvPr>
          <p:cNvSpPr txBox="1">
            <a:spLocks/>
          </p:cNvSpPr>
          <p:nvPr/>
        </p:nvSpPr>
        <p:spPr>
          <a:xfrm>
            <a:off x="152400" y="1316171"/>
            <a:ext cx="4419600" cy="430887"/>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rtl="0"/>
            <a:r>
              <a:rPr lang="en-US" sz="2800" b="0" dirty="0">
                <a:solidFill>
                  <a:srgbClr val="4C216D"/>
                </a:solidFill>
                <a:latin typeface="+mj-lt"/>
              </a:rPr>
              <a:t>A Word from Kevin Oufnac</a:t>
            </a:r>
          </a:p>
        </p:txBody>
      </p:sp>
      <p:sp>
        <p:nvSpPr>
          <p:cNvPr id="8" name="Rectangle 5">
            <a:extLst>
              <a:ext uri="{FF2B5EF4-FFF2-40B4-BE49-F238E27FC236}">
                <a16:creationId xmlns:a16="http://schemas.microsoft.com/office/drawing/2014/main" id="{C15A2D11-7DCA-16FE-472C-9D77950721A4}"/>
              </a:ext>
            </a:extLst>
          </p:cNvPr>
          <p:cNvSpPr>
            <a:spLocks noChangeArrowheads="1"/>
          </p:cNvSpPr>
          <p:nvPr/>
        </p:nvSpPr>
        <p:spPr bwMode="auto">
          <a:xfrm>
            <a:off x="5372141" y="3135747"/>
            <a:ext cx="2724109" cy="14157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400" dirty="0">
                <a:solidFill>
                  <a:srgbClr val="652B91"/>
                </a:solidFill>
                <a:latin typeface="+mj-lt"/>
              </a:rPr>
              <a:t>Cynthia Scott</a:t>
            </a:r>
          </a:p>
          <a:p>
            <a:pPr algn="ctr"/>
            <a:r>
              <a:rPr lang="en-US" sz="1400" i="1" dirty="0"/>
              <a:t>Claims Analyst</a:t>
            </a:r>
          </a:p>
          <a:p>
            <a:pPr algn="ctr"/>
            <a:endParaRPr lang="en-US" sz="1400" i="1" dirty="0"/>
          </a:p>
          <a:p>
            <a:pPr algn="ctr"/>
            <a:r>
              <a:rPr lang="en-US" sz="1600" b="1" dirty="0">
                <a:solidFill>
                  <a:srgbClr val="0000FF"/>
                </a:solidFill>
                <a:latin typeface="+mj-lt"/>
                <a:hlinkClick r:id="rId2"/>
              </a:rPr>
              <a:t>cscott1@lsuhsc.edu</a:t>
            </a:r>
            <a:endParaRPr lang="en-US" sz="1600" b="1" dirty="0">
              <a:solidFill>
                <a:srgbClr val="0000FF"/>
              </a:solidFill>
              <a:latin typeface="+mj-lt"/>
            </a:endParaRPr>
          </a:p>
          <a:p>
            <a:pPr algn="ctr"/>
            <a:r>
              <a:rPr lang="en-US" dirty="0">
                <a:latin typeface="+mj-lt"/>
              </a:rPr>
              <a:t>504-568-4801</a:t>
            </a:r>
          </a:p>
        </p:txBody>
      </p:sp>
      <p:sp>
        <p:nvSpPr>
          <p:cNvPr id="12" name="Title 1">
            <a:extLst>
              <a:ext uri="{FF2B5EF4-FFF2-40B4-BE49-F238E27FC236}">
                <a16:creationId xmlns:a16="http://schemas.microsoft.com/office/drawing/2014/main" id="{D69FB565-6647-E89D-9356-4E2ABCCC14AA}"/>
              </a:ext>
            </a:extLst>
          </p:cNvPr>
          <p:cNvSpPr txBox="1">
            <a:spLocks/>
          </p:cNvSpPr>
          <p:nvPr/>
        </p:nvSpPr>
        <p:spPr>
          <a:xfrm>
            <a:off x="5486400" y="240791"/>
            <a:ext cx="3486149" cy="707886"/>
          </a:xfrm>
          <a:prstGeom prst="rect">
            <a:avLst/>
          </a:prstGeom>
        </p:spPr>
        <p:txBody>
          <a:bodyPr wrap="square" lIns="0" tIns="0" rIns="0" bIns="0" anchor="b">
            <a:spAutoFit/>
          </a:bodyPr>
          <a:lstStyle>
            <a:lvl1pPr algn="ctr">
              <a:defRPr sz="6000" b="1" i="0">
                <a:solidFill>
                  <a:schemeClr val="tx1"/>
                </a:solidFill>
                <a:latin typeface="Calibri"/>
                <a:ea typeface="+mj-ea"/>
                <a:cs typeface="Calibri"/>
              </a:defRPr>
            </a:lvl1pPr>
          </a:lstStyle>
          <a:p>
            <a:pPr algn="r" rtl="0"/>
            <a:r>
              <a:rPr lang="en-US" sz="1400" dirty="0">
                <a:solidFill>
                  <a:srgbClr val="4C216D"/>
                </a:solidFill>
              </a:rPr>
              <a:t>Human Resources Management</a:t>
            </a:r>
          </a:p>
          <a:p>
            <a:pPr algn="r" rtl="0"/>
            <a:r>
              <a:rPr lang="en-US" sz="1400" kern="0" dirty="0">
                <a:solidFill>
                  <a:srgbClr val="4C216D"/>
                </a:solidFill>
                <a:hlinkClick r:id="rId3"/>
              </a:rPr>
              <a:t>nohrm@lsuhsc.edu</a:t>
            </a:r>
            <a:endParaRPr lang="en-US" sz="1400" kern="0" dirty="0">
              <a:solidFill>
                <a:srgbClr val="4C216D"/>
              </a:solidFill>
            </a:endParaRPr>
          </a:p>
          <a:p>
            <a:pPr algn="r" rtl="0"/>
            <a:endParaRPr lang="en-US" sz="1800" kern="0" dirty="0"/>
          </a:p>
        </p:txBody>
      </p:sp>
      <p:sp>
        <p:nvSpPr>
          <p:cNvPr id="4" name="Rectangle 5">
            <a:extLst>
              <a:ext uri="{FF2B5EF4-FFF2-40B4-BE49-F238E27FC236}">
                <a16:creationId xmlns:a16="http://schemas.microsoft.com/office/drawing/2014/main" id="{9277D2E0-4FCD-4B41-267A-AB55BD4BACB8}"/>
              </a:ext>
            </a:extLst>
          </p:cNvPr>
          <p:cNvSpPr>
            <a:spLocks noChangeArrowheads="1"/>
          </p:cNvSpPr>
          <p:nvPr/>
        </p:nvSpPr>
        <p:spPr bwMode="auto">
          <a:xfrm>
            <a:off x="1047750" y="3135747"/>
            <a:ext cx="2724109" cy="141577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400" dirty="0">
                <a:solidFill>
                  <a:srgbClr val="652B91"/>
                </a:solidFill>
                <a:latin typeface="+mj-lt"/>
              </a:rPr>
              <a:t>Kevin Oufnac</a:t>
            </a:r>
          </a:p>
          <a:p>
            <a:pPr algn="ctr"/>
            <a:r>
              <a:rPr lang="en-US" sz="1400" i="1" dirty="0"/>
              <a:t>Chief Counsel</a:t>
            </a:r>
          </a:p>
          <a:p>
            <a:pPr algn="ctr"/>
            <a:endParaRPr lang="en-US" sz="1400" i="1" dirty="0"/>
          </a:p>
          <a:p>
            <a:pPr algn="ctr"/>
            <a:r>
              <a:rPr lang="en-US" sz="1600" b="1" dirty="0">
                <a:solidFill>
                  <a:srgbClr val="0000FF"/>
                </a:solidFill>
                <a:latin typeface="+mj-lt"/>
                <a:hlinkClick r:id="rId4"/>
              </a:rPr>
              <a:t>koufna@lsuhsc.edu</a:t>
            </a:r>
            <a:endParaRPr lang="en-US" sz="1600" b="1" dirty="0">
              <a:solidFill>
                <a:srgbClr val="0000FF"/>
              </a:solidFill>
              <a:latin typeface="+mj-lt"/>
            </a:endParaRPr>
          </a:p>
          <a:p>
            <a:pPr algn="ctr"/>
            <a:r>
              <a:rPr lang="en-US" dirty="0">
                <a:latin typeface="+mj-lt"/>
              </a:rPr>
              <a:t>504-568-3250</a:t>
            </a:r>
          </a:p>
        </p:txBody>
      </p:sp>
      <p:cxnSp>
        <p:nvCxnSpPr>
          <p:cNvPr id="6" name="Straight Connector 5">
            <a:extLst>
              <a:ext uri="{FF2B5EF4-FFF2-40B4-BE49-F238E27FC236}">
                <a16:creationId xmlns:a16="http://schemas.microsoft.com/office/drawing/2014/main" id="{147E5F65-AC38-48CA-46E6-B035CD6F04D2}"/>
              </a:ext>
            </a:extLst>
          </p:cNvPr>
          <p:cNvCxnSpPr>
            <a:stCxn id="7" idx="0"/>
          </p:cNvCxnSpPr>
          <p:nvPr/>
        </p:nvCxnSpPr>
        <p:spPr>
          <a:xfrm>
            <a:off x="4600575" y="2171701"/>
            <a:ext cx="0" cy="39242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211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80009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Compensation</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Sara Schexnayder, </a:t>
            </a:r>
            <a:r>
              <a:rPr lang="en-US" sz="2000" i="1" spc="-10" dirty="0">
                <a:solidFill>
                  <a:srgbClr val="461D7C"/>
                </a:solidFill>
                <a:latin typeface="Arial" panose="020B0604020202020204" pitchFamily="34" charset="0"/>
                <a:cs typeface="Arial" panose="020B0604020202020204" pitchFamily="34" charset="0"/>
              </a:rPr>
              <a:t>HRM Compensation Manager</a:t>
            </a:r>
            <a:endParaRPr sz="2000" i="1" spc="-10" dirty="0">
              <a:solidFill>
                <a:srgbClr val="451D7A"/>
              </a:solidFill>
              <a:latin typeface="Arial" panose="020B0604020202020204" pitchFamily="34" charset="0"/>
              <a:cs typeface="Arial" panose="020B0604020202020204" pitchFamily="34" charset="0"/>
            </a:endParaRPr>
          </a:p>
        </p:txBody>
      </p:sp>
      <p:sp>
        <p:nvSpPr>
          <p:cNvPr id="3" name="Rectangle 2">
            <a:hlinkClick r:id="rId2" action="ppaction://hlinksldjump"/>
            <a:extLst>
              <a:ext uri="{FF2B5EF4-FFF2-40B4-BE49-F238E27FC236}">
                <a16:creationId xmlns:a16="http://schemas.microsoft.com/office/drawing/2014/main" id="{2E71BFA0-1FF7-4EDD-881B-81A732D80885}"/>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C0874C4-1FCF-450B-AD12-B17075FF7E1E}"/>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3488167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3153" y="228600"/>
            <a:ext cx="2800349" cy="954107"/>
          </a:xfrm>
        </p:spPr>
        <p:txBody>
          <a:bodyPr/>
          <a:lstStyle/>
          <a:p>
            <a:pPr algn="r" rtl="0"/>
            <a:r>
              <a:rPr lang="en-US" sz="1800" dirty="0">
                <a:solidFill>
                  <a:srgbClr val="4C216D"/>
                </a:solidFill>
              </a:rPr>
              <a:t>HRM Compensation</a:t>
            </a:r>
            <a:br>
              <a:rPr lang="en-US" sz="1800" dirty="0">
                <a:solidFill>
                  <a:srgbClr val="4C216D"/>
                </a:solidFill>
              </a:rPr>
            </a:br>
            <a:r>
              <a:rPr lang="en-US" sz="1200" dirty="0">
                <a:solidFill>
                  <a:srgbClr val="4C216D"/>
                </a:solidFill>
                <a:hlinkClick r:id="rId2"/>
              </a:rPr>
              <a:t>nohrmcompensation@lsuhsc.edu</a:t>
            </a:r>
            <a:br>
              <a:rPr lang="en-US" sz="1200" dirty="0">
                <a:solidFill>
                  <a:srgbClr val="4C216D"/>
                </a:solidFill>
              </a:rPr>
            </a:br>
            <a:endParaRPr lang="en-US" dirty="0"/>
          </a:p>
        </p:txBody>
      </p:sp>
      <p:sp>
        <p:nvSpPr>
          <p:cNvPr id="7" name="Text Placeholder 6">
            <a:extLst>
              <a:ext uri="{FF2B5EF4-FFF2-40B4-BE49-F238E27FC236}">
                <a16:creationId xmlns:a16="http://schemas.microsoft.com/office/drawing/2014/main" id="{F8DC4999-EADA-484E-BF35-1252EAB35200}"/>
              </a:ext>
            </a:extLst>
          </p:cNvPr>
          <p:cNvSpPr>
            <a:spLocks noGrp="1"/>
          </p:cNvSpPr>
          <p:nvPr>
            <p:ph type="body" idx="1"/>
          </p:nvPr>
        </p:nvSpPr>
        <p:spPr>
          <a:xfrm>
            <a:off x="1657350" y="2171701"/>
            <a:ext cx="5886450" cy="842667"/>
          </a:xfrm>
        </p:spPr>
        <p:txBody>
          <a:bodyPr/>
          <a:lstStyle/>
          <a:p>
            <a:pPr>
              <a:lnSpc>
                <a:spcPct val="112000"/>
              </a:lnSpc>
              <a:spcBef>
                <a:spcPts val="450"/>
              </a:spcBef>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sz="1500" dirty="0"/>
          </a:p>
          <a:p>
            <a:pPr lvl="1"/>
            <a:endParaRPr lang="en-US" sz="1200" dirty="0"/>
          </a:p>
          <a:p>
            <a:pPr lvl="2"/>
            <a:endParaRPr lang="en-US" sz="1200" baseline="30000" dirty="0"/>
          </a:p>
          <a:p>
            <a:pPr lvl="2"/>
            <a:endParaRPr lang="en-US" sz="1200" baseline="30000" dirty="0"/>
          </a:p>
        </p:txBody>
      </p:sp>
      <p:sp>
        <p:nvSpPr>
          <p:cNvPr id="3" name="Text Placeholder 3">
            <a:extLst>
              <a:ext uri="{FF2B5EF4-FFF2-40B4-BE49-F238E27FC236}">
                <a16:creationId xmlns:a16="http://schemas.microsoft.com/office/drawing/2014/main" id="{73D5A556-2DBF-B7B8-C562-2300A53F764B}"/>
              </a:ext>
            </a:extLst>
          </p:cNvPr>
          <p:cNvSpPr txBox="1">
            <a:spLocks/>
          </p:cNvSpPr>
          <p:nvPr/>
        </p:nvSpPr>
        <p:spPr>
          <a:xfrm>
            <a:off x="685800" y="1676400"/>
            <a:ext cx="8382000" cy="4493538"/>
          </a:xfrm>
          <a:prstGeom prst="rect">
            <a:avLst/>
          </a:prstGeom>
        </p:spPr>
        <p:txBody>
          <a:bodyPr wrap="square" lIns="0" tIns="0" rIns="0" bIns="0">
            <a:spAutoFit/>
          </a:bodyPr>
          <a:lstStyle>
            <a:lvl1pPr marL="0">
              <a:defRPr sz="1800" b="0" i="0">
                <a:solidFill>
                  <a:schemeClr val="tx1"/>
                </a:solidFill>
                <a:latin typeface="Calibri"/>
                <a:ea typeface="+mn-ea"/>
                <a:cs typeface="Calibri"/>
              </a:defRPr>
            </a:lvl1pPr>
            <a:lvl2pPr marL="457189">
              <a:defRPr>
                <a:latin typeface="+mn-lt"/>
                <a:ea typeface="+mn-ea"/>
                <a:cs typeface="+mn-cs"/>
              </a:defRPr>
            </a:lvl2pPr>
            <a:lvl3pPr marL="914377">
              <a:defRPr>
                <a:latin typeface="+mn-lt"/>
                <a:ea typeface="+mn-ea"/>
                <a:cs typeface="+mn-cs"/>
              </a:defRPr>
            </a:lvl3pPr>
            <a:lvl4pPr marL="1371566">
              <a:defRPr>
                <a:latin typeface="+mn-lt"/>
                <a:ea typeface="+mn-ea"/>
                <a:cs typeface="+mn-cs"/>
              </a:defRPr>
            </a:lvl4pPr>
            <a:lvl5pPr marL="1828754">
              <a:defRPr>
                <a:latin typeface="+mn-lt"/>
                <a:ea typeface="+mn-ea"/>
                <a:cs typeface="+mn-cs"/>
              </a:defRPr>
            </a:lvl5pPr>
            <a:lvl6pPr marL="2285943">
              <a:defRPr>
                <a:latin typeface="+mn-lt"/>
                <a:ea typeface="+mn-ea"/>
                <a:cs typeface="+mn-cs"/>
              </a:defRPr>
            </a:lvl6pPr>
            <a:lvl7pPr marL="2743131">
              <a:defRPr>
                <a:latin typeface="+mn-lt"/>
                <a:ea typeface="+mn-ea"/>
                <a:cs typeface="+mn-cs"/>
              </a:defRPr>
            </a:lvl7pPr>
            <a:lvl8pPr marL="3200320">
              <a:defRPr>
                <a:latin typeface="+mn-lt"/>
                <a:ea typeface="+mn-ea"/>
                <a:cs typeface="+mn-cs"/>
              </a:defRPr>
            </a:lvl8pPr>
            <a:lvl9pPr marL="3657509">
              <a:defRPr>
                <a:latin typeface="+mn-lt"/>
                <a:ea typeface="+mn-ea"/>
                <a:cs typeface="+mn-cs"/>
              </a:defRPr>
            </a:lvl9pPr>
          </a:lstStyle>
          <a:p>
            <a:r>
              <a:rPr lang="en-US" sz="2000" kern="0" dirty="0">
                <a:solidFill>
                  <a:srgbClr val="652B91"/>
                </a:solidFill>
                <a:latin typeface="+mj-lt"/>
              </a:rPr>
              <a:t>Merit and Equity </a:t>
            </a:r>
          </a:p>
          <a:p>
            <a:endParaRPr lang="en-US" sz="1600" b="1" kern="0" dirty="0">
              <a:latin typeface="+mn-lt"/>
            </a:endParaRPr>
          </a:p>
          <a:p>
            <a:pPr marL="457200" indent="-457200">
              <a:spcAft>
                <a:spcPts val="600"/>
              </a:spcAft>
              <a:buFont typeface="Arial" panose="020B0604020202020204" pitchFamily="34" charset="0"/>
              <a:buChar char="•"/>
            </a:pPr>
            <a:r>
              <a:rPr lang="en-US" sz="1600" kern="0" dirty="0">
                <a:latin typeface="+mn-lt"/>
              </a:rPr>
              <a:t>Awaiting approval for FY2024</a:t>
            </a:r>
          </a:p>
          <a:p>
            <a:pPr marL="457200" indent="-457200">
              <a:spcAft>
                <a:spcPts val="600"/>
              </a:spcAft>
              <a:buFont typeface="Arial" panose="020B0604020202020204" pitchFamily="34" charset="0"/>
              <a:buChar char="•"/>
            </a:pPr>
            <a:r>
              <a:rPr lang="en-US" sz="1600" kern="0" dirty="0">
                <a:latin typeface="+mn-lt"/>
              </a:rPr>
              <a:t>Plan to get files to schools next week</a:t>
            </a:r>
          </a:p>
          <a:p>
            <a:pPr marL="457200" indent="-457200">
              <a:spcAft>
                <a:spcPts val="600"/>
              </a:spcAft>
              <a:buFont typeface="Arial" panose="020B0604020202020204" pitchFamily="34" charset="0"/>
              <a:buChar char="•"/>
            </a:pPr>
            <a:r>
              <a:rPr lang="en-US" sz="1600" kern="0" dirty="0">
                <a:latin typeface="+mn-lt"/>
              </a:rPr>
              <a:t>Due date will be May 18</a:t>
            </a:r>
          </a:p>
          <a:p>
            <a:pPr marL="457200" indent="-457200">
              <a:spcAft>
                <a:spcPts val="600"/>
              </a:spcAft>
              <a:buFont typeface="Arial" panose="020B0604020202020204" pitchFamily="34" charset="0"/>
              <a:buChar char="•"/>
            </a:pPr>
            <a:r>
              <a:rPr lang="en-US" sz="1600" kern="0" dirty="0">
                <a:latin typeface="+mn-lt"/>
              </a:rPr>
              <a:t>Effective date July 1</a:t>
            </a:r>
          </a:p>
          <a:p>
            <a:pPr marL="457200" indent="-457200">
              <a:spcAft>
                <a:spcPts val="600"/>
              </a:spcAft>
              <a:buFont typeface="Arial" panose="020B0604020202020204" pitchFamily="34" charset="0"/>
              <a:buChar char="•"/>
            </a:pPr>
            <a:r>
              <a:rPr lang="en-US" sz="1600" kern="0" dirty="0">
                <a:latin typeface="+mn-lt"/>
              </a:rPr>
              <a:t>Equity will be planned by the schools</a:t>
            </a:r>
          </a:p>
          <a:p>
            <a:pPr marL="914400" lvl="1" indent="-457200">
              <a:spcAft>
                <a:spcPts val="600"/>
              </a:spcAft>
              <a:buFont typeface="Arial" panose="020B0604020202020204" pitchFamily="34" charset="0"/>
              <a:buChar char="•"/>
            </a:pPr>
            <a:r>
              <a:rPr lang="en-US" sz="1600" kern="0" dirty="0">
                <a:solidFill>
                  <a:sysClr val="windowText" lastClr="000000"/>
                </a:solidFill>
              </a:rPr>
              <a:t>Will need a rationale for all equity increases</a:t>
            </a:r>
          </a:p>
          <a:p>
            <a:pPr marL="457200" lvl="1"/>
            <a:endParaRPr lang="en-US" sz="1600" kern="0" dirty="0">
              <a:solidFill>
                <a:sysClr val="windowText" lastClr="000000"/>
              </a:solidFill>
            </a:endParaRPr>
          </a:p>
          <a:p>
            <a:pPr marL="457200" lvl="1"/>
            <a:endParaRPr lang="en-US" sz="1600" kern="0" dirty="0">
              <a:solidFill>
                <a:sysClr val="windowText" lastClr="000000"/>
              </a:solidFill>
            </a:endParaRPr>
          </a:p>
          <a:p>
            <a:r>
              <a:rPr lang="en-US" sz="2000" kern="0" dirty="0">
                <a:solidFill>
                  <a:srgbClr val="652B91"/>
                </a:solidFill>
                <a:latin typeface="+mj-lt"/>
              </a:rPr>
              <a:t>Unclassified Salary Structure</a:t>
            </a:r>
          </a:p>
          <a:p>
            <a:endParaRPr lang="en-US" sz="2000" kern="0" dirty="0">
              <a:solidFill>
                <a:srgbClr val="652B91"/>
              </a:solidFill>
              <a:latin typeface="+mj-lt"/>
            </a:endParaRPr>
          </a:p>
          <a:p>
            <a:pPr marL="457200" indent="-457200">
              <a:spcAft>
                <a:spcPts val="600"/>
              </a:spcAft>
              <a:buFont typeface="Arial" panose="020B0604020202020204" pitchFamily="34" charset="0"/>
              <a:buChar char="•"/>
            </a:pPr>
            <a:r>
              <a:rPr lang="en-US" sz="1600" kern="0" dirty="0">
                <a:latin typeface="+mn-lt"/>
              </a:rPr>
              <a:t>Structure will move effective 5/1/23</a:t>
            </a:r>
          </a:p>
          <a:p>
            <a:pPr marL="457200" indent="-457200">
              <a:spcAft>
                <a:spcPts val="600"/>
              </a:spcAft>
              <a:buFont typeface="Arial" panose="020B0604020202020204" pitchFamily="34" charset="0"/>
              <a:buChar char="•"/>
            </a:pPr>
            <a:r>
              <a:rPr lang="en-US" sz="1600" kern="0" dirty="0">
                <a:latin typeface="+mn-lt"/>
              </a:rPr>
              <a:t>New ranges to be sent to business managers</a:t>
            </a:r>
          </a:p>
          <a:p>
            <a:pPr marL="285750" indent="-285750">
              <a:buFont typeface="Arial" panose="020B0604020202020204" pitchFamily="34" charset="0"/>
              <a:buChar char="•"/>
            </a:pPr>
            <a:endParaRPr lang="en-US" sz="1600" kern="0" dirty="0">
              <a:latin typeface="+mn-lt"/>
            </a:endParaRPr>
          </a:p>
        </p:txBody>
      </p:sp>
    </p:spTree>
    <p:extLst>
      <p:ext uri="{BB962C8B-B14F-4D97-AF65-F5344CB8AC3E}">
        <p14:creationId xmlns:p14="http://schemas.microsoft.com/office/powerpoint/2010/main" val="94313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99A1AF2A-8D57-4A8F-A668-D65724B708E4}"/>
              </a:ext>
            </a:extLst>
          </p:cNvPr>
          <p:cNvSpPr txBox="1"/>
          <p:nvPr/>
        </p:nvSpPr>
        <p:spPr>
          <a:xfrm>
            <a:off x="533500" y="4495800"/>
            <a:ext cx="7086500" cy="1009892"/>
          </a:xfrm>
          <a:prstGeom prst="rect">
            <a:avLst/>
          </a:prstGeom>
        </p:spPr>
        <p:txBody>
          <a:bodyPr vert="horz" wrap="square" lIns="0" tIns="12065" rIns="0" bIns="0" rtlCol="0">
            <a:spAutoFit/>
          </a:bodyPr>
          <a:lstStyle/>
          <a:p>
            <a:pPr marL="12700">
              <a:lnSpc>
                <a:spcPct val="100000"/>
              </a:lnSpc>
              <a:spcBef>
                <a:spcPts val="95"/>
              </a:spcBef>
            </a:pPr>
            <a:r>
              <a:rPr lang="en-US" sz="4400" b="1" spc="-10" dirty="0">
                <a:solidFill>
                  <a:srgbClr val="451D7A"/>
                </a:solidFill>
                <a:latin typeface="Arial" panose="020B0604020202020204" pitchFamily="34" charset="0"/>
                <a:cs typeface="Arial" panose="020B0604020202020204" pitchFamily="34" charset="0"/>
              </a:rPr>
              <a:t>HRM Benefits</a:t>
            </a:r>
          </a:p>
          <a:p>
            <a:pPr marL="12700">
              <a:spcBef>
                <a:spcPts val="95"/>
              </a:spcBef>
            </a:pPr>
            <a:r>
              <a:rPr lang="en-US" sz="2000" spc="-10" dirty="0">
                <a:solidFill>
                  <a:srgbClr val="451D7A"/>
                </a:solidFill>
                <a:latin typeface="Arial" panose="020B0604020202020204" pitchFamily="34" charset="0"/>
                <a:cs typeface="Arial" panose="020B0604020202020204" pitchFamily="34" charset="0"/>
              </a:rPr>
              <a:t>Beth Worthen, </a:t>
            </a:r>
            <a:r>
              <a:rPr lang="en-US" sz="2000" i="1" spc="-10" dirty="0">
                <a:solidFill>
                  <a:srgbClr val="451D7A"/>
                </a:solidFill>
                <a:latin typeface="Arial" panose="020B0604020202020204" pitchFamily="34" charset="0"/>
                <a:cs typeface="Arial" panose="020B0604020202020204" pitchFamily="34" charset="0"/>
              </a:rPr>
              <a:t>Benefits &amp; Retirement Manager</a:t>
            </a:r>
            <a:endParaRPr sz="2000" i="1" spc="-10" dirty="0">
              <a:solidFill>
                <a:srgbClr val="451D7A"/>
              </a:solidFill>
              <a:latin typeface="Arial" panose="020B0604020202020204" pitchFamily="34" charset="0"/>
              <a:cs typeface="Arial" panose="020B0604020202020204" pitchFamily="34" charset="0"/>
            </a:endParaRPr>
          </a:p>
        </p:txBody>
      </p:sp>
      <p:sp>
        <p:nvSpPr>
          <p:cNvPr id="2" name="Rectangle 1">
            <a:hlinkClick r:id="rId3" action="ppaction://hlinksldjump"/>
            <a:extLst>
              <a:ext uri="{FF2B5EF4-FFF2-40B4-BE49-F238E27FC236}">
                <a16:creationId xmlns:a16="http://schemas.microsoft.com/office/drawing/2014/main" id="{59FBA5C7-61A6-4DED-B9E5-88008B8A2EC8}"/>
              </a:ext>
            </a:extLst>
          </p:cNvPr>
          <p:cNvSpPr/>
          <p:nvPr/>
        </p:nvSpPr>
        <p:spPr>
          <a:xfrm>
            <a:off x="5715000" y="2895600"/>
            <a:ext cx="3429000" cy="1009892"/>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D5ED4E6F-20E8-488D-BF49-945DD223CDA9}"/>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1661251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400" b="1" i="0" u="none" strike="noStrike" kern="0" cap="none" spc="0" normalizeH="0" baseline="0" noProof="0" dirty="0">
                <a:ln>
                  <a:noFill/>
                </a:ln>
                <a:solidFill>
                  <a:srgbClr val="4C216D"/>
                </a:solidFill>
                <a:effectLst/>
                <a:uLnTx/>
                <a:uFillTx/>
                <a:latin typeface="Calibri"/>
                <a:ea typeface="+mj-ea"/>
                <a:cs typeface="Calibri"/>
              </a:rPr>
            </a:br>
            <a:r>
              <a:rPr kumimoji="0" lang="en-US" sz="16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8" name="Title 1">
            <a:extLst>
              <a:ext uri="{FF2B5EF4-FFF2-40B4-BE49-F238E27FC236}">
                <a16:creationId xmlns:a16="http://schemas.microsoft.com/office/drawing/2014/main" id="{F9798379-5DFF-33AD-711C-A72D49C232ED}"/>
              </a:ext>
            </a:extLst>
          </p:cNvPr>
          <p:cNvSpPr txBox="1">
            <a:spLocks/>
          </p:cNvSpPr>
          <p:nvPr/>
        </p:nvSpPr>
        <p:spPr>
          <a:xfrm>
            <a:off x="581915" y="1405114"/>
            <a:ext cx="3837685"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457(b) Supplemental Retirement</a:t>
            </a:r>
            <a:endParaRPr lang="en-US" sz="2000" b="0" kern="0" dirty="0">
              <a:latin typeface="+mj-lt"/>
            </a:endParaRPr>
          </a:p>
        </p:txBody>
      </p:sp>
      <p:sp>
        <p:nvSpPr>
          <p:cNvPr id="9" name="Text Placeholder 2">
            <a:extLst>
              <a:ext uri="{FF2B5EF4-FFF2-40B4-BE49-F238E27FC236}">
                <a16:creationId xmlns:a16="http://schemas.microsoft.com/office/drawing/2014/main" id="{F82C4DEC-8AB0-53D4-DA7F-CC05F8890787}"/>
              </a:ext>
            </a:extLst>
          </p:cNvPr>
          <p:cNvSpPr>
            <a:spLocks noGrp="1"/>
          </p:cNvSpPr>
          <p:nvPr>
            <p:ph type="body" idx="1"/>
          </p:nvPr>
        </p:nvSpPr>
        <p:spPr>
          <a:xfrm>
            <a:off x="1123950" y="2362200"/>
            <a:ext cx="6896100" cy="1969770"/>
          </a:xfrm>
        </p:spPr>
        <p:txBody>
          <a:bodyPr/>
          <a:lstStyle/>
          <a:p>
            <a:pPr marL="285750" indent="-285750">
              <a:buFont typeface="Arial" panose="020B0604020202020204" pitchFamily="34" charset="0"/>
              <a:buChar char="•"/>
            </a:pPr>
            <a:r>
              <a:rPr lang="en-US" sz="1600" dirty="0"/>
              <a:t>Will Parrie with Empower will be scheduling sessions on May 10, 2023</a:t>
            </a:r>
          </a:p>
          <a:p>
            <a:endParaRPr lang="en-US" sz="1600" dirty="0"/>
          </a:p>
          <a:p>
            <a:pPr marL="285750" indent="-285750">
              <a:buFont typeface="Arial" panose="020B0604020202020204" pitchFamily="34" charset="0"/>
              <a:buChar char="•"/>
            </a:pPr>
            <a:r>
              <a:rPr lang="en-US" sz="1600" dirty="0"/>
              <a:t>Location: Study Room 3110 (across from the MEB cafeteria)</a:t>
            </a:r>
          </a:p>
          <a:p>
            <a:endParaRPr lang="en-US" sz="1600" dirty="0"/>
          </a:p>
          <a:p>
            <a:pPr marL="285750" indent="-285750">
              <a:buFont typeface="Arial" panose="020B0604020202020204" pitchFamily="34" charset="0"/>
              <a:buChar char="•"/>
            </a:pPr>
            <a:r>
              <a:rPr lang="en-US" sz="1600" dirty="0"/>
              <a:t>To schedule a meeting go to </a:t>
            </a:r>
            <a:r>
              <a:rPr lang="en-US" sz="1600" u="sng" dirty="0">
                <a:hlinkClick r:id="rId3"/>
              </a:rPr>
              <a:t>Will Parrie Booking Site</a:t>
            </a:r>
            <a:r>
              <a:rPr lang="en-US" sz="1600" dirty="0"/>
              <a:t> or call 504-247-5996</a:t>
            </a:r>
          </a:p>
          <a:p>
            <a:endParaRPr lang="en-US" sz="1600" dirty="0"/>
          </a:p>
          <a:p>
            <a:pPr marL="285750" indent="-285750">
              <a:buFont typeface="Arial" panose="020B0604020202020204" pitchFamily="34" charset="0"/>
              <a:buChar char="•"/>
            </a:pPr>
            <a:r>
              <a:rPr lang="en-US" sz="1600" dirty="0"/>
              <a:t>More information regarding supplemental retirement benefits can be found at : </a:t>
            </a:r>
            <a:r>
              <a:rPr lang="en-US" sz="1600" dirty="0">
                <a:hlinkClick r:id="rId4"/>
              </a:rPr>
              <a:t>https://www.lsuhsc.edu/administration/hrm/supplemental_retirement.aspx</a:t>
            </a:r>
            <a:r>
              <a:rPr lang="en-US" sz="1600" dirty="0"/>
              <a:t> </a:t>
            </a:r>
          </a:p>
        </p:txBody>
      </p:sp>
    </p:spTree>
    <p:extLst>
      <p:ext uri="{BB962C8B-B14F-4D97-AF65-F5344CB8AC3E}">
        <p14:creationId xmlns:p14="http://schemas.microsoft.com/office/powerpoint/2010/main" val="215063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7603" y="152402"/>
            <a:ext cx="1523999" cy="1969770"/>
          </a:xfrm>
        </p:spPr>
        <p:txBody>
          <a:bodyPr/>
          <a:lstStyle/>
          <a:p>
            <a:pPr rtl="0"/>
            <a:br>
              <a:rPr lang="en-US" sz="4800" dirty="0"/>
            </a:br>
            <a:br>
              <a:rPr lang="en-US" sz="4800" kern="1200" dirty="0">
                <a:solidFill>
                  <a:srgbClr val="4C216D"/>
                </a:solidFill>
              </a:rPr>
            </a:br>
            <a:endParaRPr lang="en-US" dirty="0"/>
          </a:p>
        </p:txBody>
      </p:sp>
      <p:sp>
        <p:nvSpPr>
          <p:cNvPr id="3" name="Title 1">
            <a:extLst>
              <a:ext uri="{FF2B5EF4-FFF2-40B4-BE49-F238E27FC236}">
                <a16:creationId xmlns:a16="http://schemas.microsoft.com/office/drawing/2014/main" id="{A2967676-E42C-99CD-EC6E-937826E1F7D8}"/>
              </a:ext>
            </a:extLst>
          </p:cNvPr>
          <p:cNvSpPr txBox="1">
            <a:spLocks/>
          </p:cNvSpPr>
          <p:nvPr/>
        </p:nvSpPr>
        <p:spPr>
          <a:xfrm>
            <a:off x="5791203" y="152401"/>
            <a:ext cx="3200399" cy="861774"/>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4C216D"/>
                </a:solidFill>
                <a:effectLst/>
                <a:uLnTx/>
                <a:uFillTx/>
                <a:latin typeface="Calibri"/>
                <a:ea typeface="+mj-ea"/>
                <a:cs typeface="Calibri"/>
              </a:rPr>
              <a:t>HRM Benefits</a:t>
            </a:r>
            <a:br>
              <a:rPr kumimoji="0" lang="en-US" sz="2400" b="1" i="0" u="none" strike="noStrike" kern="0" cap="none" spc="0" normalizeH="0" baseline="0" noProof="0" dirty="0">
                <a:ln>
                  <a:noFill/>
                </a:ln>
                <a:solidFill>
                  <a:srgbClr val="4C216D"/>
                </a:solidFill>
                <a:effectLst/>
                <a:uLnTx/>
                <a:uFillTx/>
                <a:latin typeface="Calibri"/>
                <a:ea typeface="+mj-ea"/>
                <a:cs typeface="Calibri"/>
              </a:rPr>
            </a:br>
            <a:r>
              <a:rPr kumimoji="0" lang="en-US" sz="1600" b="1" i="0" u="none" strike="noStrike" kern="0" cap="none" spc="0" normalizeH="0" baseline="0" noProof="0" dirty="0">
                <a:ln>
                  <a:noFill/>
                </a:ln>
                <a:solidFill>
                  <a:srgbClr val="4C216D"/>
                </a:solidFill>
                <a:effectLst/>
                <a:uLnTx/>
                <a:uFillTx/>
                <a:latin typeface="Calibri"/>
                <a:ea typeface="+mj-ea"/>
                <a:cs typeface="Calibri"/>
                <a:hlinkClick r:id="rId2"/>
              </a:rPr>
              <a:t>nohrmbenefits@lsuhsc.edu</a:t>
            </a: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4C216D"/>
              </a:solidFill>
              <a:effectLst/>
              <a:uLnTx/>
              <a:uFillTx/>
              <a:latin typeface="Calibri"/>
              <a:ea typeface="+mj-ea"/>
              <a:cs typeface="Calibri"/>
            </a:endParaRPr>
          </a:p>
        </p:txBody>
      </p:sp>
      <p:sp>
        <p:nvSpPr>
          <p:cNvPr id="4" name="Text Placeholder 2">
            <a:extLst>
              <a:ext uri="{FF2B5EF4-FFF2-40B4-BE49-F238E27FC236}">
                <a16:creationId xmlns:a16="http://schemas.microsoft.com/office/drawing/2014/main" id="{22DE80E5-485F-8738-1522-935F975F1C95}"/>
              </a:ext>
            </a:extLst>
          </p:cNvPr>
          <p:cNvSpPr>
            <a:spLocks noGrp="1"/>
          </p:cNvSpPr>
          <p:nvPr>
            <p:ph type="body" idx="1"/>
          </p:nvPr>
        </p:nvSpPr>
        <p:spPr>
          <a:xfrm>
            <a:off x="1062672" y="2362200"/>
            <a:ext cx="7018655" cy="1969770"/>
          </a:xfrm>
        </p:spPr>
        <p:txBody>
          <a:bodyPr/>
          <a:lstStyle/>
          <a:p>
            <a:pPr marL="285750" indent="-285750">
              <a:buFont typeface="Arial" panose="020B0604020202020204" pitchFamily="34" charset="0"/>
              <a:buChar char="•"/>
            </a:pPr>
            <a:r>
              <a:rPr lang="en-US" sz="1600" dirty="0"/>
              <a:t>Louis Bundy with TIAA will be scheduling sessions on May 30, 2023</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Location: Study Room 3108 (across from the MEB cafeteria)</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To schedule a meeting contact </a:t>
            </a:r>
            <a:r>
              <a:rPr lang="en-US" sz="1600" u="sng" dirty="0">
                <a:hlinkClick r:id="rId3"/>
              </a:rPr>
              <a:t>louis.bundy@tiaa.org</a:t>
            </a:r>
            <a:endParaRPr lang="en-US" sz="1600" u="sng" dirty="0"/>
          </a:p>
          <a:p>
            <a:pPr marL="285750" indent="-285750">
              <a:buFont typeface="Arial" panose="020B0604020202020204" pitchFamily="34" charset="0"/>
              <a:buChar char="•"/>
            </a:pPr>
            <a:endParaRPr lang="en-US" sz="1600" u="sng" dirty="0"/>
          </a:p>
          <a:p>
            <a:pPr marL="285750" indent="-285750">
              <a:buFont typeface="Arial" panose="020B0604020202020204" pitchFamily="34" charset="0"/>
              <a:buChar char="•"/>
            </a:pPr>
            <a:r>
              <a:rPr lang="en-US" sz="1600" dirty="0"/>
              <a:t>More information regarding supplemental retirement benefits can be found at : </a:t>
            </a:r>
            <a:r>
              <a:rPr lang="en-US" sz="1600" dirty="0">
                <a:hlinkClick r:id="rId4"/>
              </a:rPr>
              <a:t>https://www.lsuhsc.edu/administration/hrm/supplemental_retirement.aspx</a:t>
            </a:r>
            <a:r>
              <a:rPr lang="en-US" sz="1600" dirty="0"/>
              <a:t> </a:t>
            </a:r>
          </a:p>
        </p:txBody>
      </p:sp>
      <p:sp>
        <p:nvSpPr>
          <p:cNvPr id="5" name="Title 1">
            <a:extLst>
              <a:ext uri="{FF2B5EF4-FFF2-40B4-BE49-F238E27FC236}">
                <a16:creationId xmlns:a16="http://schemas.microsoft.com/office/drawing/2014/main" id="{FD156F3B-EFDB-BB9D-BCC9-555A8E217536}"/>
              </a:ext>
            </a:extLst>
          </p:cNvPr>
          <p:cNvSpPr txBox="1">
            <a:spLocks/>
          </p:cNvSpPr>
          <p:nvPr/>
        </p:nvSpPr>
        <p:spPr>
          <a:xfrm>
            <a:off x="581915" y="1405114"/>
            <a:ext cx="3837685" cy="307777"/>
          </a:xfrm>
          <a:prstGeom prst="rect">
            <a:avLst/>
          </a:prstGeom>
        </p:spPr>
        <p:txBody>
          <a:bodyPr wrap="square" lIns="0" tIns="0" rIns="0" bIns="0">
            <a:spAutoFit/>
          </a:bodyPr>
          <a:lstStyle>
            <a:lvl1pPr>
              <a:defRPr sz="3200" b="1" i="0">
                <a:solidFill>
                  <a:schemeClr val="tx1"/>
                </a:solidFill>
                <a:latin typeface="Calibri"/>
                <a:ea typeface="+mj-ea"/>
                <a:cs typeface="Calibri"/>
              </a:defRPr>
            </a:lvl1pPr>
          </a:lstStyle>
          <a:p>
            <a:r>
              <a:rPr lang="en-US" sz="2000" b="0" kern="0" spc="-11" dirty="0">
                <a:solidFill>
                  <a:srgbClr val="451D7A"/>
                </a:solidFill>
                <a:latin typeface="+mj-lt"/>
                <a:cs typeface="Arial" panose="020B0604020202020204" pitchFamily="34" charset="0"/>
              </a:rPr>
              <a:t>403(b) Supplemental Retirement</a:t>
            </a:r>
            <a:endParaRPr lang="en-US" sz="2000" b="0" kern="0" dirty="0">
              <a:latin typeface="+mj-lt"/>
            </a:endParaRPr>
          </a:p>
        </p:txBody>
      </p:sp>
    </p:spTree>
    <p:extLst>
      <p:ext uri="{BB962C8B-B14F-4D97-AF65-F5344CB8AC3E}">
        <p14:creationId xmlns:p14="http://schemas.microsoft.com/office/powerpoint/2010/main" val="1915509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13569</TotalTime>
  <Words>1304</Words>
  <Application>Microsoft Office PowerPoint</Application>
  <PresentationFormat>On-screen Show (4:3)</PresentationFormat>
  <Paragraphs>233</Paragraphs>
  <Slides>20</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Amasis MT Pro Medium</vt: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HRM Compensation nohrmcompensation@lsuhsc.edu </vt:lpstr>
      <vt:lpstr>PowerPoint Presentation</vt:lpstr>
      <vt:lpstr>  </vt:lpstr>
      <vt:lpstr>  </vt:lpstr>
      <vt:lpstr>  </vt:lpstr>
      <vt:lpstr>PowerPoint Presentation</vt:lpstr>
      <vt:lpstr>PowerPoint Presentation</vt:lpstr>
      <vt:lpstr>PowerPoint Presentation</vt:lpstr>
      <vt:lpstr>PowerPoint Presentation</vt:lpstr>
      <vt:lpstr>Human Resource Information Systems               HRIS@lsuhsc.edu</vt:lpstr>
      <vt:lpstr>Human Resource Information Systems               HRIS@lsuhsc.edu</vt:lpstr>
      <vt:lpstr>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Puszczewicz, Samantha</dc:creator>
  <cp:lastModifiedBy>Tran, Alexander-Quang D.</cp:lastModifiedBy>
  <cp:revision>212</cp:revision>
  <cp:lastPrinted>2023-01-19T15:13:38Z</cp:lastPrinted>
  <dcterms:created xsi:type="dcterms:W3CDTF">2021-07-02T20:02:56Z</dcterms:created>
  <dcterms:modified xsi:type="dcterms:W3CDTF">2023-04-20T16:23:22Z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2021-05-28T00:00:00Z</vt:filetime>
  </property>
  <property fmtid="{D5CDD505-2E9C-101B-9397-08002B2CF9AE}" pid="3" name="Creator">
    <vt:lpwstr>Microsoft® PowerPoint® 2016</vt:lpwstr>
  </property>
  <property fmtid="{D5CDD505-2E9C-101B-9397-08002B2CF9AE}" pid="4" name="LastSaved">
    <vt:filetime>2021-07-02T00:00:00Z</vt:filetime>
  </property>
</Properties>
</file>