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506" r:id="rId3"/>
    <p:sldId id="525" r:id="rId4"/>
    <p:sldId id="531" r:id="rId5"/>
    <p:sldId id="533" r:id="rId6"/>
    <p:sldId id="539" r:id="rId7"/>
    <p:sldId id="462" r:id="rId8"/>
    <p:sldId id="540" r:id="rId9"/>
    <p:sldId id="520" r:id="rId10"/>
    <p:sldId id="541" r:id="rId11"/>
    <p:sldId id="532" r:id="rId12"/>
    <p:sldId id="535" r:id="rId13"/>
    <p:sldId id="536" r:id="rId14"/>
    <p:sldId id="503" r:id="rId15"/>
    <p:sldId id="458" r:id="rId16"/>
    <p:sldId id="459" r:id="rId17"/>
    <p:sldId id="460" r:id="rId18"/>
    <p:sldId id="461" r:id="rId19"/>
    <p:sldId id="538" r:id="rId20"/>
    <p:sldId id="280" r:id="rId21"/>
    <p:sldId id="281" r:id="rId22"/>
    <p:sldId id="282" r:id="rId23"/>
    <p:sldId id="283" r:id="rId24"/>
    <p:sldId id="284" r:id="rId25"/>
    <p:sldId id="285" r:id="rId26"/>
    <p:sldId id="286" r:id="rId27"/>
    <p:sldId id="287" r:id="rId28"/>
    <p:sldId id="288" r:id="rId29"/>
    <p:sldId id="537" r:id="rId30"/>
    <p:sldId id="303" r:id="rId31"/>
    <p:sldId id="291" r:id="rId32"/>
    <p:sldId id="292" r:id="rId33"/>
    <p:sldId id="294" r:id="rId34"/>
    <p:sldId id="296" r:id="rId35"/>
    <p:sldId id="295" r:id="rId36"/>
    <p:sldId id="297" r:id="rId37"/>
    <p:sldId id="298" r:id="rId38"/>
    <p:sldId id="300" r:id="rId39"/>
    <p:sldId id="302" r:id="rId40"/>
    <p:sldId id="277" r:id="rId41"/>
    <p:sldId id="290" r:id="rId42"/>
    <p:sldId id="311" r:id="rId43"/>
    <p:sldId id="309" r:id="rId4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 id="506"/>
          </p14:sldIdLst>
        </p14:section>
        <p14:section name="Talent Development" id="{8FB19CAC-08C2-485F-B889-D0D564BC9F68}">
          <p14:sldIdLst>
            <p14:sldId id="525"/>
            <p14:sldId id="531"/>
            <p14:sldId id="533"/>
            <p14:sldId id="539"/>
          </p14:sldIdLst>
        </p14:section>
        <p14:section name="HRM Talent Acquisition" id="{905B3BED-75DA-484D-95E2-CBC147863F28}">
          <p14:sldIdLst>
            <p14:sldId id="462"/>
            <p14:sldId id="540"/>
            <p14:sldId id="520"/>
            <p14:sldId id="541"/>
          </p14:sldIdLst>
        </p14:section>
        <p14:section name="HRM Compensation" id="{9E76EECE-4292-4360-B6CE-AE698B625F22}">
          <p14:sldIdLst>
            <p14:sldId id="532"/>
            <p14:sldId id="535"/>
            <p14:sldId id="536"/>
          </p14:sldIdLst>
        </p14:section>
        <p14:section name="HRM Benefits" id="{C1C0E8E9-2B78-496E-849D-A7A2F8C6BD70}">
          <p14:sldIdLst>
            <p14:sldId id="503"/>
            <p14:sldId id="458"/>
            <p14:sldId id="459"/>
            <p14:sldId id="460"/>
            <p14:sldId id="461"/>
          </p14:sldIdLst>
        </p14:section>
        <p14:section name="Guest Presenter - Steven Zimmerman" id="{B9AF5796-4675-43DD-8608-98E49D1D87A2}">
          <p14:sldIdLst>
            <p14:sldId id="538"/>
            <p14:sldId id="280"/>
            <p14:sldId id="281"/>
            <p14:sldId id="282"/>
            <p14:sldId id="283"/>
            <p14:sldId id="284"/>
            <p14:sldId id="285"/>
            <p14:sldId id="286"/>
            <p14:sldId id="287"/>
            <p14:sldId id="288"/>
            <p14:sldId id="537"/>
            <p14:sldId id="303"/>
            <p14:sldId id="291"/>
            <p14:sldId id="292"/>
            <p14:sldId id="294"/>
            <p14:sldId id="296"/>
            <p14:sldId id="295"/>
            <p14:sldId id="297"/>
            <p14:sldId id="298"/>
            <p14:sldId id="300"/>
            <p14:sldId id="302"/>
          </p14:sldIdLst>
        </p14:section>
        <p14:section name="Wrap-Up" id="{B7417A44-3D80-4216-87B1-FB26132BAB8C}">
          <p14:sldIdLst>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D7A"/>
    <a:srgbClr val="652B91"/>
    <a:srgbClr val="8A3CC4"/>
    <a:srgbClr val="D9D9D9"/>
    <a:srgbClr val="FFFFFF"/>
    <a:srgbClr val="0000FF"/>
    <a:srgbClr val="F9CF21"/>
    <a:srgbClr val="A6C6FF"/>
    <a:srgbClr val="C9B5E8"/>
    <a:srgbClr val="D5C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357" autoAdjust="0"/>
  </p:normalViewPr>
  <p:slideViewPr>
    <p:cSldViewPr>
      <p:cViewPr varScale="1">
        <p:scale>
          <a:sx n="82" d="100"/>
          <a:sy n="82" d="100"/>
        </p:scale>
        <p:origin x="1368" y="72"/>
      </p:cViewPr>
      <p:guideLst>
        <p:guide orient="horz" pos="2880"/>
        <p:guide pos="2160"/>
      </p:guideLst>
    </p:cSldViewPr>
  </p:slideViewPr>
  <p:notesTextViewPr>
    <p:cViewPr>
      <p:scale>
        <a:sx n="3" d="2"/>
        <a:sy n="3" d="2"/>
      </p:scale>
      <p:origin x="0" y="0"/>
    </p:cViewPr>
  </p:notesTextViewPr>
  <p:notesViewPr>
    <p:cSldViewPr>
      <p:cViewPr varScale="1">
        <p:scale>
          <a:sx n="112" d="100"/>
          <a:sy n="112" d="100"/>
        </p:scale>
        <p:origin x="159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8/17/2023</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dirty="0"/>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7</a:t>
            </a:fld>
            <a:endParaRPr lang="en-US"/>
          </a:p>
        </p:txBody>
      </p:sp>
    </p:spTree>
    <p:extLst>
      <p:ext uri="{BB962C8B-B14F-4D97-AF65-F5344CB8AC3E}">
        <p14:creationId xmlns:p14="http://schemas.microsoft.com/office/powerpoint/2010/main" val="402135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11</a:t>
            </a:fld>
            <a:endParaRPr lang="en-US" dirty="0"/>
          </a:p>
        </p:txBody>
      </p:sp>
    </p:spTree>
    <p:extLst>
      <p:ext uri="{BB962C8B-B14F-4D97-AF65-F5344CB8AC3E}">
        <p14:creationId xmlns:p14="http://schemas.microsoft.com/office/powerpoint/2010/main" val="3002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14</a:t>
            </a:fld>
            <a:endParaRPr lang="en-US" dirty="0"/>
          </a:p>
        </p:txBody>
      </p:sp>
    </p:spTree>
    <p:extLst>
      <p:ext uri="{BB962C8B-B14F-4D97-AF65-F5344CB8AC3E}">
        <p14:creationId xmlns:p14="http://schemas.microsoft.com/office/powerpoint/2010/main" val="372447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19</a:t>
            </a:fld>
            <a:endParaRPr lang="en-US"/>
          </a:p>
        </p:txBody>
      </p:sp>
    </p:spTree>
    <p:extLst>
      <p:ext uri="{BB962C8B-B14F-4D97-AF65-F5344CB8AC3E}">
        <p14:creationId xmlns:p14="http://schemas.microsoft.com/office/powerpoint/2010/main" val="140140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8/17/2023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8/17/2023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8/17/2023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8/17/2023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8/17/2023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8/17/2023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nohrmcompensation@lsuhsc.edu"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PeopleAdminATS@lsuhsc.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nohrmcompensation@lsuhsc.edu"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PeopleAdminATS@lsuhsc.edu"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nfo.groupbenefits.org/docs/OGBforms/LiveBetterLouisiana/OGBPCPForm2022-2023.pdf" TargetMode="External"/><Relationship Id="rId2" Type="http://schemas.openxmlformats.org/officeDocument/2006/relationships/hyperlink" Target="http://www.timeconfirm.com/OGB" TargetMode="External"/><Relationship Id="rId1" Type="http://schemas.openxmlformats.org/officeDocument/2006/relationships/slideLayout" Target="../slideLayouts/slideLayout2.xml"/><Relationship Id="rId4" Type="http://schemas.openxmlformats.org/officeDocument/2006/relationships/hyperlink" Target="mailto:nohrmbenefits@lsuhsc.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nohrmbenefits@lsuhsc.edu" TargetMode="External"/><Relationship Id="rId2" Type="http://schemas.openxmlformats.org/officeDocument/2006/relationships/hyperlink" Target="https://my.valic.com/seminarregistration/availableseminars.aspx?csr=bfHc63PqrYt5KVNGE8T+fiYyc4C3O47uqhkyG0Ydan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suhsc.edu/administration/hrm/supplemental_retirement.aspx" TargetMode="External"/><Relationship Id="rId2" Type="http://schemas.openxmlformats.org/officeDocument/2006/relationships/hyperlink" Target="mailto:louis.bundy@tiaa.org" TargetMode="External"/><Relationship Id="rId1" Type="http://schemas.openxmlformats.org/officeDocument/2006/relationships/slideLayout" Target="../slideLayouts/slideLayout2.xml"/><Relationship Id="rId4" Type="http://schemas.openxmlformats.org/officeDocument/2006/relationships/hyperlink" Target="mailto:nohrmbenefits@lsuhsc.edu"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nohrm@lsuhsc.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szimm1@lsuhsc.edu"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szimm1@lsuhsc.edu"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szimm1@lsuhsc.edu"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szimm1@lsuhsc.edu"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szimm1@lsuhsc.edu"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mailto:szimm1@lsuhsc.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August 2023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dirty="0"/>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August 17,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899A81-7718-811B-9DBC-DEA9780EF104}"/>
              </a:ext>
            </a:extLst>
          </p:cNvPr>
          <p:cNvSpPr>
            <a:spLocks noGrp="1"/>
          </p:cNvSpPr>
          <p:nvPr>
            <p:ph type="subTitle" idx="4"/>
          </p:nvPr>
        </p:nvSpPr>
        <p:spPr>
          <a:xfrm>
            <a:off x="457200" y="2057400"/>
            <a:ext cx="7743445" cy="4330578"/>
          </a:xfrm>
        </p:spPr>
        <p:txBody>
          <a:bodyPr/>
          <a:lstStyle/>
          <a:p>
            <a:pPr marL="742950" lvl="1" indent="-285750" algn="l">
              <a:buFont typeface="Arial" panose="020B0604020202020204" pitchFamily="34" charset="0"/>
              <a:buChar char="•"/>
            </a:pPr>
            <a:r>
              <a:rPr lang="en-US" sz="1600" dirty="0">
                <a:ea typeface="Calibri" panose="020F0502020204030204" pitchFamily="34" charset="0"/>
              </a:rPr>
              <a:t>Enhancements went live 8/7/2023.</a:t>
            </a:r>
          </a:p>
          <a:p>
            <a:pPr lvl="1" algn="l"/>
            <a:endParaRPr lang="en-US" sz="1600" dirty="0">
              <a:ea typeface="Calibri" panose="020F0502020204030204" pitchFamily="34" charset="0"/>
            </a:endParaRPr>
          </a:p>
          <a:p>
            <a:pPr marL="742950" lvl="1" indent="-285750" algn="l">
              <a:buFont typeface="Arial" panose="020B0604020202020204" pitchFamily="34" charset="0"/>
              <a:buChar char="•"/>
            </a:pPr>
            <a:r>
              <a:rPr lang="en-US" sz="1600" dirty="0">
                <a:ea typeface="Calibri" panose="020F0502020204030204" pitchFamily="34" charset="0"/>
              </a:rPr>
              <a:t>If you had an Administrative Faculty/Unclassified position request in process prior to 8/7/2023 that did not include posting details, please complete your posting request in PeopleAdmin ATS module.</a:t>
            </a:r>
          </a:p>
          <a:p>
            <a:pPr marL="742950" lvl="1" indent="-285750" algn="l">
              <a:buFont typeface="Arial" panose="020B0604020202020204" pitchFamily="34" charset="0"/>
              <a:buChar char="•"/>
            </a:pPr>
            <a:endParaRPr lang="en-US" sz="1600" dirty="0">
              <a:ea typeface="Calibri" panose="020F0502020204030204" pitchFamily="34" charset="0"/>
            </a:endParaRPr>
          </a:p>
          <a:p>
            <a:pPr marL="742950" lvl="1" indent="-285750" algn="l">
              <a:buFont typeface="Arial" panose="020B0604020202020204" pitchFamily="34" charset="0"/>
              <a:buChar char="•"/>
            </a:pPr>
            <a:r>
              <a:rPr lang="en-US" sz="1600" dirty="0">
                <a:ea typeface="Calibri" panose="020F0502020204030204" pitchFamily="34" charset="0"/>
              </a:rPr>
              <a:t>As of 8/7/2023, HRM is posting Administrative Faculty/Unclassified positions to the LSUHSC Career Opportunities page once a position is approved and posting details have been included in the position request. The department is still responsible for external postings.</a:t>
            </a:r>
          </a:p>
          <a:p>
            <a:pPr lvl="1" algn="l"/>
            <a:endParaRPr lang="en-US" sz="1600" dirty="0">
              <a:ea typeface="Calibri" panose="020F0502020204030204" pitchFamily="34" charset="0"/>
            </a:endParaRPr>
          </a:p>
          <a:p>
            <a:pPr marL="742950" lvl="1" indent="-285750" algn="l">
              <a:buFont typeface="Arial" panose="020B0604020202020204" pitchFamily="34" charset="0"/>
              <a:buChar char="•"/>
            </a:pPr>
            <a:r>
              <a:rPr lang="en-US" sz="1600" dirty="0">
                <a:ea typeface="Calibri" panose="020F0502020204030204" pitchFamily="34" charset="0"/>
              </a:rPr>
              <a:t>Initiators and Department Approvers will no longer have the ability to initiate a posting request for Administrative Faculty/Unclassified positions beginning 8/21/2023.</a:t>
            </a:r>
          </a:p>
          <a:p>
            <a:pPr marL="742950" lvl="1" indent="-285750" algn="l">
              <a:buFont typeface="Arial" panose="020B0604020202020204" pitchFamily="34" charset="0"/>
              <a:buChar char="•"/>
            </a:pPr>
            <a:endParaRPr lang="en-US" sz="1600" dirty="0">
              <a:ea typeface="Calibri" panose="020F0502020204030204" pitchFamily="34" charset="0"/>
            </a:endParaRPr>
          </a:p>
          <a:p>
            <a:pPr marL="742950" lvl="1" indent="-285750" algn="l">
              <a:buFont typeface="Arial" panose="020B0604020202020204" pitchFamily="34" charset="0"/>
              <a:buChar char="•"/>
            </a:pPr>
            <a:r>
              <a:rPr lang="en-US" sz="1600" dirty="0">
                <a:ea typeface="Calibri" panose="020F0502020204030204" pitchFamily="34" charset="0"/>
              </a:rPr>
              <a:t>New PeopleAdmin Process Workflows and Guides have been uploaded to the HR website under the PeopleAdmin tab.</a:t>
            </a:r>
          </a:p>
          <a:p>
            <a:pPr marL="742950" lvl="1" indent="-285750">
              <a:buFont typeface="Arial" panose="020B0604020202020204" pitchFamily="34" charset="0"/>
              <a:buChar char="•"/>
            </a:pPr>
            <a:endParaRPr lang="en-US" sz="1600" dirty="0">
              <a:ea typeface="Calibri" panose="020F0502020204030204" pitchFamily="34" charset="0"/>
            </a:endParaRPr>
          </a:p>
          <a:p>
            <a:pPr lvl="1"/>
            <a:endParaRPr lang="en-US" sz="1600" dirty="0">
              <a:ea typeface="Calibri" panose="020F0502020204030204" pitchFamily="34" charset="0"/>
            </a:endParaRPr>
          </a:p>
          <a:p>
            <a:endParaRPr lang="en-US" dirty="0"/>
          </a:p>
        </p:txBody>
      </p:sp>
      <p:sp>
        <p:nvSpPr>
          <p:cNvPr id="4" name="Title 1">
            <a:extLst>
              <a:ext uri="{FF2B5EF4-FFF2-40B4-BE49-F238E27FC236}">
                <a16:creationId xmlns:a16="http://schemas.microsoft.com/office/drawing/2014/main" id="{4D5E5207-CB0A-1CBA-5809-091D88DF99D4}"/>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400" kern="0" dirty="0">
                <a:solidFill>
                  <a:srgbClr val="4C216D"/>
                </a:solidFill>
                <a:hlinkClick r:id="rId2"/>
              </a:rPr>
              <a:t>recruittalent@lsuhsc.edu</a:t>
            </a:r>
            <a:br>
              <a:rPr lang="en-US" sz="1400" kern="0" dirty="0">
                <a:solidFill>
                  <a:srgbClr val="4C216D"/>
                </a:solidFill>
              </a:rPr>
            </a:br>
            <a:endParaRPr lang="en-US" sz="1400" kern="0" dirty="0"/>
          </a:p>
        </p:txBody>
      </p:sp>
      <p:sp>
        <p:nvSpPr>
          <p:cNvPr id="5" name="TextBox 4">
            <a:extLst>
              <a:ext uri="{FF2B5EF4-FFF2-40B4-BE49-F238E27FC236}">
                <a16:creationId xmlns:a16="http://schemas.microsoft.com/office/drawing/2014/main" id="{30F238B9-C764-C063-2009-27DB4825C464}"/>
              </a:ext>
            </a:extLst>
          </p:cNvPr>
          <p:cNvSpPr txBox="1"/>
          <p:nvPr/>
        </p:nvSpPr>
        <p:spPr>
          <a:xfrm>
            <a:off x="152400" y="1403457"/>
            <a:ext cx="3181192" cy="400110"/>
          </a:xfrm>
          <a:prstGeom prst="rect">
            <a:avLst/>
          </a:prstGeom>
          <a:noFill/>
        </p:spPr>
        <p:txBody>
          <a:bodyPr wrap="none" rtlCol="0">
            <a:spAutoFit/>
          </a:bodyPr>
          <a:lstStyle/>
          <a:p>
            <a:r>
              <a:rPr lang="en-US" sz="2000" dirty="0">
                <a:solidFill>
                  <a:srgbClr val="652B91"/>
                </a:solidFill>
              </a:rPr>
              <a:t>PeopleAdmin Enhancements</a:t>
            </a:r>
          </a:p>
        </p:txBody>
      </p:sp>
    </p:spTree>
    <p:extLst>
      <p:ext uri="{BB962C8B-B14F-4D97-AF65-F5344CB8AC3E}">
        <p14:creationId xmlns:p14="http://schemas.microsoft.com/office/powerpoint/2010/main" val="303773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317668"/>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Compensation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Sara Schexnayder, </a:t>
            </a:r>
            <a:r>
              <a:rPr lang="en-US" sz="2000" i="1" spc="-10" dirty="0">
                <a:solidFill>
                  <a:srgbClr val="451D7A"/>
                </a:solidFill>
                <a:latin typeface="Arial" panose="020B0604020202020204" pitchFamily="34" charset="0"/>
                <a:cs typeface="Arial" panose="020B0604020202020204" pitchFamily="34" charset="0"/>
              </a:rPr>
              <a:t>Assistant Director, Compensation and Talent Acquisition</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11</a:t>
            </a:fld>
            <a:endParaRPr lang="en-US" dirty="0"/>
          </a:p>
        </p:txBody>
      </p:sp>
    </p:spTree>
    <p:extLst>
      <p:ext uri="{BB962C8B-B14F-4D97-AF65-F5344CB8AC3E}">
        <p14:creationId xmlns:p14="http://schemas.microsoft.com/office/powerpoint/2010/main" val="428328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91200" y="2590800"/>
            <a:ext cx="2971799" cy="2708434"/>
          </a:xfrm>
        </p:spPr>
        <p:txBody>
          <a:bodyPr/>
          <a:lstStyle/>
          <a:p>
            <a:r>
              <a:rPr lang="en-US" sz="1600" dirty="0"/>
              <a:t>All Unclassified and Administrative Faculty positions now have this new option.  </a:t>
            </a:r>
          </a:p>
          <a:p>
            <a:pPr marL="285750" indent="-285750">
              <a:buFont typeface="Arial" panose="020B0604020202020204" pitchFamily="34" charset="0"/>
              <a:buChar char="•"/>
            </a:pPr>
            <a:r>
              <a:rPr lang="en-US" sz="1600" dirty="0"/>
              <a:t>Selection must be made to move the request</a:t>
            </a:r>
          </a:p>
          <a:p>
            <a:pPr marL="285750" indent="-285750">
              <a:buFont typeface="Arial" panose="020B0604020202020204" pitchFamily="34" charset="0"/>
              <a:buChar char="•"/>
            </a:pPr>
            <a:r>
              <a:rPr lang="en-US" sz="1600" dirty="0"/>
              <a:t>“Do not post” is used for re-evaluations of current jobs or updates for the file.</a:t>
            </a:r>
          </a:p>
          <a:p>
            <a:pPr marL="285750" indent="-285750">
              <a:buFont typeface="Arial" panose="020B0604020202020204" pitchFamily="34" charset="0"/>
              <a:buChar char="•"/>
            </a:pPr>
            <a:r>
              <a:rPr lang="en-US" sz="1600" dirty="0"/>
              <a:t>All in process position request should be moved through to posting ASAP.</a:t>
            </a:r>
          </a:p>
        </p:txBody>
      </p:sp>
      <p:pic>
        <p:nvPicPr>
          <p:cNvPr id="5" name="Picture 4">
            <a:extLst>
              <a:ext uri="{FF2B5EF4-FFF2-40B4-BE49-F238E27FC236}">
                <a16:creationId xmlns:a16="http://schemas.microsoft.com/office/drawing/2014/main" id="{986F7730-F164-D709-50EA-65B9E0734DF3}"/>
              </a:ext>
            </a:extLst>
          </p:cNvPr>
          <p:cNvPicPr>
            <a:picLocks noChangeAspect="1"/>
          </p:cNvPicPr>
          <p:nvPr/>
        </p:nvPicPr>
        <p:blipFill>
          <a:blip r:embed="rId2"/>
          <a:stretch>
            <a:fillRect/>
          </a:stretch>
        </p:blipFill>
        <p:spPr>
          <a:xfrm>
            <a:off x="228600" y="1676400"/>
            <a:ext cx="5296114" cy="4267200"/>
          </a:xfrm>
          <a:prstGeom prst="rect">
            <a:avLst/>
          </a:prstGeom>
        </p:spPr>
      </p:pic>
      <p:sp>
        <p:nvSpPr>
          <p:cNvPr id="7" name="Title 1">
            <a:extLst>
              <a:ext uri="{FF2B5EF4-FFF2-40B4-BE49-F238E27FC236}">
                <a16:creationId xmlns:a16="http://schemas.microsoft.com/office/drawing/2014/main" id="{C07A9A4E-7751-77AB-EB22-1E5D0F91B545}"/>
              </a:ext>
            </a:extLst>
          </p:cNvPr>
          <p:cNvSpPr>
            <a:spLocks noGrp="1"/>
          </p:cNvSpPr>
          <p:nvPr>
            <p:ph type="title"/>
          </p:nvPr>
        </p:nvSpPr>
        <p:spPr>
          <a:xfrm>
            <a:off x="6400800" y="119181"/>
            <a:ext cx="2590801" cy="923330"/>
          </a:xfrm>
        </p:spPr>
        <p:txBody>
          <a:bodyPr/>
          <a:lstStyle/>
          <a:p>
            <a:pPr algn="r" rtl="0"/>
            <a:r>
              <a:rPr lang="en-US" sz="1800" dirty="0">
                <a:solidFill>
                  <a:srgbClr val="4C216D"/>
                </a:solidFill>
              </a:rPr>
              <a:t>Compensation</a:t>
            </a:r>
            <a:r>
              <a:rPr lang="en-US" sz="1400" dirty="0">
                <a:solidFill>
                  <a:srgbClr val="4C216D"/>
                </a:solidFill>
              </a:rPr>
              <a:t>              </a:t>
            </a:r>
            <a:r>
              <a:rPr lang="en-US" sz="1400" dirty="0">
                <a:solidFill>
                  <a:srgbClr val="4C216D"/>
                </a:solidFill>
                <a:hlinkClick r:id="rId3"/>
              </a:rPr>
              <a:t>nohrmcompensation@lsuhsc.edu</a:t>
            </a:r>
            <a:br>
              <a:rPr lang="en-US" sz="1400" dirty="0">
                <a:solidFill>
                  <a:srgbClr val="4C216D"/>
                </a:solidFill>
              </a:rPr>
            </a:br>
            <a:r>
              <a:rPr lang="en-US" sz="1400" dirty="0">
                <a:solidFill>
                  <a:srgbClr val="4C216D"/>
                </a:solidFill>
                <a:hlinkClick r:id="rId4"/>
              </a:rPr>
              <a:t>PeopleAdminATS@lsuhsc.edu</a:t>
            </a:r>
            <a:br>
              <a:rPr lang="en-US" sz="1400" dirty="0">
                <a:solidFill>
                  <a:srgbClr val="4C216D"/>
                </a:solidFill>
              </a:rPr>
            </a:br>
            <a:r>
              <a:rPr lang="en-US" sz="1400" dirty="0">
                <a:solidFill>
                  <a:srgbClr val="4C216D"/>
                </a:solidFill>
              </a:rPr>
              <a:t> </a:t>
            </a:r>
            <a:endParaRPr lang="en-US" sz="1400" dirty="0"/>
          </a:p>
        </p:txBody>
      </p:sp>
    </p:spTree>
    <p:extLst>
      <p:ext uri="{BB962C8B-B14F-4D97-AF65-F5344CB8AC3E}">
        <p14:creationId xmlns:p14="http://schemas.microsoft.com/office/powerpoint/2010/main" val="83524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0DCFB-CB41-AB7A-D09C-E76912F29BAF}"/>
              </a:ext>
            </a:extLst>
          </p:cNvPr>
          <p:cNvPicPr>
            <a:picLocks noChangeAspect="1"/>
          </p:cNvPicPr>
          <p:nvPr/>
        </p:nvPicPr>
        <p:blipFill>
          <a:blip r:embed="rId2"/>
          <a:stretch>
            <a:fillRect/>
          </a:stretch>
        </p:blipFill>
        <p:spPr>
          <a:xfrm>
            <a:off x="304800" y="1694750"/>
            <a:ext cx="6973273" cy="5010849"/>
          </a:xfrm>
          <a:prstGeom prst="rect">
            <a:avLst/>
          </a:prstGeom>
        </p:spPr>
      </p:pic>
      <p:sp>
        <p:nvSpPr>
          <p:cNvPr id="5" name="Title 1">
            <a:extLst>
              <a:ext uri="{FF2B5EF4-FFF2-40B4-BE49-F238E27FC236}">
                <a16:creationId xmlns:a16="http://schemas.microsoft.com/office/drawing/2014/main" id="{6F4740FA-EB59-4379-8FDE-81059230DF60}"/>
              </a:ext>
            </a:extLst>
          </p:cNvPr>
          <p:cNvSpPr>
            <a:spLocks noGrp="1"/>
          </p:cNvSpPr>
          <p:nvPr>
            <p:ph type="title"/>
          </p:nvPr>
        </p:nvSpPr>
        <p:spPr>
          <a:xfrm>
            <a:off x="6400800" y="119181"/>
            <a:ext cx="2590801" cy="923330"/>
          </a:xfrm>
        </p:spPr>
        <p:txBody>
          <a:bodyPr/>
          <a:lstStyle/>
          <a:p>
            <a:pPr algn="r" rtl="0"/>
            <a:r>
              <a:rPr lang="en-US" sz="1800" dirty="0">
                <a:solidFill>
                  <a:srgbClr val="4C216D"/>
                </a:solidFill>
              </a:rPr>
              <a:t>Compensation</a:t>
            </a:r>
            <a:r>
              <a:rPr lang="en-US" sz="1400" dirty="0">
                <a:solidFill>
                  <a:srgbClr val="4C216D"/>
                </a:solidFill>
              </a:rPr>
              <a:t>              </a:t>
            </a:r>
            <a:r>
              <a:rPr lang="en-US" sz="1400" dirty="0">
                <a:solidFill>
                  <a:srgbClr val="4C216D"/>
                </a:solidFill>
                <a:hlinkClick r:id="rId3"/>
              </a:rPr>
              <a:t>nohrmcompensation@lsuhsc.edu</a:t>
            </a:r>
            <a:br>
              <a:rPr lang="en-US" sz="1400" dirty="0">
                <a:solidFill>
                  <a:srgbClr val="4C216D"/>
                </a:solidFill>
              </a:rPr>
            </a:br>
            <a:r>
              <a:rPr lang="en-US" sz="1400" dirty="0">
                <a:solidFill>
                  <a:srgbClr val="4C216D"/>
                </a:solidFill>
                <a:hlinkClick r:id="rId4"/>
              </a:rPr>
              <a:t>PeopleAdminATS@lsuhsc.edu</a:t>
            </a:r>
            <a:br>
              <a:rPr lang="en-US" sz="1400" dirty="0">
                <a:solidFill>
                  <a:srgbClr val="4C216D"/>
                </a:solidFill>
              </a:rPr>
            </a:br>
            <a:r>
              <a:rPr lang="en-US" sz="1400" dirty="0">
                <a:solidFill>
                  <a:srgbClr val="4C216D"/>
                </a:solidFill>
              </a:rPr>
              <a:t> </a:t>
            </a:r>
            <a:endParaRPr lang="en-US" sz="1400" dirty="0"/>
          </a:p>
        </p:txBody>
      </p:sp>
    </p:spTree>
    <p:extLst>
      <p:ext uri="{BB962C8B-B14F-4D97-AF65-F5344CB8AC3E}">
        <p14:creationId xmlns:p14="http://schemas.microsoft.com/office/powerpoint/2010/main" val="85099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Beth Worthen, </a:t>
            </a:r>
            <a:r>
              <a:rPr lang="en-US" sz="2000" i="1" spc="-10" dirty="0">
                <a:solidFill>
                  <a:srgbClr val="451D7A"/>
                </a:solidFill>
                <a:latin typeface="Arial" panose="020B0604020202020204" pitchFamily="34" charset="0"/>
                <a:cs typeface="Arial" panose="020B0604020202020204" pitchFamily="34" charset="0"/>
              </a:rPr>
              <a:t>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14</a:t>
            </a:fld>
            <a:endParaRPr lang="en-US" dirty="0"/>
          </a:p>
        </p:txBody>
      </p:sp>
    </p:spTree>
    <p:extLst>
      <p:ext uri="{BB962C8B-B14F-4D97-AF65-F5344CB8AC3E}">
        <p14:creationId xmlns:p14="http://schemas.microsoft.com/office/powerpoint/2010/main" val="166125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69441"/>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000" kern="0" dirty="0">
                <a:solidFill>
                  <a:srgbClr val="4C216D"/>
                </a:solidFill>
              </a:rPr>
              <a:t>HRM Benefits</a:t>
            </a:r>
            <a:br>
              <a:rPr lang="en-US" sz="2400" kern="0" dirty="0">
                <a:solidFill>
                  <a:srgbClr val="4C216D"/>
                </a:solidFill>
              </a:rPr>
            </a:br>
            <a:r>
              <a:rPr lang="en-US" sz="1400" kern="0" dirty="0">
                <a:solidFill>
                  <a:srgbClr val="4C216D"/>
                </a:solidFill>
                <a:hlinkClick r:id="rId2"/>
              </a:rPr>
              <a:t>nohrmbenefits@lsuhsc.edu</a:t>
            </a:r>
            <a:endParaRPr lang="en-US" sz="1400" kern="0" dirty="0">
              <a:solidFill>
                <a:srgbClr val="4C216D"/>
              </a:solidFill>
            </a:endParaRP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381103" y="2122172"/>
            <a:ext cx="8163098" cy="3939540"/>
          </a:xfrm>
        </p:spPr>
        <p:txBody>
          <a:bodyPr/>
          <a:lstStyle/>
          <a:p>
            <a:r>
              <a:rPr lang="en-US" sz="1600" dirty="0"/>
              <a:t>To qualify or to continue the $25/month premium wellness credit ($35/month for those with a covered spouse) for the 2024 plan year, the following requirements must be met:</a:t>
            </a:r>
          </a:p>
          <a:p>
            <a:endParaRPr lang="en-US" sz="1600" dirty="0"/>
          </a:p>
          <a:p>
            <a:pPr marL="285750" indent="-285750">
              <a:buFont typeface="Arial" panose="020B0604020202020204" pitchFamily="34" charset="0"/>
              <a:buChar char="•"/>
            </a:pPr>
            <a:r>
              <a:rPr lang="en-US" sz="1600" dirty="0"/>
              <a:t>Continue to be enrolled in LSU First for the 2023 and 2024 plan years.</a:t>
            </a:r>
          </a:p>
          <a:p>
            <a:pPr marL="285750" indent="-285750">
              <a:buFont typeface="Arial" panose="020B0604020202020204" pitchFamily="34" charset="0"/>
              <a:buChar char="•"/>
            </a:pPr>
            <a:r>
              <a:rPr lang="en-US" sz="1600" dirty="0"/>
              <a:t>Employee </a:t>
            </a:r>
            <a:r>
              <a:rPr lang="en-US" sz="1600" b="1" i="1" dirty="0"/>
              <a:t>and covered spouse </a:t>
            </a:r>
            <a:r>
              <a:rPr lang="en-US" sz="1600" dirty="0"/>
              <a:t>(if applicable) must have a preventive visit with a Primary Care Physician (PCP) that includes biometric screening (height, weight, BMI, &amp; blood pressure) and preventive lab work that includes a basic metabolic panel between November 1, 2022 - October 31, 2023.</a:t>
            </a:r>
          </a:p>
          <a:p>
            <a:pPr marL="285750" indent="-285750">
              <a:buFont typeface="Arial" panose="020B0604020202020204" pitchFamily="34" charset="0"/>
              <a:buChar char="•"/>
            </a:pPr>
            <a:r>
              <a:rPr lang="en-US" sz="1600" dirty="0"/>
              <a:t>Active participation in care coordination, if identified as a candidate by </a:t>
            </a:r>
            <a:r>
              <a:rPr lang="en-US" sz="1600" dirty="0" err="1"/>
              <a:t>HighCare</a:t>
            </a:r>
            <a:r>
              <a:rPr lang="en-US" sz="1600" dirty="0"/>
              <a:t>, is required to maintain the wellness credit.  Plan members will be contacted directly by the care coordination team through </a:t>
            </a:r>
            <a:r>
              <a:rPr lang="en-US" sz="1600" dirty="0" err="1"/>
              <a:t>HighCare</a:t>
            </a:r>
            <a:r>
              <a:rPr lang="en-US" sz="1600" dirty="0"/>
              <a:t>. </a:t>
            </a:r>
          </a:p>
          <a:p>
            <a:pPr marL="285750" indent="-285750">
              <a:buFont typeface="Arial" panose="020B0604020202020204" pitchFamily="34" charset="0"/>
              <a:buChar char="•"/>
            </a:pPr>
            <a:endParaRPr lang="en-US" sz="1600" dirty="0"/>
          </a:p>
          <a:p>
            <a:r>
              <a:rPr lang="en-US" sz="1600" dirty="0"/>
              <a:t>Both the employee and spouse must meet the requirements to qualify for the credit. If either the employee or covered spouse fails to meet the requirements to qualify for the wellness credit, no premium credit will be awarded.</a:t>
            </a:r>
          </a:p>
          <a:p>
            <a:endParaRPr lang="en-US" sz="1600" dirty="0"/>
          </a:p>
        </p:txBody>
      </p:sp>
      <p:sp>
        <p:nvSpPr>
          <p:cNvPr id="5" name="object 3">
            <a:extLst>
              <a:ext uri="{FF2B5EF4-FFF2-40B4-BE49-F238E27FC236}">
                <a16:creationId xmlns:a16="http://schemas.microsoft.com/office/drawing/2014/main" id="{99A1AF2A-8D57-4A8F-A668-D65724B708E4}"/>
              </a:ext>
            </a:extLst>
          </p:cNvPr>
          <p:cNvSpPr txBox="1"/>
          <p:nvPr/>
        </p:nvSpPr>
        <p:spPr>
          <a:xfrm>
            <a:off x="381103" y="1360884"/>
            <a:ext cx="7086500" cy="319959"/>
          </a:xfrm>
          <a:prstGeom prst="rect">
            <a:avLst/>
          </a:prstGeom>
        </p:spPr>
        <p:txBody>
          <a:bodyPr vert="horz" wrap="square" lIns="0" tIns="12065" rIns="0" bIns="0" rtlCol="0">
            <a:spAutoFit/>
          </a:bodyPr>
          <a:lstStyle/>
          <a:p>
            <a:pPr marL="12700">
              <a:spcBef>
                <a:spcPts val="95"/>
              </a:spcBef>
            </a:pPr>
            <a:r>
              <a:rPr lang="en-US" sz="2000" spc="-11" dirty="0">
                <a:solidFill>
                  <a:srgbClr val="451D7A"/>
                </a:solidFill>
                <a:cs typeface="Arial" panose="020B0604020202020204" pitchFamily="34" charset="0"/>
              </a:rPr>
              <a:t>2024 LSU First Wellness Credit</a:t>
            </a:r>
            <a:endParaRPr sz="2000" i="1" spc="-11" dirty="0">
              <a:solidFill>
                <a:srgbClr val="451D7A"/>
              </a:solidFill>
              <a:cs typeface="Arial" panose="020B0604020202020204" pitchFamily="34" charset="0"/>
            </a:endParaRPr>
          </a:p>
        </p:txBody>
      </p:sp>
    </p:spTree>
    <p:extLst>
      <p:ext uri="{BB962C8B-B14F-4D97-AF65-F5344CB8AC3E}">
        <p14:creationId xmlns:p14="http://schemas.microsoft.com/office/powerpoint/2010/main" val="37782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381103" y="2122172"/>
            <a:ext cx="8163098" cy="2708434"/>
          </a:xfrm>
        </p:spPr>
        <p:txBody>
          <a:bodyPr/>
          <a:lstStyle/>
          <a:p>
            <a:r>
              <a:rPr lang="en-US" sz="1600" dirty="0"/>
              <a:t>To qualify or to continue the $10/month premium wellness credit for the 2024 plan year, the following requirements must be met:</a:t>
            </a:r>
          </a:p>
          <a:p>
            <a:endParaRPr lang="en-US" sz="1600" dirty="0"/>
          </a:p>
          <a:p>
            <a:pPr marL="285750" indent="-285750">
              <a:buFont typeface="Arial" panose="020B0604020202020204" pitchFamily="34" charset="0"/>
              <a:buChar char="•"/>
            </a:pPr>
            <a:r>
              <a:rPr lang="en-US" sz="1600" dirty="0"/>
              <a:t>Continue to be enrolled one of the Pelican or Magnolia OGB healthcare plans for the 2024 plan year.</a:t>
            </a:r>
          </a:p>
          <a:p>
            <a:pPr marL="285750" indent="-285750">
              <a:buFont typeface="Arial" panose="020B0604020202020204" pitchFamily="34" charset="0"/>
              <a:buChar char="•"/>
            </a:pPr>
            <a:r>
              <a:rPr lang="en-US" sz="1600" dirty="0"/>
              <a:t>Participate in a Catapult Health Clinic or submit Primary Care Physician (PCP)  Form November 1, 2022 – September 29, 2023.</a:t>
            </a:r>
          </a:p>
          <a:p>
            <a:pPr marL="742939" lvl="1" indent="-285750" rtl="0">
              <a:buFont typeface="Arial" panose="020B0604020202020204" pitchFamily="34" charset="0"/>
              <a:buChar char="•"/>
            </a:pPr>
            <a:r>
              <a:rPr lang="en-US" sz="1600" dirty="0"/>
              <a:t>See schedule of clinics at </a:t>
            </a:r>
            <a:r>
              <a:rPr lang="en-US" sz="1600" b="1" u="sng" dirty="0">
                <a:hlinkClick r:id="rId2"/>
              </a:rPr>
              <a:t>www.TimeConfirm.com/OGB</a:t>
            </a:r>
            <a:r>
              <a:rPr lang="en-US" sz="1600" b="1" dirty="0">
                <a:hlinkClick r:id="rId2"/>
              </a:rPr>
              <a:t> </a:t>
            </a:r>
            <a:endParaRPr lang="en-US" sz="1600" dirty="0">
              <a:hlinkClick r:id="rId2"/>
            </a:endParaRPr>
          </a:p>
          <a:p>
            <a:pPr marL="742939" lvl="1" indent="-285750">
              <a:buFont typeface="Arial" panose="020B0604020202020204" pitchFamily="34" charset="0"/>
              <a:buChar char="•"/>
            </a:pPr>
            <a:r>
              <a:rPr lang="en-US" sz="1600" dirty="0"/>
              <a:t>Access the PCP form @ </a:t>
            </a:r>
            <a:r>
              <a:rPr lang="en-US" sz="1600" dirty="0">
                <a:hlinkClick r:id="rId3"/>
              </a:rPr>
              <a:t>https://info.groupbenefits.org/docs/OGBforms/LiveBetterLouisiana/OGBPCPForm2022-2023.pdf</a:t>
            </a:r>
            <a:r>
              <a:rPr lang="en-US" sz="1600" dirty="0"/>
              <a:t> </a:t>
            </a:r>
          </a:p>
        </p:txBody>
      </p:sp>
      <p:sp>
        <p:nvSpPr>
          <p:cNvPr id="5" name="object 3">
            <a:extLst>
              <a:ext uri="{FF2B5EF4-FFF2-40B4-BE49-F238E27FC236}">
                <a16:creationId xmlns:a16="http://schemas.microsoft.com/office/drawing/2014/main" id="{99A1AF2A-8D57-4A8F-A668-D65724B708E4}"/>
              </a:ext>
            </a:extLst>
          </p:cNvPr>
          <p:cNvSpPr txBox="1"/>
          <p:nvPr/>
        </p:nvSpPr>
        <p:spPr>
          <a:xfrm>
            <a:off x="381103" y="1360884"/>
            <a:ext cx="7086500" cy="319959"/>
          </a:xfrm>
          <a:prstGeom prst="rect">
            <a:avLst/>
          </a:prstGeom>
        </p:spPr>
        <p:txBody>
          <a:bodyPr vert="horz" wrap="square" lIns="0" tIns="12065" rIns="0" bIns="0" rtlCol="0">
            <a:spAutoFit/>
          </a:bodyPr>
          <a:lstStyle/>
          <a:p>
            <a:pPr marL="12700">
              <a:spcBef>
                <a:spcPts val="95"/>
              </a:spcBef>
            </a:pPr>
            <a:r>
              <a:rPr lang="en-US" sz="2000" spc="-11" dirty="0">
                <a:solidFill>
                  <a:srgbClr val="451D7A"/>
                </a:solidFill>
                <a:cs typeface="Arial" panose="020B0604020202020204" pitchFamily="34" charset="0"/>
              </a:rPr>
              <a:t>2024 OGB Wellness Credit</a:t>
            </a:r>
            <a:endParaRPr sz="2000" i="1" spc="-11" dirty="0">
              <a:solidFill>
                <a:srgbClr val="451D7A"/>
              </a:solidFill>
              <a:cs typeface="Arial" panose="020B0604020202020204" pitchFamily="34" charset="0"/>
            </a:endParaRPr>
          </a:p>
        </p:txBody>
      </p:sp>
      <p:sp>
        <p:nvSpPr>
          <p:cNvPr id="4" name="Title 1">
            <a:extLst>
              <a:ext uri="{FF2B5EF4-FFF2-40B4-BE49-F238E27FC236}">
                <a16:creationId xmlns:a16="http://schemas.microsoft.com/office/drawing/2014/main" id="{D5F48D26-2726-82C6-0097-9F77CD01A676}"/>
              </a:ext>
            </a:extLst>
          </p:cNvPr>
          <p:cNvSpPr txBox="1">
            <a:spLocks/>
          </p:cNvSpPr>
          <p:nvPr/>
        </p:nvSpPr>
        <p:spPr>
          <a:xfrm>
            <a:off x="5791203" y="152401"/>
            <a:ext cx="3200399" cy="769441"/>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000" kern="0" dirty="0">
                <a:solidFill>
                  <a:srgbClr val="4C216D"/>
                </a:solidFill>
              </a:rPr>
              <a:t>HRM Benefits</a:t>
            </a:r>
            <a:br>
              <a:rPr lang="en-US" sz="2400" kern="0" dirty="0">
                <a:solidFill>
                  <a:srgbClr val="4C216D"/>
                </a:solidFill>
              </a:rPr>
            </a:br>
            <a:r>
              <a:rPr lang="en-US" sz="1400" kern="0" dirty="0">
                <a:solidFill>
                  <a:srgbClr val="4C216D"/>
                </a:solidFill>
                <a:hlinkClick r:id="rId4"/>
              </a:rPr>
              <a:t>nohrmbenefits@lsuhsc.edu</a:t>
            </a:r>
            <a:endParaRPr lang="en-US" sz="1400" kern="0" dirty="0">
              <a:solidFill>
                <a:srgbClr val="4C216D"/>
              </a:solidFill>
            </a:endParaRPr>
          </a:p>
          <a:p>
            <a:pPr algn="r"/>
            <a:endParaRPr lang="en-US" sz="1600" kern="0" dirty="0">
              <a:solidFill>
                <a:srgbClr val="4C216D"/>
              </a:solidFill>
            </a:endParaRPr>
          </a:p>
        </p:txBody>
      </p:sp>
    </p:spTree>
    <p:extLst>
      <p:ext uri="{BB962C8B-B14F-4D97-AF65-F5344CB8AC3E}">
        <p14:creationId xmlns:p14="http://schemas.microsoft.com/office/powerpoint/2010/main" val="148686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381103" y="2667000"/>
            <a:ext cx="8163098" cy="2215991"/>
          </a:xfrm>
        </p:spPr>
        <p:txBody>
          <a:bodyPr/>
          <a:lstStyle/>
          <a:p>
            <a:pPr rtl="0"/>
            <a:r>
              <a:rPr lang="en-US" sz="1600" b="1" dirty="0"/>
              <a:t>WEBINAR TOPIC:</a:t>
            </a:r>
            <a:r>
              <a:rPr lang="en-US" sz="1600" dirty="0"/>
              <a:t>  </a:t>
            </a:r>
            <a:r>
              <a:rPr lang="en-US" sz="1600" b="1" dirty="0"/>
              <a:t>Enroll. Take Control of Your Future Today.</a:t>
            </a:r>
          </a:p>
          <a:p>
            <a:pPr rtl="0"/>
            <a:endParaRPr lang="en-US" sz="1600" b="1" dirty="0"/>
          </a:p>
          <a:p>
            <a:pPr rtl="0">
              <a:tabLst>
                <a:tab pos="1371600" algn="l"/>
              </a:tabLst>
            </a:pPr>
            <a:r>
              <a:rPr lang="en-US" sz="1600" b="1" dirty="0"/>
              <a:t>HOST:	</a:t>
            </a:r>
            <a:r>
              <a:rPr lang="en-US" sz="1600" dirty="0"/>
              <a:t>Ronnie Rodriguez</a:t>
            </a:r>
          </a:p>
          <a:p>
            <a:pPr rtl="0">
              <a:tabLst>
                <a:tab pos="1371600" algn="l"/>
              </a:tabLst>
            </a:pPr>
            <a:r>
              <a:rPr lang="en-US" sz="1600" b="1" dirty="0"/>
              <a:t>DATE:	</a:t>
            </a:r>
            <a:r>
              <a:rPr lang="en-US" sz="1600" dirty="0"/>
              <a:t>Thursday, August 24, 2023</a:t>
            </a:r>
          </a:p>
          <a:p>
            <a:pPr rtl="0">
              <a:tabLst>
                <a:tab pos="1371600" algn="l"/>
              </a:tabLst>
            </a:pPr>
            <a:r>
              <a:rPr lang="en-US" sz="1600" b="1" dirty="0"/>
              <a:t>TIME:	</a:t>
            </a:r>
            <a:r>
              <a:rPr lang="en-US" sz="1600" dirty="0"/>
              <a:t>10:00 AM to 10:30 AM Central</a:t>
            </a:r>
          </a:p>
          <a:p>
            <a:pPr rtl="0">
              <a:tabLst>
                <a:tab pos="1371600" algn="l"/>
              </a:tabLst>
            </a:pPr>
            <a:r>
              <a:rPr lang="en-US" sz="1600" b="1" dirty="0"/>
              <a:t>LOCATION:	</a:t>
            </a:r>
            <a:r>
              <a:rPr lang="en-US" sz="1600" dirty="0"/>
              <a:t>Virtual Presentation</a:t>
            </a:r>
          </a:p>
          <a:p>
            <a:pPr rtl="0"/>
            <a:endParaRPr lang="en-US" sz="1600" dirty="0"/>
          </a:p>
          <a:p>
            <a:pPr rtl="0"/>
            <a:endParaRPr lang="en-US" sz="1600" dirty="0"/>
          </a:p>
          <a:p>
            <a:pPr algn="ctr" rtl="0"/>
            <a:r>
              <a:rPr lang="en-US" sz="1600" b="1" dirty="0">
                <a:hlinkClick r:id="rId2"/>
              </a:rPr>
              <a:t>Register now </a:t>
            </a:r>
            <a:endParaRPr lang="en-US" sz="1600" dirty="0"/>
          </a:p>
        </p:txBody>
      </p:sp>
      <p:sp>
        <p:nvSpPr>
          <p:cNvPr id="5" name="object 3">
            <a:extLst>
              <a:ext uri="{FF2B5EF4-FFF2-40B4-BE49-F238E27FC236}">
                <a16:creationId xmlns:a16="http://schemas.microsoft.com/office/drawing/2014/main" id="{99A1AF2A-8D57-4A8F-A668-D65724B708E4}"/>
              </a:ext>
            </a:extLst>
          </p:cNvPr>
          <p:cNvSpPr txBox="1"/>
          <p:nvPr/>
        </p:nvSpPr>
        <p:spPr>
          <a:xfrm>
            <a:off x="381103" y="1408194"/>
            <a:ext cx="7086500" cy="319959"/>
          </a:xfrm>
          <a:prstGeom prst="rect">
            <a:avLst/>
          </a:prstGeom>
        </p:spPr>
        <p:txBody>
          <a:bodyPr vert="horz" wrap="square" lIns="0" tIns="12065" rIns="0" bIns="0" rtlCol="0">
            <a:spAutoFit/>
          </a:bodyPr>
          <a:lstStyle/>
          <a:p>
            <a:pPr marL="12700">
              <a:spcBef>
                <a:spcPts val="95"/>
              </a:spcBef>
            </a:pPr>
            <a:r>
              <a:rPr lang="en-US" sz="2000" spc="-11" dirty="0" err="1">
                <a:solidFill>
                  <a:srgbClr val="451D7A"/>
                </a:solidFill>
                <a:cs typeface="Arial" panose="020B0604020202020204" pitchFamily="34" charset="0"/>
              </a:rPr>
              <a:t>Corebridge</a:t>
            </a:r>
            <a:r>
              <a:rPr lang="en-US" sz="2000" spc="-11" dirty="0">
                <a:solidFill>
                  <a:srgbClr val="451D7A"/>
                </a:solidFill>
                <a:cs typeface="Arial" panose="020B0604020202020204" pitchFamily="34" charset="0"/>
              </a:rPr>
              <a:t> (403b/ORP)</a:t>
            </a:r>
            <a:endParaRPr sz="2000" spc="-11" dirty="0">
              <a:solidFill>
                <a:srgbClr val="451D7A"/>
              </a:solidFill>
              <a:cs typeface="Arial" panose="020B0604020202020204" pitchFamily="34" charset="0"/>
            </a:endParaRPr>
          </a:p>
        </p:txBody>
      </p:sp>
      <p:sp>
        <p:nvSpPr>
          <p:cNvPr id="4" name="Title 1">
            <a:extLst>
              <a:ext uri="{FF2B5EF4-FFF2-40B4-BE49-F238E27FC236}">
                <a16:creationId xmlns:a16="http://schemas.microsoft.com/office/drawing/2014/main" id="{1796C91C-75F6-FF51-FB01-B1D8274D6A74}"/>
              </a:ext>
            </a:extLst>
          </p:cNvPr>
          <p:cNvSpPr txBox="1">
            <a:spLocks/>
          </p:cNvSpPr>
          <p:nvPr/>
        </p:nvSpPr>
        <p:spPr>
          <a:xfrm>
            <a:off x="5791203" y="152401"/>
            <a:ext cx="3200399" cy="769441"/>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000" kern="0" dirty="0">
                <a:solidFill>
                  <a:srgbClr val="4C216D"/>
                </a:solidFill>
              </a:rPr>
              <a:t>HRM Benefits</a:t>
            </a:r>
            <a:br>
              <a:rPr lang="en-US" sz="2400" kern="0" dirty="0">
                <a:solidFill>
                  <a:srgbClr val="4C216D"/>
                </a:solidFill>
              </a:rPr>
            </a:br>
            <a:r>
              <a:rPr lang="en-US" sz="1400" kern="0" dirty="0">
                <a:solidFill>
                  <a:srgbClr val="4C216D"/>
                </a:solidFill>
                <a:hlinkClick r:id="rId3"/>
              </a:rPr>
              <a:t>nohrmbenefits@lsuhsc.edu</a:t>
            </a:r>
            <a:endParaRPr lang="en-US" sz="1400" kern="0" dirty="0">
              <a:solidFill>
                <a:srgbClr val="4C216D"/>
              </a:solidFill>
            </a:endParaRPr>
          </a:p>
          <a:p>
            <a:pPr algn="r"/>
            <a:endParaRPr lang="en-US" sz="1600" kern="0" dirty="0">
              <a:solidFill>
                <a:srgbClr val="4C216D"/>
              </a:solidFill>
            </a:endParaRPr>
          </a:p>
        </p:txBody>
      </p:sp>
    </p:spTree>
    <p:extLst>
      <p:ext uri="{BB962C8B-B14F-4D97-AF65-F5344CB8AC3E}">
        <p14:creationId xmlns:p14="http://schemas.microsoft.com/office/powerpoint/2010/main" val="378350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381103" y="2741372"/>
            <a:ext cx="8163098" cy="2708434"/>
          </a:xfrm>
        </p:spPr>
        <p:txBody>
          <a:bodyPr/>
          <a:lstStyle/>
          <a:p>
            <a:pPr rtl="0">
              <a:tabLst>
                <a:tab pos="1371600" algn="l"/>
              </a:tabLst>
            </a:pPr>
            <a:r>
              <a:rPr lang="en-US" sz="1600" b="1" dirty="0"/>
              <a:t>HOST:	</a:t>
            </a:r>
            <a:r>
              <a:rPr lang="en-US" sz="1600" dirty="0"/>
              <a:t>Louis Bundy</a:t>
            </a:r>
          </a:p>
          <a:p>
            <a:pPr rtl="0">
              <a:tabLst>
                <a:tab pos="1371600" algn="l"/>
              </a:tabLst>
            </a:pPr>
            <a:r>
              <a:rPr lang="en-US" sz="1600" b="1" dirty="0"/>
              <a:t>DATE:	</a:t>
            </a:r>
            <a:r>
              <a:rPr lang="en-US" sz="1600" dirty="0"/>
              <a:t>Wednesday, September 20, 2023</a:t>
            </a:r>
          </a:p>
          <a:p>
            <a:pPr rtl="0">
              <a:tabLst>
                <a:tab pos="1371600" algn="l"/>
              </a:tabLst>
            </a:pPr>
            <a:r>
              <a:rPr lang="en-US" sz="1600" b="1" dirty="0"/>
              <a:t>LOCATION:	</a:t>
            </a:r>
            <a:r>
              <a:rPr lang="en-US" sz="1600" dirty="0"/>
              <a:t>Study Room 3109 (across from the MEB cafeteria)</a:t>
            </a:r>
          </a:p>
          <a:p>
            <a:pPr rtl="0"/>
            <a:endParaRPr lang="en-US" sz="1600" dirty="0"/>
          </a:p>
          <a:p>
            <a:pPr rtl="0"/>
            <a:r>
              <a:rPr lang="en-US" sz="1600" dirty="0"/>
              <a:t>To schedule a meeting contact </a:t>
            </a:r>
            <a:r>
              <a:rPr lang="en-US" sz="1600" u="sng" dirty="0">
                <a:hlinkClick r:id="rId2"/>
              </a:rPr>
              <a:t>louis.bundy@tiaa.org</a:t>
            </a:r>
            <a:endParaRPr lang="en-US" sz="1600" u="sng" dirty="0"/>
          </a:p>
          <a:p>
            <a:pPr rtl="0"/>
            <a:endParaRPr lang="en-US" sz="1600" u="sng" dirty="0"/>
          </a:p>
          <a:p>
            <a:pPr marL="285750" indent="-285750">
              <a:buFont typeface="Arial" panose="020B0604020202020204" pitchFamily="34" charset="0"/>
              <a:buChar char="•"/>
            </a:pPr>
            <a:r>
              <a:rPr lang="en-US" sz="1600" dirty="0"/>
              <a:t>More information regarding supplemental retirement benefits can be found at : </a:t>
            </a:r>
            <a:r>
              <a:rPr lang="en-US" sz="1600" dirty="0">
                <a:hlinkClick r:id="rId3"/>
              </a:rPr>
              <a:t>https://www.lsuhsc.edu/administration/hrm/supplemental_retirement.aspx</a:t>
            </a:r>
            <a:r>
              <a:rPr lang="en-US" sz="1600" dirty="0"/>
              <a:t> </a:t>
            </a:r>
          </a:p>
          <a:p>
            <a:pPr rtl="0"/>
            <a:endParaRPr lang="en-US" sz="1600" dirty="0"/>
          </a:p>
          <a:p>
            <a:pPr rtl="0"/>
            <a:r>
              <a:rPr lang="en-US" sz="1600" dirty="0"/>
              <a:t>	</a:t>
            </a:r>
            <a:endParaRPr lang="en-US" sz="1600" b="1" dirty="0"/>
          </a:p>
          <a:p>
            <a:endParaRPr lang="en-US" sz="1600" dirty="0"/>
          </a:p>
        </p:txBody>
      </p:sp>
      <p:sp>
        <p:nvSpPr>
          <p:cNvPr id="5" name="object 3">
            <a:extLst>
              <a:ext uri="{FF2B5EF4-FFF2-40B4-BE49-F238E27FC236}">
                <a16:creationId xmlns:a16="http://schemas.microsoft.com/office/drawing/2014/main" id="{99A1AF2A-8D57-4A8F-A668-D65724B708E4}"/>
              </a:ext>
            </a:extLst>
          </p:cNvPr>
          <p:cNvSpPr txBox="1"/>
          <p:nvPr/>
        </p:nvSpPr>
        <p:spPr>
          <a:xfrm>
            <a:off x="381103" y="1408194"/>
            <a:ext cx="7086500" cy="319959"/>
          </a:xfrm>
          <a:prstGeom prst="rect">
            <a:avLst/>
          </a:prstGeom>
        </p:spPr>
        <p:txBody>
          <a:bodyPr vert="horz" wrap="square" lIns="0" tIns="12065" rIns="0" bIns="0" rtlCol="0">
            <a:spAutoFit/>
          </a:bodyPr>
          <a:lstStyle/>
          <a:p>
            <a:pPr marL="12700">
              <a:spcBef>
                <a:spcPts val="95"/>
              </a:spcBef>
            </a:pPr>
            <a:r>
              <a:rPr lang="en-US" sz="2000" spc="-11" dirty="0">
                <a:solidFill>
                  <a:srgbClr val="451D7A"/>
                </a:solidFill>
                <a:cs typeface="Arial" panose="020B0604020202020204" pitchFamily="34" charset="0"/>
              </a:rPr>
              <a:t>TIAA (403b/ORP)</a:t>
            </a:r>
            <a:endParaRPr sz="2000" spc="-11" dirty="0">
              <a:solidFill>
                <a:srgbClr val="451D7A"/>
              </a:solidFill>
              <a:cs typeface="Arial" panose="020B0604020202020204" pitchFamily="34" charset="0"/>
            </a:endParaRPr>
          </a:p>
        </p:txBody>
      </p:sp>
      <p:sp>
        <p:nvSpPr>
          <p:cNvPr id="4" name="Title 1">
            <a:extLst>
              <a:ext uri="{FF2B5EF4-FFF2-40B4-BE49-F238E27FC236}">
                <a16:creationId xmlns:a16="http://schemas.microsoft.com/office/drawing/2014/main" id="{6475E85F-C66B-BA0F-AD5A-8437DC7CE662}"/>
              </a:ext>
            </a:extLst>
          </p:cNvPr>
          <p:cNvSpPr txBox="1">
            <a:spLocks/>
          </p:cNvSpPr>
          <p:nvPr/>
        </p:nvSpPr>
        <p:spPr>
          <a:xfrm>
            <a:off x="5791203" y="152401"/>
            <a:ext cx="3200399" cy="769441"/>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000" kern="0" dirty="0">
                <a:solidFill>
                  <a:srgbClr val="4C216D"/>
                </a:solidFill>
              </a:rPr>
              <a:t>HRM Benefits</a:t>
            </a:r>
            <a:br>
              <a:rPr lang="en-US" sz="2400" kern="0" dirty="0">
                <a:solidFill>
                  <a:srgbClr val="4C216D"/>
                </a:solidFill>
              </a:rPr>
            </a:br>
            <a:r>
              <a:rPr lang="en-US" sz="1400" kern="0" dirty="0">
                <a:solidFill>
                  <a:srgbClr val="4C216D"/>
                </a:solidFill>
                <a:hlinkClick r:id="rId4"/>
              </a:rPr>
              <a:t>nohrmbenefits@lsuhsc.edu</a:t>
            </a:r>
            <a:endParaRPr lang="en-US" sz="1400" kern="0" dirty="0">
              <a:solidFill>
                <a:srgbClr val="4C216D"/>
              </a:solidFill>
            </a:endParaRPr>
          </a:p>
          <a:p>
            <a:pPr algn="r"/>
            <a:endParaRPr lang="en-US" sz="1600" kern="0" dirty="0">
              <a:solidFill>
                <a:srgbClr val="4C216D"/>
              </a:solidFill>
            </a:endParaRPr>
          </a:p>
        </p:txBody>
      </p:sp>
    </p:spTree>
    <p:extLst>
      <p:ext uri="{BB962C8B-B14F-4D97-AF65-F5344CB8AC3E}">
        <p14:creationId xmlns:p14="http://schemas.microsoft.com/office/powerpoint/2010/main" val="330329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687000"/>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Working with</a:t>
            </a:r>
            <a:br>
              <a:rPr lang="en-US" sz="4400" b="1" spc="-10" dirty="0">
                <a:solidFill>
                  <a:srgbClr val="451D7A"/>
                </a:solidFill>
                <a:latin typeface="Arial" panose="020B0604020202020204" pitchFamily="34" charset="0"/>
                <a:cs typeface="Arial" panose="020B0604020202020204" pitchFamily="34" charset="0"/>
              </a:rPr>
            </a:br>
            <a:r>
              <a:rPr lang="en-US" sz="4400" b="1" spc="-10" dirty="0">
                <a:solidFill>
                  <a:srgbClr val="451D7A"/>
                </a:solidFill>
                <a:latin typeface="Arial" panose="020B0604020202020204" pitchFamily="34" charset="0"/>
                <a:cs typeface="Arial" panose="020B0604020202020204" pitchFamily="34" charset="0"/>
              </a:rPr>
              <a:t>Facility Services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Steven Zimmerman, </a:t>
            </a:r>
            <a:r>
              <a:rPr lang="en-US" sz="2000" i="1" spc="-10" dirty="0">
                <a:solidFill>
                  <a:srgbClr val="451D7A"/>
                </a:solidFill>
                <a:latin typeface="Arial" panose="020B0604020202020204" pitchFamily="34" charset="0"/>
                <a:cs typeface="Arial" panose="020B0604020202020204" pitchFamily="34" charset="0"/>
              </a:rPr>
              <a:t>Director of Facility Services</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144948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itle 1">
            <a:extLst>
              <a:ext uri="{FF2B5EF4-FFF2-40B4-BE49-F238E27FC236}">
                <a16:creationId xmlns:a16="http://schemas.microsoft.com/office/drawing/2014/main" id="{F86D6694-A5C8-F200-9110-6056F6193EBA}"/>
              </a:ext>
            </a:extLst>
          </p:cNvPr>
          <p:cNvSpPr txBox="1">
            <a:spLocks/>
          </p:cNvSpPr>
          <p:nvPr/>
        </p:nvSpPr>
        <p:spPr>
          <a:xfrm>
            <a:off x="-152400" y="1386652"/>
            <a:ext cx="4419600" cy="369332"/>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2400" b="0" dirty="0">
                <a:solidFill>
                  <a:srgbClr val="4C216D"/>
                </a:solidFill>
              </a:rPr>
              <a:t>HRM Leadership News!</a:t>
            </a:r>
          </a:p>
        </p:txBody>
      </p:sp>
      <p:sp>
        <p:nvSpPr>
          <p:cNvPr id="8" name="Rectangle 5">
            <a:extLst>
              <a:ext uri="{FF2B5EF4-FFF2-40B4-BE49-F238E27FC236}">
                <a16:creationId xmlns:a16="http://schemas.microsoft.com/office/drawing/2014/main" id="{C15A2D11-7DCA-16FE-472C-9D77950721A4}"/>
              </a:ext>
            </a:extLst>
          </p:cNvPr>
          <p:cNvSpPr>
            <a:spLocks noChangeArrowheads="1"/>
          </p:cNvSpPr>
          <p:nvPr/>
        </p:nvSpPr>
        <p:spPr bwMode="auto">
          <a:xfrm>
            <a:off x="2766995" y="4800600"/>
            <a:ext cx="366715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US" sz="1600" b="1" dirty="0"/>
              <a:t>Braylin Artigues</a:t>
            </a:r>
          </a:p>
          <a:p>
            <a:pPr algn="ctr"/>
            <a:r>
              <a:rPr lang="en-US" sz="1400" b="0" dirty="0">
                <a:solidFill>
                  <a:srgbClr val="4C216D"/>
                </a:solidFill>
              </a:rPr>
              <a:t>Manager, Talent and Organization Development</a:t>
            </a:r>
          </a:p>
          <a:p>
            <a:pPr algn="ctr"/>
            <a:endParaRPr lang="en-US" sz="1600" b="1" dirty="0"/>
          </a:p>
          <a:p>
            <a:pPr algn="ctr"/>
            <a:r>
              <a:rPr lang="en-US" sz="1200" dirty="0">
                <a:solidFill>
                  <a:srgbClr val="0000FF"/>
                </a:solidFill>
              </a:rPr>
              <a:t>bartig@lsuhsc.edu</a:t>
            </a:r>
          </a:p>
        </p:txBody>
      </p:sp>
      <p:sp>
        <p:nvSpPr>
          <p:cNvPr id="9" name="Title 1">
            <a:extLst>
              <a:ext uri="{FF2B5EF4-FFF2-40B4-BE49-F238E27FC236}">
                <a16:creationId xmlns:a16="http://schemas.microsoft.com/office/drawing/2014/main" id="{74A7A677-1A1A-5DB8-9A5A-52C0B7636AE2}"/>
              </a:ext>
            </a:extLst>
          </p:cNvPr>
          <p:cNvSpPr txBox="1">
            <a:spLocks/>
          </p:cNvSpPr>
          <p:nvPr/>
        </p:nvSpPr>
        <p:spPr>
          <a:xfrm>
            <a:off x="409574" y="6079960"/>
            <a:ext cx="8382000" cy="215444"/>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1400" b="0" i="1" dirty="0">
                <a:solidFill>
                  <a:srgbClr val="4C216D"/>
                </a:solidFill>
              </a:rPr>
              <a:t>If you would like to have an introductory chat with Braylin, please reach out. </a:t>
            </a:r>
          </a:p>
        </p:txBody>
      </p:sp>
      <p:sp>
        <p:nvSpPr>
          <p:cNvPr id="12" name="Title 1">
            <a:extLst>
              <a:ext uri="{FF2B5EF4-FFF2-40B4-BE49-F238E27FC236}">
                <a16:creationId xmlns:a16="http://schemas.microsoft.com/office/drawing/2014/main" id="{D69FB565-6647-E89D-9356-4E2ABCCC14AA}"/>
              </a:ext>
            </a:extLst>
          </p:cNvPr>
          <p:cNvSpPr txBox="1">
            <a:spLocks/>
          </p:cNvSpPr>
          <p:nvPr/>
        </p:nvSpPr>
        <p:spPr>
          <a:xfrm>
            <a:off x="5486400" y="14645"/>
            <a:ext cx="3486149" cy="769441"/>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800" dirty="0">
                <a:solidFill>
                  <a:srgbClr val="4C216D"/>
                </a:solidFill>
              </a:rPr>
              <a:t>Human Resources Management</a:t>
            </a:r>
          </a:p>
          <a:p>
            <a:pPr algn="r" rtl="0"/>
            <a:r>
              <a:rPr lang="en-US" sz="1400" kern="0" dirty="0">
                <a:solidFill>
                  <a:srgbClr val="4C216D"/>
                </a:solidFill>
                <a:hlinkClick r:id="rId2"/>
              </a:rPr>
              <a:t>nohrm@lsuhsc.edu</a:t>
            </a:r>
            <a:endParaRPr lang="en-US" sz="1400" kern="0" dirty="0">
              <a:solidFill>
                <a:srgbClr val="4C216D"/>
              </a:solidFill>
            </a:endParaRPr>
          </a:p>
          <a:p>
            <a:pPr algn="r" rtl="0"/>
            <a:endParaRPr lang="en-US" sz="1800" kern="0" dirty="0"/>
          </a:p>
        </p:txBody>
      </p:sp>
      <p:pic>
        <p:nvPicPr>
          <p:cNvPr id="4" name="Picture 3" descr="A close-up of a person smiling&#10;&#10;Description automatically generated">
            <a:extLst>
              <a:ext uri="{FF2B5EF4-FFF2-40B4-BE49-F238E27FC236}">
                <a16:creationId xmlns:a16="http://schemas.microsoft.com/office/drawing/2014/main" id="{DCE10307-8A38-CB79-B44C-7BB454BDE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854" y="2075734"/>
            <a:ext cx="1952292" cy="2724866"/>
          </a:xfrm>
          <a:prstGeom prst="rect">
            <a:avLst/>
          </a:prstGeom>
        </p:spPr>
      </p:pic>
    </p:spTree>
    <p:extLst>
      <p:ext uri="{BB962C8B-B14F-4D97-AF65-F5344CB8AC3E}">
        <p14:creationId xmlns:p14="http://schemas.microsoft.com/office/powerpoint/2010/main" val="183248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216B964-77D9-536A-F682-2158BAC66CDB}"/>
              </a:ext>
            </a:extLst>
          </p:cNvPr>
          <p:cNvSpPr>
            <a:spLocks noGrp="1"/>
          </p:cNvSpPr>
          <p:nvPr>
            <p:ph type="subTitle" idx="4"/>
          </p:nvPr>
        </p:nvSpPr>
        <p:spPr>
          <a:xfrm>
            <a:off x="685800" y="1676400"/>
            <a:ext cx="6400800" cy="3539430"/>
          </a:xfrm>
        </p:spPr>
        <p:txBody>
          <a:bodyPr/>
          <a:lstStyle/>
          <a:p>
            <a:r>
              <a:rPr lang="en-US" sz="3600" dirty="0">
                <a:solidFill>
                  <a:srgbClr val="451D7A"/>
                </a:solidFill>
              </a:rPr>
              <a:t>Today’s Topics:</a:t>
            </a:r>
          </a:p>
          <a:p>
            <a:endParaRPr lang="en-US" sz="3600" dirty="0"/>
          </a:p>
          <a:p>
            <a:pPr marL="285750" indent="-285750">
              <a:buFont typeface="Arial" panose="020B0604020202020204" pitchFamily="34" charset="0"/>
              <a:buChar char="•"/>
            </a:pPr>
            <a:r>
              <a:rPr lang="en-US" sz="2800" dirty="0"/>
              <a:t>Facility Services</a:t>
            </a:r>
          </a:p>
          <a:p>
            <a:pPr marL="285750" indent="-285750">
              <a:buFont typeface="Arial" panose="020B0604020202020204" pitchFamily="34" charset="0"/>
              <a:buChar char="•"/>
            </a:pPr>
            <a:r>
              <a:rPr lang="en-US" sz="2800" dirty="0"/>
              <a:t>Submitting Work Requests</a:t>
            </a:r>
          </a:p>
          <a:p>
            <a:pPr marL="285750" indent="-285750">
              <a:buFont typeface="Arial" panose="020B0604020202020204" pitchFamily="34" charset="0"/>
              <a:buChar char="•"/>
            </a:pPr>
            <a:r>
              <a:rPr lang="en-US" sz="2800" dirty="0"/>
              <a:t>Key Policy</a:t>
            </a:r>
          </a:p>
          <a:p>
            <a:pPr marL="285750" indent="-285750">
              <a:buFont typeface="Arial" panose="020B0604020202020204" pitchFamily="34" charset="0"/>
              <a:buChar char="•"/>
            </a:pPr>
            <a:r>
              <a:rPr lang="en-US" sz="2800" dirty="0"/>
              <a:t>Building Use Policy</a:t>
            </a:r>
          </a:p>
          <a:p>
            <a:pPr marL="285750" indent="-285750">
              <a:buFont typeface="Arial" panose="020B0604020202020204" pitchFamily="34" charset="0"/>
              <a:buChar char="•"/>
            </a:pPr>
            <a:r>
              <a:rPr lang="en-US" sz="2800" dirty="0"/>
              <a:t>Signs</a:t>
            </a:r>
          </a:p>
          <a:p>
            <a:endParaRPr lang="en-US" dirty="0"/>
          </a:p>
        </p:txBody>
      </p:sp>
      <p:sp>
        <p:nvSpPr>
          <p:cNvPr id="6" name="Content Placeholder 2">
            <a:extLst>
              <a:ext uri="{FF2B5EF4-FFF2-40B4-BE49-F238E27FC236}">
                <a16:creationId xmlns:a16="http://schemas.microsoft.com/office/drawing/2014/main" id="{B42A4F86-6541-B7B9-380D-2D4C0C5688FC}"/>
              </a:ext>
            </a:extLst>
          </p:cNvPr>
          <p:cNvSpPr txBox="1">
            <a:spLocks/>
          </p:cNvSpPr>
          <p:nvPr/>
        </p:nvSpPr>
        <p:spPr>
          <a:xfrm>
            <a:off x="914400" y="1828800"/>
            <a:ext cx="105156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9" name="Title 1">
            <a:extLst>
              <a:ext uri="{FF2B5EF4-FFF2-40B4-BE49-F238E27FC236}">
                <a16:creationId xmlns:a16="http://schemas.microsoft.com/office/drawing/2014/main" id="{87FDCC75-7210-C078-193C-996FE38DB566}"/>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347096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20405F8A-1614-520B-BE5E-2914629DC81A}"/>
              </a:ext>
            </a:extLst>
          </p:cNvPr>
          <p:cNvSpPr txBox="1"/>
          <p:nvPr/>
        </p:nvSpPr>
        <p:spPr>
          <a:xfrm flipH="1">
            <a:off x="3957500" y="2554458"/>
            <a:ext cx="1188720" cy="461665"/>
          </a:xfrm>
          <a:prstGeom prst="rect">
            <a:avLst/>
          </a:prstGeom>
          <a:noFill/>
          <a:ln>
            <a:solidFill>
              <a:schemeClr val="tx1"/>
            </a:solidFill>
          </a:ln>
        </p:spPr>
        <p:txBody>
          <a:bodyPr wrap="square" rtlCol="0">
            <a:spAutoFit/>
          </a:bodyPr>
          <a:lstStyle/>
          <a:p>
            <a:pPr algn="ctr"/>
            <a:r>
              <a:rPr lang="en-US" sz="1200" dirty="0"/>
              <a:t>Director, Facility Services</a:t>
            </a:r>
          </a:p>
        </p:txBody>
      </p:sp>
      <p:sp>
        <p:nvSpPr>
          <p:cNvPr id="31" name="TextBox 30">
            <a:extLst>
              <a:ext uri="{FF2B5EF4-FFF2-40B4-BE49-F238E27FC236}">
                <a16:creationId xmlns:a16="http://schemas.microsoft.com/office/drawing/2014/main" id="{44BE6FB8-6EA5-8D31-4DF4-BF014B6DAF20}"/>
              </a:ext>
            </a:extLst>
          </p:cNvPr>
          <p:cNvSpPr txBox="1"/>
          <p:nvPr/>
        </p:nvSpPr>
        <p:spPr>
          <a:xfrm flipH="1">
            <a:off x="2683436" y="3516747"/>
            <a:ext cx="1188720" cy="461665"/>
          </a:xfrm>
          <a:prstGeom prst="rect">
            <a:avLst/>
          </a:prstGeom>
          <a:noFill/>
          <a:ln>
            <a:solidFill>
              <a:schemeClr val="tx1"/>
            </a:solidFill>
          </a:ln>
        </p:spPr>
        <p:txBody>
          <a:bodyPr wrap="square" rtlCol="0">
            <a:spAutoFit/>
          </a:bodyPr>
          <a:lstStyle/>
          <a:p>
            <a:pPr algn="ctr"/>
            <a:r>
              <a:rPr lang="en-US" sz="1200" dirty="0"/>
              <a:t>Manager of Operations</a:t>
            </a:r>
          </a:p>
        </p:txBody>
      </p:sp>
      <p:sp>
        <p:nvSpPr>
          <p:cNvPr id="32" name="TextBox 31">
            <a:extLst>
              <a:ext uri="{FF2B5EF4-FFF2-40B4-BE49-F238E27FC236}">
                <a16:creationId xmlns:a16="http://schemas.microsoft.com/office/drawing/2014/main" id="{BF4B5F4A-25E2-324F-2395-142A0D3B5AC4}"/>
              </a:ext>
            </a:extLst>
          </p:cNvPr>
          <p:cNvSpPr txBox="1"/>
          <p:nvPr/>
        </p:nvSpPr>
        <p:spPr>
          <a:xfrm flipH="1">
            <a:off x="1333172" y="4432848"/>
            <a:ext cx="1188720" cy="276999"/>
          </a:xfrm>
          <a:prstGeom prst="rect">
            <a:avLst/>
          </a:prstGeom>
          <a:noFill/>
          <a:ln>
            <a:solidFill>
              <a:schemeClr val="tx1"/>
            </a:solidFill>
          </a:ln>
        </p:spPr>
        <p:txBody>
          <a:bodyPr wrap="square" rtlCol="0">
            <a:spAutoFit/>
          </a:bodyPr>
          <a:lstStyle/>
          <a:p>
            <a:pPr algn="ctr"/>
            <a:r>
              <a:rPr lang="en-US" sz="1200" dirty="0"/>
              <a:t>Housekeeping</a:t>
            </a:r>
          </a:p>
        </p:txBody>
      </p:sp>
      <p:sp>
        <p:nvSpPr>
          <p:cNvPr id="33" name="TextBox 32">
            <a:extLst>
              <a:ext uri="{FF2B5EF4-FFF2-40B4-BE49-F238E27FC236}">
                <a16:creationId xmlns:a16="http://schemas.microsoft.com/office/drawing/2014/main" id="{EB52044B-B56C-4FE7-5214-11150F48F26C}"/>
              </a:ext>
            </a:extLst>
          </p:cNvPr>
          <p:cNvSpPr txBox="1"/>
          <p:nvPr/>
        </p:nvSpPr>
        <p:spPr>
          <a:xfrm flipH="1">
            <a:off x="2683436" y="4446673"/>
            <a:ext cx="1188720" cy="461665"/>
          </a:xfrm>
          <a:prstGeom prst="rect">
            <a:avLst/>
          </a:prstGeom>
          <a:noFill/>
          <a:ln>
            <a:solidFill>
              <a:schemeClr val="tx1"/>
            </a:solidFill>
          </a:ln>
        </p:spPr>
        <p:txBody>
          <a:bodyPr wrap="square" rtlCol="0">
            <a:spAutoFit/>
          </a:bodyPr>
          <a:lstStyle/>
          <a:p>
            <a:pPr algn="ctr"/>
            <a:r>
              <a:rPr lang="en-US" sz="1200" dirty="0"/>
              <a:t>Grounds Maintenance</a:t>
            </a:r>
          </a:p>
        </p:txBody>
      </p:sp>
      <p:sp>
        <p:nvSpPr>
          <p:cNvPr id="34" name="TextBox 33">
            <a:extLst>
              <a:ext uri="{FF2B5EF4-FFF2-40B4-BE49-F238E27FC236}">
                <a16:creationId xmlns:a16="http://schemas.microsoft.com/office/drawing/2014/main" id="{54580BEB-13D8-A6D3-28EA-73B38A760D6B}"/>
              </a:ext>
            </a:extLst>
          </p:cNvPr>
          <p:cNvSpPr txBox="1"/>
          <p:nvPr/>
        </p:nvSpPr>
        <p:spPr>
          <a:xfrm flipH="1">
            <a:off x="4015412" y="4454996"/>
            <a:ext cx="1188720" cy="461665"/>
          </a:xfrm>
          <a:prstGeom prst="rect">
            <a:avLst/>
          </a:prstGeom>
          <a:noFill/>
          <a:ln>
            <a:solidFill>
              <a:schemeClr val="tx1"/>
            </a:solidFill>
          </a:ln>
        </p:spPr>
        <p:txBody>
          <a:bodyPr wrap="square" rtlCol="0">
            <a:spAutoFit/>
          </a:bodyPr>
          <a:lstStyle/>
          <a:p>
            <a:pPr algn="ctr"/>
            <a:r>
              <a:rPr lang="en-US" sz="1200" dirty="0"/>
              <a:t>Preventive Maintenance</a:t>
            </a:r>
          </a:p>
        </p:txBody>
      </p:sp>
      <p:sp>
        <p:nvSpPr>
          <p:cNvPr id="35" name="TextBox 34">
            <a:extLst>
              <a:ext uri="{FF2B5EF4-FFF2-40B4-BE49-F238E27FC236}">
                <a16:creationId xmlns:a16="http://schemas.microsoft.com/office/drawing/2014/main" id="{C1CF641A-8792-95A3-78CF-4B1A589E7EF8}"/>
              </a:ext>
            </a:extLst>
          </p:cNvPr>
          <p:cNvSpPr txBox="1"/>
          <p:nvPr/>
        </p:nvSpPr>
        <p:spPr>
          <a:xfrm flipH="1">
            <a:off x="5347388" y="3515591"/>
            <a:ext cx="1188720" cy="461665"/>
          </a:xfrm>
          <a:prstGeom prst="rect">
            <a:avLst/>
          </a:prstGeom>
          <a:noFill/>
          <a:ln>
            <a:solidFill>
              <a:schemeClr val="tx1"/>
            </a:solidFill>
          </a:ln>
        </p:spPr>
        <p:txBody>
          <a:bodyPr wrap="square" rtlCol="0">
            <a:spAutoFit/>
          </a:bodyPr>
          <a:lstStyle/>
          <a:p>
            <a:pPr algn="ctr"/>
            <a:r>
              <a:rPr lang="en-US" sz="1200" dirty="0"/>
              <a:t>Building Systems</a:t>
            </a:r>
          </a:p>
        </p:txBody>
      </p:sp>
      <p:sp>
        <p:nvSpPr>
          <p:cNvPr id="36" name="TextBox 35">
            <a:extLst>
              <a:ext uri="{FF2B5EF4-FFF2-40B4-BE49-F238E27FC236}">
                <a16:creationId xmlns:a16="http://schemas.microsoft.com/office/drawing/2014/main" id="{2F69B645-1685-8F18-716D-4D3C7B381790}"/>
              </a:ext>
            </a:extLst>
          </p:cNvPr>
          <p:cNvSpPr txBox="1"/>
          <p:nvPr/>
        </p:nvSpPr>
        <p:spPr>
          <a:xfrm flipH="1">
            <a:off x="6674792" y="3506447"/>
            <a:ext cx="1188720" cy="461665"/>
          </a:xfrm>
          <a:prstGeom prst="rect">
            <a:avLst/>
          </a:prstGeom>
          <a:noFill/>
          <a:ln>
            <a:solidFill>
              <a:schemeClr val="tx1"/>
            </a:solidFill>
          </a:ln>
        </p:spPr>
        <p:txBody>
          <a:bodyPr wrap="square" rtlCol="0">
            <a:spAutoFit/>
          </a:bodyPr>
          <a:lstStyle/>
          <a:p>
            <a:pPr algn="ctr"/>
            <a:r>
              <a:rPr lang="en-US" sz="1200" dirty="0"/>
              <a:t>Building Maintenance</a:t>
            </a:r>
          </a:p>
        </p:txBody>
      </p:sp>
      <p:cxnSp>
        <p:nvCxnSpPr>
          <p:cNvPr id="37" name="Straight Connector 36">
            <a:extLst>
              <a:ext uri="{FF2B5EF4-FFF2-40B4-BE49-F238E27FC236}">
                <a16:creationId xmlns:a16="http://schemas.microsoft.com/office/drawing/2014/main" id="{483E803F-2682-6780-9556-B2FB2B345644}"/>
              </a:ext>
            </a:extLst>
          </p:cNvPr>
          <p:cNvCxnSpPr>
            <a:cxnSpLocks/>
          </p:cNvCxnSpPr>
          <p:nvPr/>
        </p:nvCxnSpPr>
        <p:spPr>
          <a:xfrm>
            <a:off x="3268652" y="4000627"/>
            <a:ext cx="0" cy="186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C52342-E084-9B6C-FFBD-ACA5807EC802}"/>
              </a:ext>
            </a:extLst>
          </p:cNvPr>
          <p:cNvCxnSpPr>
            <a:cxnSpLocks/>
          </p:cNvCxnSpPr>
          <p:nvPr/>
        </p:nvCxnSpPr>
        <p:spPr>
          <a:xfrm>
            <a:off x="1927532" y="4196530"/>
            <a:ext cx="2682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4984256-4B37-A240-C5CC-962CB77E1981}"/>
              </a:ext>
            </a:extLst>
          </p:cNvPr>
          <p:cNvCxnSpPr>
            <a:stCxn id="32" idx="0"/>
          </p:cNvCxnSpPr>
          <p:nvPr/>
        </p:nvCxnSpPr>
        <p:spPr>
          <a:xfrm flipV="1">
            <a:off x="1927532" y="4187386"/>
            <a:ext cx="0" cy="245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D24BAD-7520-1C56-1C90-D42477FBA72A}"/>
              </a:ext>
            </a:extLst>
          </p:cNvPr>
          <p:cNvCxnSpPr>
            <a:stCxn id="33" idx="0"/>
          </p:cNvCxnSpPr>
          <p:nvPr/>
        </p:nvCxnSpPr>
        <p:spPr>
          <a:xfrm flipV="1">
            <a:off x="3277796" y="4196530"/>
            <a:ext cx="0" cy="25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7063833-EDC4-2B82-EB64-80355B072043}"/>
              </a:ext>
            </a:extLst>
          </p:cNvPr>
          <p:cNvCxnSpPr>
            <a:stCxn id="34" idx="0"/>
          </p:cNvCxnSpPr>
          <p:nvPr/>
        </p:nvCxnSpPr>
        <p:spPr>
          <a:xfrm flipV="1">
            <a:off x="4609772" y="4196530"/>
            <a:ext cx="0" cy="258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C34A7D9-2262-FFA1-D050-6BCDF4A9ED45}"/>
              </a:ext>
            </a:extLst>
          </p:cNvPr>
          <p:cNvCxnSpPr>
            <a:cxnSpLocks/>
            <a:endCxn id="35" idx="0"/>
          </p:cNvCxnSpPr>
          <p:nvPr/>
        </p:nvCxnSpPr>
        <p:spPr>
          <a:xfrm>
            <a:off x="5941748" y="3306386"/>
            <a:ext cx="0" cy="209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4FF4B2-DF13-0544-76E9-DF19C6B89564}"/>
              </a:ext>
            </a:extLst>
          </p:cNvPr>
          <p:cNvCxnSpPr>
            <a:cxnSpLocks/>
            <a:stCxn id="36" idx="0"/>
          </p:cNvCxnSpPr>
          <p:nvPr/>
        </p:nvCxnSpPr>
        <p:spPr>
          <a:xfrm flipV="1">
            <a:off x="7269152" y="3306386"/>
            <a:ext cx="0" cy="200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CD73A0-AE7D-8CEE-D282-1041AD8D290E}"/>
              </a:ext>
            </a:extLst>
          </p:cNvPr>
          <p:cNvCxnSpPr>
            <a:stCxn id="30" idx="2"/>
          </p:cNvCxnSpPr>
          <p:nvPr/>
        </p:nvCxnSpPr>
        <p:spPr>
          <a:xfrm>
            <a:off x="4551860" y="3016123"/>
            <a:ext cx="0" cy="29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84F932-2692-1871-7AA6-A3F24ADC2CCB}"/>
              </a:ext>
            </a:extLst>
          </p:cNvPr>
          <p:cNvCxnSpPr>
            <a:cxnSpLocks/>
          </p:cNvCxnSpPr>
          <p:nvPr/>
        </p:nvCxnSpPr>
        <p:spPr>
          <a:xfrm flipV="1">
            <a:off x="3277796" y="3306386"/>
            <a:ext cx="399135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5C961B-0518-2793-938C-6A0887841AA5}"/>
              </a:ext>
            </a:extLst>
          </p:cNvPr>
          <p:cNvCxnSpPr>
            <a:stCxn id="31" idx="0"/>
          </p:cNvCxnSpPr>
          <p:nvPr/>
        </p:nvCxnSpPr>
        <p:spPr>
          <a:xfrm flipH="1" flipV="1">
            <a:off x="3268652" y="3306387"/>
            <a:ext cx="9144" cy="21036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0357A6F-29C1-C1B1-D1D0-F6ABB46F3DC6}"/>
              </a:ext>
            </a:extLst>
          </p:cNvPr>
          <p:cNvSpPr/>
          <p:nvPr/>
        </p:nvSpPr>
        <p:spPr>
          <a:xfrm>
            <a:off x="304800" y="1047547"/>
            <a:ext cx="399135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Facilities Services Organization Chart</a:t>
            </a:r>
          </a:p>
        </p:txBody>
      </p:sp>
      <p:sp>
        <p:nvSpPr>
          <p:cNvPr id="5" name="Title 1">
            <a:extLst>
              <a:ext uri="{FF2B5EF4-FFF2-40B4-BE49-F238E27FC236}">
                <a16:creationId xmlns:a16="http://schemas.microsoft.com/office/drawing/2014/main" id="{BEE3441A-B5F8-27C0-F467-F06F31C6FFA7}"/>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81394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2A4F86-6541-B7B9-380D-2D4C0C5688FC}"/>
              </a:ext>
            </a:extLst>
          </p:cNvPr>
          <p:cNvSpPr txBox="1">
            <a:spLocks/>
          </p:cNvSpPr>
          <p:nvPr/>
        </p:nvSpPr>
        <p:spPr>
          <a:xfrm>
            <a:off x="914400" y="1752600"/>
            <a:ext cx="105156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3" name="Content Placeholder 2">
            <a:extLst>
              <a:ext uri="{FF2B5EF4-FFF2-40B4-BE49-F238E27FC236}">
                <a16:creationId xmlns:a16="http://schemas.microsoft.com/office/drawing/2014/main" id="{F3B1545B-BFD1-2F7C-8858-BDD3EB6A1605}"/>
              </a:ext>
            </a:extLst>
          </p:cNvPr>
          <p:cNvSpPr txBox="1">
            <a:spLocks/>
          </p:cNvSpPr>
          <p:nvPr/>
        </p:nvSpPr>
        <p:spPr>
          <a:xfrm>
            <a:off x="381000" y="1752600"/>
            <a:ext cx="8229600" cy="435133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kern="0" dirty="0">
                <a:solidFill>
                  <a:sysClr val="windowText" lastClr="000000"/>
                </a:solidFill>
              </a:rPr>
              <a:t>Some of what we do:</a:t>
            </a:r>
          </a:p>
          <a:p>
            <a:endParaRPr lang="en-US" sz="1400" kern="0" dirty="0">
              <a:solidFill>
                <a:sysClr val="windowText" lastClr="000000"/>
              </a:solidFill>
            </a:endParaRPr>
          </a:p>
          <a:p>
            <a:pPr marL="742950" lvl="1" indent="-285750">
              <a:buFont typeface="Arial" panose="020B0604020202020204" pitchFamily="34" charset="0"/>
              <a:buChar char="•"/>
            </a:pPr>
            <a:r>
              <a:rPr lang="en-US" sz="1400" kern="0" dirty="0">
                <a:solidFill>
                  <a:sysClr val="windowText" lastClr="000000"/>
                </a:solidFill>
              </a:rPr>
              <a:t>Repairs and maintenance of facilities including:</a:t>
            </a:r>
          </a:p>
          <a:p>
            <a:pPr lvl="2"/>
            <a:r>
              <a:rPr lang="en-US" sz="1400" kern="0" dirty="0">
                <a:solidFill>
                  <a:sysClr val="windowText" lastClr="000000"/>
                </a:solidFill>
              </a:rPr>
              <a:t>Plumbing</a:t>
            </a:r>
          </a:p>
          <a:p>
            <a:pPr lvl="2"/>
            <a:r>
              <a:rPr lang="en-US" sz="1400" kern="0" dirty="0">
                <a:solidFill>
                  <a:sysClr val="windowText" lastClr="000000"/>
                </a:solidFill>
              </a:rPr>
              <a:t>Electrical</a:t>
            </a:r>
          </a:p>
          <a:p>
            <a:pPr lvl="2"/>
            <a:r>
              <a:rPr lang="en-US" sz="1400" kern="0" dirty="0">
                <a:solidFill>
                  <a:sysClr val="windowText" lastClr="000000"/>
                </a:solidFill>
              </a:rPr>
              <a:t>Painting</a:t>
            </a:r>
          </a:p>
          <a:p>
            <a:pPr lvl="2"/>
            <a:r>
              <a:rPr lang="en-US" sz="1400" kern="0" dirty="0">
                <a:solidFill>
                  <a:sysClr val="windowText" lastClr="000000"/>
                </a:solidFill>
              </a:rPr>
              <a:t>General Maintenance</a:t>
            </a:r>
          </a:p>
          <a:p>
            <a:pPr lvl="2"/>
            <a:r>
              <a:rPr lang="en-US" sz="1400" kern="0" dirty="0">
                <a:solidFill>
                  <a:sysClr val="windowText" lastClr="000000"/>
                </a:solidFill>
              </a:rPr>
              <a:t>Signs</a:t>
            </a:r>
          </a:p>
          <a:p>
            <a:pPr lvl="2"/>
            <a:r>
              <a:rPr lang="en-US" sz="1400" kern="0" dirty="0">
                <a:solidFill>
                  <a:sysClr val="windowText" lastClr="000000"/>
                </a:solidFill>
              </a:rPr>
              <a:t>Lock Shop</a:t>
            </a:r>
          </a:p>
          <a:p>
            <a:pPr marL="742950" lvl="1" indent="-285750">
              <a:buFont typeface="Arial" panose="020B0604020202020204" pitchFamily="34" charset="0"/>
              <a:buChar char="•"/>
            </a:pPr>
            <a:r>
              <a:rPr lang="en-US" sz="1400" kern="0" dirty="0">
                <a:solidFill>
                  <a:sysClr val="windowText" lastClr="000000"/>
                </a:solidFill>
              </a:rPr>
              <a:t>HVAC issues</a:t>
            </a:r>
          </a:p>
          <a:p>
            <a:pPr marL="742950" lvl="1" indent="-285750">
              <a:buFont typeface="Arial" panose="020B0604020202020204" pitchFamily="34" charset="0"/>
              <a:buChar char="•"/>
            </a:pPr>
            <a:r>
              <a:rPr lang="en-US" sz="1400" kern="0" dirty="0">
                <a:solidFill>
                  <a:sysClr val="windowText" lastClr="000000"/>
                </a:solidFill>
              </a:rPr>
              <a:t>DI water issues if from the building system</a:t>
            </a:r>
          </a:p>
          <a:p>
            <a:pPr marL="742950" lvl="1" indent="-285750">
              <a:buFont typeface="Arial" panose="020B0604020202020204" pitchFamily="34" charset="0"/>
              <a:buChar char="•"/>
            </a:pPr>
            <a:r>
              <a:rPr lang="en-US" sz="1400" kern="0" dirty="0">
                <a:solidFill>
                  <a:sysClr val="windowText" lastClr="000000"/>
                </a:solidFill>
              </a:rPr>
              <a:t>Fire Alarm and Detection Systems</a:t>
            </a:r>
          </a:p>
          <a:p>
            <a:pPr marL="742950" lvl="1" indent="-285750">
              <a:buFont typeface="Arial" panose="020B0604020202020204" pitchFamily="34" charset="0"/>
              <a:buChar char="•"/>
            </a:pPr>
            <a:r>
              <a:rPr lang="en-US" sz="1400" kern="0" dirty="0">
                <a:solidFill>
                  <a:sysClr val="windowText" lastClr="000000"/>
                </a:solidFill>
              </a:rPr>
              <a:t>Housekeeping</a:t>
            </a:r>
          </a:p>
          <a:p>
            <a:pPr marL="742950" lvl="1" indent="-285750">
              <a:buFont typeface="Arial" panose="020B0604020202020204" pitchFamily="34" charset="0"/>
              <a:buChar char="•"/>
            </a:pPr>
            <a:r>
              <a:rPr lang="en-US" sz="1400" kern="0" dirty="0">
                <a:solidFill>
                  <a:sysClr val="windowText" lastClr="000000"/>
                </a:solidFill>
              </a:rPr>
              <a:t>Grounds Maintenance</a:t>
            </a:r>
          </a:p>
          <a:p>
            <a:pPr marL="742950" lvl="1" indent="-285750">
              <a:buFont typeface="Arial" panose="020B0604020202020204" pitchFamily="34" charset="0"/>
              <a:buChar char="•"/>
            </a:pPr>
            <a:r>
              <a:rPr lang="en-US" sz="1400" kern="0" dirty="0">
                <a:solidFill>
                  <a:sysClr val="windowText" lastClr="000000"/>
                </a:solidFill>
              </a:rPr>
              <a:t>Elevators</a:t>
            </a:r>
          </a:p>
          <a:p>
            <a:pPr marL="742950" lvl="1" indent="-285750">
              <a:buFont typeface="Arial" panose="020B0604020202020204" pitchFamily="34" charset="0"/>
              <a:buChar char="•"/>
            </a:pPr>
            <a:r>
              <a:rPr lang="en-US" sz="1400" kern="0" dirty="0">
                <a:solidFill>
                  <a:sysClr val="windowText" lastClr="000000"/>
                </a:solidFill>
              </a:rPr>
              <a:t>Pest Control</a:t>
            </a:r>
          </a:p>
          <a:p>
            <a:pPr marL="742950" lvl="1" indent="-285750">
              <a:buFont typeface="Arial" panose="020B0604020202020204" pitchFamily="34" charset="0"/>
              <a:buChar char="•"/>
            </a:pPr>
            <a:r>
              <a:rPr lang="en-US" sz="1400" kern="0" dirty="0">
                <a:solidFill>
                  <a:sysClr val="windowText" lastClr="000000"/>
                </a:solidFill>
              </a:rPr>
              <a:t>Garbage pick-up</a:t>
            </a:r>
          </a:p>
          <a:p>
            <a:pPr marL="742950" lvl="1" indent="-285750">
              <a:buFont typeface="Arial" panose="020B0604020202020204" pitchFamily="34" charset="0"/>
              <a:buChar char="•"/>
            </a:pPr>
            <a:r>
              <a:rPr lang="en-US" sz="1400" kern="0" dirty="0">
                <a:solidFill>
                  <a:sysClr val="windowText" lastClr="000000"/>
                </a:solidFill>
              </a:rPr>
              <a:t>Furniture Cleaning in common areas</a:t>
            </a:r>
          </a:p>
          <a:p>
            <a:pPr marL="742950" lvl="1" indent="-285750">
              <a:buFont typeface="Arial" panose="020B0604020202020204" pitchFamily="34" charset="0"/>
              <a:buChar char="•"/>
            </a:pPr>
            <a:r>
              <a:rPr lang="en-US" sz="1400" kern="0" dirty="0">
                <a:solidFill>
                  <a:sysClr val="windowText" lastClr="000000"/>
                </a:solidFill>
              </a:rPr>
              <a:t>Sterilizers, Glass Washers, Cage Washers</a:t>
            </a:r>
          </a:p>
          <a:p>
            <a:pPr marL="742950" lvl="1" indent="-285750">
              <a:buFont typeface="Arial" panose="020B0604020202020204" pitchFamily="34" charset="0"/>
              <a:buChar char="•"/>
            </a:pPr>
            <a:r>
              <a:rPr lang="en-US" sz="1400" kern="0" dirty="0">
                <a:solidFill>
                  <a:sysClr val="windowText" lastClr="000000"/>
                </a:solidFill>
              </a:rPr>
              <a:t>Etc.</a:t>
            </a:r>
          </a:p>
          <a:p>
            <a:endParaRPr lang="en-US" sz="1400" kern="0" dirty="0">
              <a:solidFill>
                <a:sysClr val="windowText" lastClr="000000"/>
              </a:solidFill>
            </a:endParaRPr>
          </a:p>
          <a:p>
            <a:r>
              <a:rPr lang="en-US" sz="1600" kern="0" dirty="0">
                <a:solidFill>
                  <a:sysClr val="windowText" lastClr="000000"/>
                </a:solidFill>
              </a:rPr>
              <a:t>Service Desk – (504) 568-7716</a:t>
            </a:r>
          </a:p>
        </p:txBody>
      </p:sp>
      <p:sp>
        <p:nvSpPr>
          <p:cNvPr id="4" name="Rectangle 3">
            <a:extLst>
              <a:ext uri="{FF2B5EF4-FFF2-40B4-BE49-F238E27FC236}">
                <a16:creationId xmlns:a16="http://schemas.microsoft.com/office/drawing/2014/main" id="{184A757D-967F-4E5B-3C44-64AC6C7CE833}"/>
              </a:ext>
            </a:extLst>
          </p:cNvPr>
          <p:cNvSpPr/>
          <p:nvPr/>
        </p:nvSpPr>
        <p:spPr>
          <a:xfrm>
            <a:off x="228600" y="1181100"/>
            <a:ext cx="2200656" cy="76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n w="0"/>
                <a:solidFill>
                  <a:srgbClr val="451D7A"/>
                </a:solidFill>
              </a:rPr>
              <a:t>Facilities Services</a:t>
            </a:r>
          </a:p>
        </p:txBody>
      </p:sp>
      <p:sp>
        <p:nvSpPr>
          <p:cNvPr id="8" name="Title 1">
            <a:extLst>
              <a:ext uri="{FF2B5EF4-FFF2-40B4-BE49-F238E27FC236}">
                <a16:creationId xmlns:a16="http://schemas.microsoft.com/office/drawing/2014/main" id="{7FF4B33A-8A96-3B58-917E-72B60B3C82EE}"/>
              </a:ext>
            </a:extLst>
          </p:cNvPr>
          <p:cNvSpPr txBox="1">
            <a:spLocks/>
          </p:cNvSpPr>
          <p:nvPr/>
        </p:nvSpPr>
        <p:spPr>
          <a:xfrm>
            <a:off x="6079840" y="20651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300344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2A4F86-6541-B7B9-380D-2D4C0C5688FC}"/>
              </a:ext>
            </a:extLst>
          </p:cNvPr>
          <p:cNvSpPr txBox="1">
            <a:spLocks/>
          </p:cNvSpPr>
          <p:nvPr/>
        </p:nvSpPr>
        <p:spPr>
          <a:xfrm>
            <a:off x="914400" y="1828800"/>
            <a:ext cx="105156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4" name="Content Placeholder 2">
            <a:extLst>
              <a:ext uri="{FF2B5EF4-FFF2-40B4-BE49-F238E27FC236}">
                <a16:creationId xmlns:a16="http://schemas.microsoft.com/office/drawing/2014/main" id="{0990451B-7C73-1A9B-C73B-E775AB02BAF5}"/>
              </a:ext>
            </a:extLst>
          </p:cNvPr>
          <p:cNvSpPr txBox="1">
            <a:spLocks/>
          </p:cNvSpPr>
          <p:nvPr/>
        </p:nvSpPr>
        <p:spPr>
          <a:xfrm>
            <a:off x="228600" y="2057400"/>
            <a:ext cx="7620000" cy="435133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ysClr val="windowText" lastClr="000000"/>
                </a:solidFill>
              </a:rPr>
              <a:t>There are 11 different types of requests, each with different timelines.</a:t>
            </a:r>
          </a:p>
          <a:p>
            <a:endParaRPr lang="en-US" sz="1600" kern="0" dirty="0">
              <a:solidFill>
                <a:sysClr val="windowText" lastClr="000000"/>
              </a:solidFill>
            </a:endParaRPr>
          </a:p>
          <a:p>
            <a:pPr marL="285750" lvl="1" indent="-285750">
              <a:buFont typeface="Arial" panose="020B0604020202020204" pitchFamily="34" charset="0"/>
              <a:buChar char="•"/>
            </a:pPr>
            <a:r>
              <a:rPr lang="en-US" sz="1600" kern="0" dirty="0">
                <a:solidFill>
                  <a:sysClr val="windowText" lastClr="000000"/>
                </a:solidFill>
              </a:rPr>
              <a:t>General Admin</a:t>
            </a:r>
          </a:p>
          <a:p>
            <a:pPr marL="285750" lvl="1" indent="-285750">
              <a:buFont typeface="Arial" panose="020B0604020202020204" pitchFamily="34" charset="0"/>
              <a:buChar char="•"/>
            </a:pPr>
            <a:r>
              <a:rPr lang="en-US" sz="1600" kern="0" dirty="0">
                <a:solidFill>
                  <a:sysClr val="windowText" lastClr="000000"/>
                </a:solidFill>
                <a:highlight>
                  <a:srgbClr val="FFFF00"/>
                </a:highlight>
              </a:rPr>
              <a:t>Auxiliary Enterprises</a:t>
            </a:r>
          </a:p>
          <a:p>
            <a:pPr marL="285750" lvl="1" indent="-285750">
              <a:buFont typeface="Arial" panose="020B0604020202020204" pitchFamily="34" charset="0"/>
              <a:buChar char="•"/>
            </a:pPr>
            <a:r>
              <a:rPr lang="en-US" sz="1600" kern="0" dirty="0">
                <a:solidFill>
                  <a:sysClr val="windowText" lastClr="000000"/>
                </a:solidFill>
              </a:rPr>
              <a:t>Capital Project</a:t>
            </a:r>
          </a:p>
          <a:p>
            <a:pPr marL="285750" lvl="1" indent="-285750">
              <a:buFont typeface="Arial" panose="020B0604020202020204" pitchFamily="34" charset="0"/>
              <a:buChar char="•"/>
            </a:pPr>
            <a:r>
              <a:rPr lang="en-US" sz="1600" kern="0" dirty="0">
                <a:solidFill>
                  <a:sysClr val="windowText" lastClr="000000"/>
                </a:solidFill>
                <a:highlight>
                  <a:srgbClr val="FFFF00"/>
                </a:highlight>
              </a:rPr>
              <a:t>EHS</a:t>
            </a:r>
          </a:p>
          <a:p>
            <a:pPr marL="285750" lvl="1" indent="-285750">
              <a:buFont typeface="Arial" panose="020B0604020202020204" pitchFamily="34" charset="0"/>
              <a:buChar char="•"/>
            </a:pPr>
            <a:r>
              <a:rPr lang="en-US" sz="1600" kern="0" dirty="0">
                <a:solidFill>
                  <a:sysClr val="windowText" lastClr="000000"/>
                </a:solidFill>
              </a:rPr>
              <a:t>Inspections</a:t>
            </a:r>
          </a:p>
          <a:p>
            <a:pPr marL="285750" lvl="1" indent="-285750">
              <a:buFont typeface="Arial" panose="020B0604020202020204" pitchFamily="34" charset="0"/>
              <a:buChar char="•"/>
            </a:pPr>
            <a:r>
              <a:rPr lang="en-US" sz="1600" kern="0" dirty="0">
                <a:solidFill>
                  <a:sysClr val="windowText" lastClr="000000"/>
                </a:solidFill>
                <a:highlight>
                  <a:srgbClr val="FFFF00"/>
                </a:highlight>
              </a:rPr>
              <a:t>Minor Projects</a:t>
            </a:r>
          </a:p>
          <a:p>
            <a:pPr marL="285750" lvl="1" indent="-285750">
              <a:buFont typeface="Arial" panose="020B0604020202020204" pitchFamily="34" charset="0"/>
              <a:buChar char="•"/>
            </a:pPr>
            <a:r>
              <a:rPr lang="en-US" sz="1600" kern="0" dirty="0">
                <a:solidFill>
                  <a:sysClr val="windowText" lastClr="000000"/>
                </a:solidFill>
              </a:rPr>
              <a:t>PM</a:t>
            </a:r>
          </a:p>
          <a:p>
            <a:pPr marL="285750" lvl="1" indent="-285750">
              <a:buFont typeface="Arial" panose="020B0604020202020204" pitchFamily="34" charset="0"/>
              <a:buChar char="•"/>
            </a:pPr>
            <a:r>
              <a:rPr lang="en-US" sz="1600" kern="0" dirty="0">
                <a:solidFill>
                  <a:sysClr val="windowText" lastClr="000000"/>
                </a:solidFill>
              </a:rPr>
              <a:t>Project (Planning &amp; Const)</a:t>
            </a:r>
          </a:p>
          <a:p>
            <a:pPr marL="285750" lvl="1" indent="-285750">
              <a:buFont typeface="Arial" panose="020B0604020202020204" pitchFamily="34" charset="0"/>
              <a:buChar char="•"/>
            </a:pPr>
            <a:r>
              <a:rPr lang="en-US" sz="1600" kern="0" dirty="0">
                <a:solidFill>
                  <a:sysClr val="windowText" lastClr="000000"/>
                </a:solidFill>
              </a:rPr>
              <a:t>Small Capital Project</a:t>
            </a:r>
          </a:p>
          <a:p>
            <a:pPr marL="285750" lvl="1" indent="-285750">
              <a:buFont typeface="Arial" panose="020B0604020202020204" pitchFamily="34" charset="0"/>
              <a:buChar char="•"/>
            </a:pPr>
            <a:r>
              <a:rPr lang="en-US" sz="1600" kern="0" dirty="0">
                <a:solidFill>
                  <a:sysClr val="windowText" lastClr="000000"/>
                </a:solidFill>
              </a:rPr>
              <a:t>Specific Project</a:t>
            </a:r>
          </a:p>
          <a:p>
            <a:pPr marL="285750" lvl="1" indent="-285750">
              <a:buFont typeface="Arial" panose="020B0604020202020204" pitchFamily="34" charset="0"/>
              <a:buChar char="•"/>
            </a:pPr>
            <a:r>
              <a:rPr lang="en-US" sz="1600" kern="0" dirty="0">
                <a:solidFill>
                  <a:sysClr val="windowText" lastClr="000000"/>
                </a:solidFill>
                <a:highlight>
                  <a:srgbClr val="FFFF00"/>
                </a:highlight>
              </a:rPr>
              <a:t>Service Request</a:t>
            </a:r>
          </a:p>
          <a:p>
            <a:pPr lvl="1"/>
            <a:endParaRPr lang="en-US" sz="7400" kern="0" dirty="0">
              <a:solidFill>
                <a:sysClr val="windowText" lastClr="000000"/>
              </a:solidFill>
            </a:endParaRPr>
          </a:p>
        </p:txBody>
      </p:sp>
      <p:sp>
        <p:nvSpPr>
          <p:cNvPr id="5" name="Rectangle 4">
            <a:extLst>
              <a:ext uri="{FF2B5EF4-FFF2-40B4-BE49-F238E27FC236}">
                <a16:creationId xmlns:a16="http://schemas.microsoft.com/office/drawing/2014/main" id="{600092EC-C2FD-6C20-E06F-87F00C77AD83}"/>
              </a:ext>
            </a:extLst>
          </p:cNvPr>
          <p:cNvSpPr/>
          <p:nvPr/>
        </p:nvSpPr>
        <p:spPr>
          <a:xfrm>
            <a:off x="228600" y="1150938"/>
            <a:ext cx="3048000" cy="76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Submitting Work Requests</a:t>
            </a:r>
          </a:p>
        </p:txBody>
      </p:sp>
      <p:sp>
        <p:nvSpPr>
          <p:cNvPr id="8" name="Title 1">
            <a:extLst>
              <a:ext uri="{FF2B5EF4-FFF2-40B4-BE49-F238E27FC236}">
                <a16:creationId xmlns:a16="http://schemas.microsoft.com/office/drawing/2014/main" id="{0F6BEF3C-AD71-0959-E8DB-EECA610042D2}"/>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22765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2A4F86-6541-B7B9-380D-2D4C0C5688FC}"/>
              </a:ext>
            </a:extLst>
          </p:cNvPr>
          <p:cNvSpPr txBox="1">
            <a:spLocks/>
          </p:cNvSpPr>
          <p:nvPr/>
        </p:nvSpPr>
        <p:spPr>
          <a:xfrm>
            <a:off x="914400" y="1828800"/>
            <a:ext cx="105156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3" name="Content Placeholder 2">
            <a:extLst>
              <a:ext uri="{FF2B5EF4-FFF2-40B4-BE49-F238E27FC236}">
                <a16:creationId xmlns:a16="http://schemas.microsoft.com/office/drawing/2014/main" id="{C1C7E8AB-7D4A-FD6A-7261-E03F05C9B9D0}"/>
              </a:ext>
            </a:extLst>
          </p:cNvPr>
          <p:cNvSpPr txBox="1">
            <a:spLocks/>
          </p:cNvSpPr>
          <p:nvPr/>
        </p:nvSpPr>
        <p:spPr>
          <a:xfrm>
            <a:off x="381000" y="1664316"/>
            <a:ext cx="8077200" cy="5029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ysClr val="windowText" lastClr="000000"/>
                </a:solidFill>
                <a:highlight>
                  <a:srgbClr val="FFFF00"/>
                </a:highlight>
              </a:rPr>
              <a:t>Service Request</a:t>
            </a:r>
          </a:p>
          <a:p>
            <a:pPr lvl="1"/>
            <a:r>
              <a:rPr lang="en-US" sz="1600" kern="0" dirty="0">
                <a:solidFill>
                  <a:sysClr val="windowText" lastClr="000000"/>
                </a:solidFill>
              </a:rPr>
              <a:t>In-house  work that will take </a:t>
            </a:r>
            <a:r>
              <a:rPr lang="en-US" sz="1600" u="sng" kern="0" dirty="0">
                <a:solidFill>
                  <a:sysClr val="windowText" lastClr="000000"/>
                </a:solidFill>
              </a:rPr>
              <a:t>32 person-hours or less </a:t>
            </a:r>
            <a:r>
              <a:rPr lang="en-US" sz="1600" kern="0" dirty="0">
                <a:solidFill>
                  <a:sysClr val="windowText" lastClr="000000"/>
                </a:solidFill>
              </a:rPr>
              <a:t>to complete and/or is </a:t>
            </a:r>
            <a:r>
              <a:rPr lang="en-US" sz="1600" u="sng" kern="0" dirty="0">
                <a:solidFill>
                  <a:sysClr val="windowText" lastClr="000000"/>
                </a:solidFill>
              </a:rPr>
              <a:t>less than or equal to $1000 (material/equipment costs)</a:t>
            </a:r>
            <a:r>
              <a:rPr lang="en-US" sz="1600" kern="0" dirty="0">
                <a:solidFill>
                  <a:sysClr val="windowText" lastClr="000000"/>
                </a:solidFill>
              </a:rPr>
              <a:t>.   Work contracted out is considered a minor project.</a:t>
            </a:r>
          </a:p>
          <a:p>
            <a:endParaRPr lang="en-US" sz="1600" kern="0" dirty="0">
              <a:solidFill>
                <a:sysClr val="windowText" lastClr="000000"/>
              </a:solidFill>
            </a:endParaRPr>
          </a:p>
          <a:p>
            <a:r>
              <a:rPr lang="en-US" sz="1600" kern="0" dirty="0">
                <a:solidFill>
                  <a:sysClr val="windowText" lastClr="000000"/>
                </a:solidFill>
              </a:rPr>
              <a:t>Priority</a:t>
            </a:r>
          </a:p>
          <a:p>
            <a:pPr lvl="1"/>
            <a:r>
              <a:rPr lang="en-US" sz="1600" kern="0" dirty="0">
                <a:solidFill>
                  <a:sysClr val="windowText" lastClr="000000"/>
                </a:solidFill>
              </a:rPr>
              <a:t>Emergency – respond immediately – goal to repair in 3 days </a:t>
            </a:r>
          </a:p>
          <a:p>
            <a:pPr lvl="1"/>
            <a:r>
              <a:rPr lang="en-US" sz="1600" kern="0" dirty="0">
                <a:solidFill>
                  <a:sysClr val="windowText" lastClr="000000"/>
                </a:solidFill>
              </a:rPr>
              <a:t>Urgent – respond immediately but up to an hour – goal to repair in 5 days</a:t>
            </a:r>
          </a:p>
          <a:p>
            <a:pPr lvl="1"/>
            <a:r>
              <a:rPr lang="en-US" sz="1600" kern="0" dirty="0">
                <a:solidFill>
                  <a:sysClr val="windowText" lastClr="000000"/>
                </a:solidFill>
              </a:rPr>
              <a:t>Routine – complete in </a:t>
            </a:r>
            <a:r>
              <a:rPr lang="en-US" sz="1600" kern="0" dirty="0">
                <a:solidFill>
                  <a:sysClr val="windowText" lastClr="000000"/>
                </a:solidFill>
                <a:highlight>
                  <a:srgbClr val="FFFF00"/>
                </a:highlight>
              </a:rPr>
              <a:t>10 working days</a:t>
            </a:r>
          </a:p>
          <a:p>
            <a:pPr lvl="1"/>
            <a:r>
              <a:rPr lang="en-US" sz="1600" kern="0" dirty="0">
                <a:solidFill>
                  <a:sysClr val="windowText" lastClr="000000"/>
                </a:solidFill>
              </a:rPr>
              <a:t>Scheduled – </a:t>
            </a:r>
            <a:r>
              <a:rPr lang="en-US" sz="1600" kern="0" dirty="0">
                <a:solidFill>
                  <a:sysClr val="windowText" lastClr="000000"/>
                </a:solidFill>
                <a:highlight>
                  <a:srgbClr val="FFFF00"/>
                </a:highlight>
              </a:rPr>
              <a:t>must provide at lease 10 working days </a:t>
            </a:r>
            <a:r>
              <a:rPr lang="en-US" sz="1600" kern="0" dirty="0">
                <a:solidFill>
                  <a:sysClr val="windowText" lastClr="000000"/>
                </a:solidFill>
              </a:rPr>
              <a:t>to complete</a:t>
            </a:r>
          </a:p>
          <a:p>
            <a:pPr lvl="1"/>
            <a:endParaRPr lang="en-US" sz="1600" kern="0" dirty="0">
              <a:solidFill>
                <a:sysClr val="windowText" lastClr="000000"/>
              </a:solidFill>
            </a:endParaRPr>
          </a:p>
          <a:p>
            <a:pPr lvl="1"/>
            <a:r>
              <a:rPr lang="en-US" sz="1600" kern="0" dirty="0">
                <a:solidFill>
                  <a:sysClr val="windowText" lastClr="000000"/>
                </a:solidFill>
              </a:rPr>
              <a:t>Service requests have a goal time but due to availability of materials or a need to contract the work out, they may take longer than the goal and/or may switch to a different type of work order.</a:t>
            </a:r>
          </a:p>
          <a:p>
            <a:pPr lvl="1"/>
            <a:endParaRPr lang="en-US" sz="1600" kern="0" dirty="0">
              <a:solidFill>
                <a:sysClr val="windowText" lastClr="000000"/>
              </a:solidFill>
            </a:endParaRPr>
          </a:p>
          <a:p>
            <a:pPr lvl="1"/>
            <a:r>
              <a:rPr lang="en-US" sz="1600" kern="0" dirty="0">
                <a:solidFill>
                  <a:sysClr val="windowText" lastClr="000000"/>
                </a:solidFill>
              </a:rPr>
              <a:t>Call-in and then submit a request for emergencies and urgent requests.</a:t>
            </a:r>
          </a:p>
          <a:p>
            <a:endParaRPr lang="en-US" sz="1600" kern="0" dirty="0">
              <a:solidFill>
                <a:sysClr val="windowText" lastClr="000000"/>
              </a:solidFill>
            </a:endParaRPr>
          </a:p>
          <a:p>
            <a:r>
              <a:rPr lang="en-US" sz="1600" kern="0" dirty="0">
                <a:solidFill>
                  <a:sysClr val="windowText" lastClr="000000"/>
                </a:solidFill>
                <a:highlight>
                  <a:srgbClr val="FFFF00"/>
                </a:highlight>
              </a:rPr>
              <a:t>Work Orders </a:t>
            </a:r>
            <a:r>
              <a:rPr lang="en-US" sz="1600" kern="0" dirty="0">
                <a:solidFill>
                  <a:sysClr val="windowText" lastClr="000000"/>
                </a:solidFill>
              </a:rPr>
              <a:t>(Minors, EHS, Auxiliary Services)</a:t>
            </a:r>
          </a:p>
          <a:p>
            <a:pPr lvl="1"/>
            <a:r>
              <a:rPr lang="en-US" sz="1600" kern="0" dirty="0">
                <a:solidFill>
                  <a:sysClr val="windowText" lastClr="000000"/>
                </a:solidFill>
              </a:rPr>
              <a:t>These do not follow the Service Request timelines.  </a:t>
            </a:r>
          </a:p>
          <a:p>
            <a:pPr lvl="1"/>
            <a:r>
              <a:rPr lang="en-US" sz="1600" kern="0" dirty="0">
                <a:solidFill>
                  <a:sysClr val="windowText" lastClr="000000"/>
                </a:solidFill>
              </a:rPr>
              <a:t>Generally contracted out so contract-based completion dates.</a:t>
            </a:r>
          </a:p>
        </p:txBody>
      </p:sp>
      <p:sp>
        <p:nvSpPr>
          <p:cNvPr id="5" name="Rectangle 4">
            <a:extLst>
              <a:ext uri="{FF2B5EF4-FFF2-40B4-BE49-F238E27FC236}">
                <a16:creationId xmlns:a16="http://schemas.microsoft.com/office/drawing/2014/main" id="{19EE852E-AD8B-61A9-B55C-350D82809C76}"/>
              </a:ext>
            </a:extLst>
          </p:cNvPr>
          <p:cNvSpPr/>
          <p:nvPr/>
        </p:nvSpPr>
        <p:spPr>
          <a:xfrm>
            <a:off x="381000" y="1183303"/>
            <a:ext cx="2200656" cy="4413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Work Requests</a:t>
            </a:r>
          </a:p>
        </p:txBody>
      </p:sp>
      <p:sp>
        <p:nvSpPr>
          <p:cNvPr id="8" name="Title 1">
            <a:extLst>
              <a:ext uri="{FF2B5EF4-FFF2-40B4-BE49-F238E27FC236}">
                <a16:creationId xmlns:a16="http://schemas.microsoft.com/office/drawing/2014/main" id="{A77A0844-6346-76B1-7B55-CE95F445AE46}"/>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22144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2A4F86-6541-B7B9-380D-2D4C0C5688FC}"/>
              </a:ext>
            </a:extLst>
          </p:cNvPr>
          <p:cNvSpPr txBox="1">
            <a:spLocks/>
          </p:cNvSpPr>
          <p:nvPr/>
        </p:nvSpPr>
        <p:spPr>
          <a:xfrm>
            <a:off x="914400" y="1828800"/>
            <a:ext cx="105156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5" name="Content Placeholder 2">
            <a:extLst>
              <a:ext uri="{FF2B5EF4-FFF2-40B4-BE49-F238E27FC236}">
                <a16:creationId xmlns:a16="http://schemas.microsoft.com/office/drawing/2014/main" id="{C4E440F7-B11D-0C8E-E48A-7FFB772224BE}"/>
              </a:ext>
            </a:extLst>
          </p:cNvPr>
          <p:cNvSpPr txBox="1">
            <a:spLocks/>
          </p:cNvSpPr>
          <p:nvPr/>
        </p:nvSpPr>
        <p:spPr>
          <a:xfrm>
            <a:off x="609600" y="1966912"/>
            <a:ext cx="7924800" cy="435133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ysClr val="windowText" lastClr="000000"/>
                </a:solidFill>
              </a:rPr>
              <a:t>A work request is what is submitted in Maintenance Connection – Link can be found on the MYLSUHSC website.  Click on the Facilities Link.  On the Facilities page, scroll down to the “Submit a work Request” link.  </a:t>
            </a:r>
          </a:p>
          <a:p>
            <a:endParaRPr lang="en-US" kern="0" dirty="0">
              <a:solidFill>
                <a:sysClr val="windowText" lastClr="000000"/>
              </a:solidFill>
            </a:endParaRPr>
          </a:p>
        </p:txBody>
      </p:sp>
      <p:pic>
        <p:nvPicPr>
          <p:cNvPr id="7" name="Picture 6">
            <a:extLst>
              <a:ext uri="{FF2B5EF4-FFF2-40B4-BE49-F238E27FC236}">
                <a16:creationId xmlns:a16="http://schemas.microsoft.com/office/drawing/2014/main" id="{D2EF7A8E-2DDB-BB51-B65F-7136C6E8FE69}"/>
              </a:ext>
            </a:extLst>
          </p:cNvPr>
          <p:cNvPicPr>
            <a:picLocks noChangeAspect="1"/>
          </p:cNvPicPr>
          <p:nvPr/>
        </p:nvPicPr>
        <p:blipFill>
          <a:blip r:embed="rId2"/>
          <a:stretch>
            <a:fillRect/>
          </a:stretch>
        </p:blipFill>
        <p:spPr>
          <a:xfrm>
            <a:off x="1743075" y="2955253"/>
            <a:ext cx="5867400" cy="3667125"/>
          </a:xfrm>
          <a:prstGeom prst="rect">
            <a:avLst/>
          </a:prstGeom>
        </p:spPr>
      </p:pic>
      <p:sp>
        <p:nvSpPr>
          <p:cNvPr id="10" name="Oval 9">
            <a:extLst>
              <a:ext uri="{FF2B5EF4-FFF2-40B4-BE49-F238E27FC236}">
                <a16:creationId xmlns:a16="http://schemas.microsoft.com/office/drawing/2014/main" id="{AEDB9603-7E09-B688-42D0-463021AAF18B}"/>
              </a:ext>
            </a:extLst>
          </p:cNvPr>
          <p:cNvSpPr/>
          <p:nvPr/>
        </p:nvSpPr>
        <p:spPr>
          <a:xfrm>
            <a:off x="3733800" y="5105400"/>
            <a:ext cx="479981" cy="42950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68F17E-F421-D636-A648-4357ACE5B462}"/>
              </a:ext>
            </a:extLst>
          </p:cNvPr>
          <p:cNvSpPr/>
          <p:nvPr/>
        </p:nvSpPr>
        <p:spPr>
          <a:xfrm>
            <a:off x="228600" y="1219200"/>
            <a:ext cx="2971800" cy="452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Submitting Work Requests</a:t>
            </a:r>
          </a:p>
        </p:txBody>
      </p:sp>
      <p:sp>
        <p:nvSpPr>
          <p:cNvPr id="8" name="Title 1">
            <a:extLst>
              <a:ext uri="{FF2B5EF4-FFF2-40B4-BE49-F238E27FC236}">
                <a16:creationId xmlns:a16="http://schemas.microsoft.com/office/drawing/2014/main" id="{C1095428-23AF-5C40-447D-27ED9D663D7C}"/>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3"/>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2212257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2A4F86-6541-B7B9-380D-2D4C0C5688FC}"/>
              </a:ext>
            </a:extLst>
          </p:cNvPr>
          <p:cNvSpPr txBox="1">
            <a:spLocks/>
          </p:cNvSpPr>
          <p:nvPr/>
        </p:nvSpPr>
        <p:spPr>
          <a:xfrm>
            <a:off x="914400" y="1828800"/>
            <a:ext cx="10515600" cy="435133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5" name="Content Placeholder 2">
            <a:extLst>
              <a:ext uri="{FF2B5EF4-FFF2-40B4-BE49-F238E27FC236}">
                <a16:creationId xmlns:a16="http://schemas.microsoft.com/office/drawing/2014/main" id="{C4E440F7-B11D-0C8E-E48A-7FFB772224BE}"/>
              </a:ext>
            </a:extLst>
          </p:cNvPr>
          <p:cNvSpPr txBox="1">
            <a:spLocks/>
          </p:cNvSpPr>
          <p:nvPr/>
        </p:nvSpPr>
        <p:spPr>
          <a:xfrm>
            <a:off x="609600" y="1864216"/>
            <a:ext cx="7924800" cy="435133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ysClr val="windowText" lastClr="000000"/>
                </a:solidFill>
              </a:rPr>
              <a:t>A work request is what is submitted in Maintenance Connection – Link can be found on the MYLSUHSC website.  Click on the Facilities Link.  On the Facilities page, scroll down to the “Submit a work Request” link.  </a:t>
            </a:r>
          </a:p>
          <a:p>
            <a:endParaRPr lang="en-US" kern="0" dirty="0">
              <a:solidFill>
                <a:sysClr val="windowText" lastClr="000000"/>
              </a:solidFill>
            </a:endParaRPr>
          </a:p>
        </p:txBody>
      </p:sp>
      <p:pic>
        <p:nvPicPr>
          <p:cNvPr id="8" name="Picture 7">
            <a:extLst>
              <a:ext uri="{FF2B5EF4-FFF2-40B4-BE49-F238E27FC236}">
                <a16:creationId xmlns:a16="http://schemas.microsoft.com/office/drawing/2014/main" id="{2C04C2D2-56C5-13ED-FBC0-924FEF2C8984}"/>
              </a:ext>
            </a:extLst>
          </p:cNvPr>
          <p:cNvPicPr>
            <a:picLocks noChangeAspect="1"/>
          </p:cNvPicPr>
          <p:nvPr/>
        </p:nvPicPr>
        <p:blipFill>
          <a:blip r:embed="rId2"/>
          <a:stretch>
            <a:fillRect/>
          </a:stretch>
        </p:blipFill>
        <p:spPr>
          <a:xfrm>
            <a:off x="2057400" y="2910379"/>
            <a:ext cx="5486400" cy="3429000"/>
          </a:xfrm>
          <a:prstGeom prst="rect">
            <a:avLst/>
          </a:prstGeom>
        </p:spPr>
      </p:pic>
      <p:sp>
        <p:nvSpPr>
          <p:cNvPr id="9" name="Oval 8">
            <a:extLst>
              <a:ext uri="{FF2B5EF4-FFF2-40B4-BE49-F238E27FC236}">
                <a16:creationId xmlns:a16="http://schemas.microsoft.com/office/drawing/2014/main" id="{F54F2886-60B6-58AF-4E8A-A4DF9FF01A4E}"/>
              </a:ext>
            </a:extLst>
          </p:cNvPr>
          <p:cNvSpPr/>
          <p:nvPr/>
        </p:nvSpPr>
        <p:spPr>
          <a:xfrm>
            <a:off x="2819400" y="4713287"/>
            <a:ext cx="1319365" cy="152876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8809F0F-21A5-DCFB-FCEB-38D91D676D4E}"/>
              </a:ext>
            </a:extLst>
          </p:cNvPr>
          <p:cNvSpPr/>
          <p:nvPr/>
        </p:nvSpPr>
        <p:spPr>
          <a:xfrm>
            <a:off x="228600" y="1219200"/>
            <a:ext cx="30480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Submitting Work Requests</a:t>
            </a:r>
          </a:p>
        </p:txBody>
      </p:sp>
      <p:sp>
        <p:nvSpPr>
          <p:cNvPr id="11" name="Title 1">
            <a:extLst>
              <a:ext uri="{FF2B5EF4-FFF2-40B4-BE49-F238E27FC236}">
                <a16:creationId xmlns:a16="http://schemas.microsoft.com/office/drawing/2014/main" id="{39964C48-0B0C-490D-0567-280DFDE503D0}"/>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3"/>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3782074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BF7925-AECA-8AF2-279E-A6EA18A3D0A7}"/>
              </a:ext>
            </a:extLst>
          </p:cNvPr>
          <p:cNvPicPr>
            <a:picLocks noChangeAspect="1"/>
          </p:cNvPicPr>
          <p:nvPr/>
        </p:nvPicPr>
        <p:blipFill rotWithShape="1">
          <a:blip r:embed="rId2"/>
          <a:srcRect t="3948" b="3826"/>
          <a:stretch/>
        </p:blipFill>
        <p:spPr>
          <a:xfrm>
            <a:off x="838200" y="2019301"/>
            <a:ext cx="7341568" cy="4450623"/>
          </a:xfrm>
          <a:prstGeom prst="rect">
            <a:avLst/>
          </a:prstGeom>
        </p:spPr>
      </p:pic>
      <p:sp>
        <p:nvSpPr>
          <p:cNvPr id="9" name="Title 1">
            <a:extLst>
              <a:ext uri="{FF2B5EF4-FFF2-40B4-BE49-F238E27FC236}">
                <a16:creationId xmlns:a16="http://schemas.microsoft.com/office/drawing/2014/main" id="{8387ADA2-3C71-37BF-354F-63A268030538}"/>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3"/>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
        <p:nvSpPr>
          <p:cNvPr id="10" name="Rectangle 9">
            <a:extLst>
              <a:ext uri="{FF2B5EF4-FFF2-40B4-BE49-F238E27FC236}">
                <a16:creationId xmlns:a16="http://schemas.microsoft.com/office/drawing/2014/main" id="{EB01B5E5-DC99-334A-5EC8-6C1514E39CDB}"/>
              </a:ext>
            </a:extLst>
          </p:cNvPr>
          <p:cNvSpPr/>
          <p:nvPr/>
        </p:nvSpPr>
        <p:spPr>
          <a:xfrm>
            <a:off x="228600" y="1219200"/>
            <a:ext cx="30480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Submitting Work Requests</a:t>
            </a:r>
          </a:p>
        </p:txBody>
      </p:sp>
    </p:spTree>
    <p:extLst>
      <p:ext uri="{BB962C8B-B14F-4D97-AF65-F5344CB8AC3E}">
        <p14:creationId xmlns:p14="http://schemas.microsoft.com/office/powerpoint/2010/main" val="298889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79D24FC-E278-524B-3A01-EA7B093CBF9D}"/>
              </a:ext>
            </a:extLst>
          </p:cNvPr>
          <p:cNvPicPr>
            <a:picLocks noChangeAspect="1"/>
          </p:cNvPicPr>
          <p:nvPr/>
        </p:nvPicPr>
        <p:blipFill rotWithShape="1">
          <a:blip r:embed="rId2"/>
          <a:srcRect t="3509" b="4906"/>
          <a:stretch/>
        </p:blipFill>
        <p:spPr>
          <a:xfrm>
            <a:off x="559689" y="2133600"/>
            <a:ext cx="8024621" cy="4062365"/>
          </a:xfrm>
          <a:prstGeom prst="rect">
            <a:avLst/>
          </a:prstGeom>
        </p:spPr>
      </p:pic>
      <p:sp>
        <p:nvSpPr>
          <p:cNvPr id="7" name="Title 1">
            <a:extLst>
              <a:ext uri="{FF2B5EF4-FFF2-40B4-BE49-F238E27FC236}">
                <a16:creationId xmlns:a16="http://schemas.microsoft.com/office/drawing/2014/main" id="{39EE75DB-B9D8-6AEF-2C31-9718C6A44358}"/>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3"/>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
        <p:nvSpPr>
          <p:cNvPr id="9" name="Rectangle 8">
            <a:extLst>
              <a:ext uri="{FF2B5EF4-FFF2-40B4-BE49-F238E27FC236}">
                <a16:creationId xmlns:a16="http://schemas.microsoft.com/office/drawing/2014/main" id="{6BD2E538-87AB-9598-BBA3-7425F9FA791E}"/>
              </a:ext>
            </a:extLst>
          </p:cNvPr>
          <p:cNvSpPr/>
          <p:nvPr/>
        </p:nvSpPr>
        <p:spPr>
          <a:xfrm>
            <a:off x="228600" y="1219200"/>
            <a:ext cx="30480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Submitting Work Requests</a:t>
            </a:r>
          </a:p>
        </p:txBody>
      </p:sp>
    </p:spTree>
    <p:extLst>
      <p:ext uri="{BB962C8B-B14F-4D97-AF65-F5344CB8AC3E}">
        <p14:creationId xmlns:p14="http://schemas.microsoft.com/office/powerpoint/2010/main" val="3535931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B8B07DB-4090-8774-B236-946F832AE6F6}"/>
              </a:ext>
            </a:extLst>
          </p:cNvPr>
          <p:cNvPicPr>
            <a:picLocks noChangeAspect="1"/>
          </p:cNvPicPr>
          <p:nvPr/>
        </p:nvPicPr>
        <p:blipFill rotWithShape="1">
          <a:blip r:embed="rId2"/>
          <a:srcRect t="3586" b="5184"/>
          <a:stretch/>
        </p:blipFill>
        <p:spPr>
          <a:xfrm>
            <a:off x="778077" y="2209800"/>
            <a:ext cx="7587846" cy="3877311"/>
          </a:xfrm>
          <a:prstGeom prst="rect">
            <a:avLst/>
          </a:prstGeom>
        </p:spPr>
      </p:pic>
      <p:sp>
        <p:nvSpPr>
          <p:cNvPr id="9" name="Title 1">
            <a:extLst>
              <a:ext uri="{FF2B5EF4-FFF2-40B4-BE49-F238E27FC236}">
                <a16:creationId xmlns:a16="http://schemas.microsoft.com/office/drawing/2014/main" id="{1D74E89D-0F39-7F7B-2EAB-E5AEF112EBF4}"/>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3"/>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
        <p:nvSpPr>
          <p:cNvPr id="10" name="Rectangle 9">
            <a:extLst>
              <a:ext uri="{FF2B5EF4-FFF2-40B4-BE49-F238E27FC236}">
                <a16:creationId xmlns:a16="http://schemas.microsoft.com/office/drawing/2014/main" id="{8ED16698-CF4F-3605-A63C-28428A194278}"/>
              </a:ext>
            </a:extLst>
          </p:cNvPr>
          <p:cNvSpPr/>
          <p:nvPr/>
        </p:nvSpPr>
        <p:spPr>
          <a:xfrm>
            <a:off x="228600" y="1219200"/>
            <a:ext cx="30480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Submitting Work Requests</a:t>
            </a:r>
          </a:p>
        </p:txBody>
      </p:sp>
    </p:spTree>
    <p:extLst>
      <p:ext uri="{BB962C8B-B14F-4D97-AF65-F5344CB8AC3E}">
        <p14:creationId xmlns:p14="http://schemas.microsoft.com/office/powerpoint/2010/main" val="155099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400" b="1"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Talent Development</a:t>
            </a:r>
          </a:p>
          <a:p>
            <a:pPr marL="12700" marR="0" lvl="0" indent="0" algn="l" defTabSz="914400" rtl="0" eaLnBrk="1" fontAlgn="auto" latinLnBrk="0" hangingPunct="1">
              <a:lnSpc>
                <a:spcPct val="100000"/>
              </a:lnSpc>
              <a:spcBef>
                <a:spcPts val="95"/>
              </a:spcBef>
              <a:spcAft>
                <a:spcPts val="0"/>
              </a:spcAft>
              <a:buClrTx/>
              <a:buSzTx/>
              <a:buFontTx/>
              <a:buNone/>
              <a:tabLst/>
              <a:defRPr/>
            </a:pPr>
            <a:r>
              <a:rPr lang="en-US" sz="2000" spc="-10" dirty="0">
                <a:solidFill>
                  <a:srgbClr val="451D7A"/>
                </a:solidFill>
                <a:latin typeface="Arial" panose="020B0604020202020204" pitchFamily="34" charset="0"/>
                <a:cs typeface="Arial" panose="020B0604020202020204" pitchFamily="34" charset="0"/>
              </a:rPr>
              <a:t>Braylin Artigues</a:t>
            </a:r>
            <a:r>
              <a:rPr kumimoji="0" lang="en-US" sz="2000" b="0" i="0"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Talent &amp; Organization</a:t>
            </a:r>
            <a:r>
              <a:rPr lang="en-US" sz="2000" i="1" spc="-10" dirty="0">
                <a:solidFill>
                  <a:srgbClr val="451D7A"/>
                </a:solidFill>
                <a:latin typeface="Arial" panose="020B0604020202020204" pitchFamily="34" charset="0"/>
                <a:cs typeface="Arial" panose="020B0604020202020204" pitchFamily="34" charset="0"/>
              </a:rPr>
              <a:t>al Development Manager</a:t>
            </a:r>
            <a:endParaRPr kumimoji="0" lang="en-US" sz="2000" b="0" i="1" u="none" strike="noStrike" kern="1200" cap="none" spc="-10"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848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8FDA-1231-6103-4B58-78C3C4052EE8}"/>
              </a:ext>
            </a:extLst>
          </p:cNvPr>
          <p:cNvSpPr>
            <a:spLocks noGrp="1"/>
          </p:cNvSpPr>
          <p:nvPr>
            <p:ph type="ctrTitle"/>
          </p:nvPr>
        </p:nvSpPr>
        <p:spPr>
          <a:xfrm>
            <a:off x="6705600" y="228600"/>
            <a:ext cx="2333243" cy="830997"/>
          </a:xfrm>
        </p:spPr>
        <p:txBody>
          <a:bodyPr/>
          <a:lstStyle/>
          <a:p>
            <a:r>
              <a:rPr lang="en-US" sz="1800" dirty="0"/>
              <a:t>Facility Services</a:t>
            </a:r>
            <a:br>
              <a:rPr lang="en-US" sz="1800" dirty="0"/>
            </a:br>
            <a:r>
              <a:rPr lang="en-US" sz="1800" dirty="0">
                <a:hlinkClick r:id="rId2"/>
              </a:rPr>
              <a:t>szimm1@lsuhsc.edu</a:t>
            </a:r>
            <a:br>
              <a:rPr lang="en-US" sz="1800" dirty="0"/>
            </a:br>
            <a:r>
              <a:rPr lang="en-US" sz="1800" dirty="0"/>
              <a:t>(504) 655-7673</a:t>
            </a:r>
          </a:p>
        </p:txBody>
      </p:sp>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2743200" cy="4836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Work Requests</a:t>
            </a: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142BE63-84C1-AE0A-612C-E06B1BE1B9FC}"/>
              </a:ext>
            </a:extLst>
          </p:cNvPr>
          <p:cNvSpPr txBox="1"/>
          <p:nvPr/>
        </p:nvSpPr>
        <p:spPr>
          <a:xfrm>
            <a:off x="533400" y="2247900"/>
            <a:ext cx="8383635" cy="3693319"/>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rPr>
              <a:t>Provide Facility Services the names of who you want to be able to put in work requests. Due by September 30.</a:t>
            </a:r>
          </a:p>
          <a:p>
            <a:pPr marL="285750" indent="-285750">
              <a:buFont typeface="Arial" panose="020B0604020202020204" pitchFamily="34" charset="0"/>
              <a:buChar char="•"/>
            </a:pPr>
            <a:endParaRPr lang="en-US" dirty="0">
              <a:highlight>
                <a:srgbClr val="FFFF00"/>
              </a:highlight>
            </a:endParaRPr>
          </a:p>
          <a:p>
            <a:pPr marL="285750" indent="-285750">
              <a:buFont typeface="Arial" panose="020B0604020202020204" pitchFamily="34" charset="0"/>
              <a:buChar char="•"/>
            </a:pPr>
            <a:r>
              <a:rPr lang="en-US" dirty="0"/>
              <a:t>Routine, scheduled, some urgent are to be put in by these individuals.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Emergency can be called in by anyone.  Please submit a work request after.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Emergency is immediate safety issue that can cause injury or threat to life, immediate threat to causing major damage to facility, or major security issue.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Urgent is has potential to cause bodily harm, damage to the facility, problems in security, and temperature problems (</a:t>
            </a:r>
            <a:r>
              <a:rPr lang="en-US" dirty="0">
                <a:highlight>
                  <a:srgbClr val="FFFF00"/>
                </a:highlight>
              </a:rPr>
              <a:t>Room temps is 72 F +- 2 degrees range</a:t>
            </a:r>
            <a:r>
              <a:rPr lang="en-US" dirty="0"/>
              <a:t>).  </a:t>
            </a:r>
          </a:p>
          <a:p>
            <a:endParaRPr lang="en-US" dirty="0"/>
          </a:p>
        </p:txBody>
      </p:sp>
    </p:spTree>
    <p:extLst>
      <p:ext uri="{BB962C8B-B14F-4D97-AF65-F5344CB8AC3E}">
        <p14:creationId xmlns:p14="http://schemas.microsoft.com/office/powerpoint/2010/main" val="2418481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27432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Key Policy</a:t>
            </a: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4EFDE35A-42AF-A5E2-9DA0-1887015A143B}"/>
              </a:ext>
            </a:extLst>
          </p:cNvPr>
          <p:cNvSpPr txBox="1">
            <a:spLocks/>
          </p:cNvSpPr>
          <p:nvPr/>
        </p:nvSpPr>
        <p:spPr>
          <a:xfrm>
            <a:off x="633221" y="1676400"/>
            <a:ext cx="7848600" cy="48768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100" kern="0" dirty="0">
                <a:solidFill>
                  <a:sysClr val="windowText" lastClr="000000"/>
                </a:solidFill>
              </a:rPr>
              <a:t>Policy Updated: 15 December 2022.  Located the Facilities website under Policies, Forms and Manuals</a:t>
            </a:r>
          </a:p>
          <a:p>
            <a:endParaRPr lang="en-US" sz="1100" kern="0" dirty="0">
              <a:solidFill>
                <a:sysClr val="windowText" lastClr="000000"/>
              </a:solidFill>
            </a:endParaRPr>
          </a:p>
          <a:p>
            <a:r>
              <a:rPr lang="en-US" sz="1100" kern="0" dirty="0">
                <a:solidFill>
                  <a:sysClr val="windowText" lastClr="000000"/>
                </a:solidFill>
              </a:rPr>
              <a:t>Authorization: Facilities Building Use Manual</a:t>
            </a:r>
          </a:p>
          <a:p>
            <a:endParaRPr lang="en-US" sz="1100" kern="0" dirty="0">
              <a:solidFill>
                <a:sysClr val="windowText" lastClr="000000"/>
              </a:solidFill>
            </a:endParaRPr>
          </a:p>
          <a:p>
            <a:r>
              <a:rPr lang="en-US" sz="1100" b="1" kern="0" dirty="0">
                <a:solidFill>
                  <a:sysClr val="windowText" lastClr="000000"/>
                </a:solidFill>
              </a:rPr>
              <a:t>PICK UP HOURS:</a:t>
            </a:r>
            <a:r>
              <a:rPr lang="en-US" sz="1100" kern="0" dirty="0">
                <a:solidFill>
                  <a:sysClr val="windowText" lastClr="000000"/>
                </a:solidFill>
              </a:rPr>
              <a:t> Monday – Friday | 8:30 am – 11:45 am, 1:15 pm – 4:00 pm</a:t>
            </a:r>
          </a:p>
          <a:p>
            <a:r>
              <a:rPr lang="en-US" sz="1100" b="1" kern="0" dirty="0">
                <a:solidFill>
                  <a:sysClr val="windowText" lastClr="000000"/>
                </a:solidFill>
              </a:rPr>
              <a:t>LOCATION: </a:t>
            </a:r>
            <a:r>
              <a:rPr lang="en-US" sz="1100" kern="0" dirty="0">
                <a:solidFill>
                  <a:sysClr val="windowText" lastClr="000000"/>
                </a:solidFill>
              </a:rPr>
              <a:t>MEB Room 2214</a:t>
            </a:r>
          </a:p>
          <a:p>
            <a:endParaRPr lang="en-US" sz="1100" kern="0" dirty="0">
              <a:solidFill>
                <a:sysClr val="windowText" lastClr="000000"/>
              </a:solidFill>
            </a:endParaRPr>
          </a:p>
          <a:p>
            <a:r>
              <a:rPr lang="en-US" sz="1100" kern="0" dirty="0">
                <a:solidFill>
                  <a:sysClr val="windowText" lastClr="000000"/>
                </a:solidFill>
              </a:rPr>
              <a:t>Changes/Highlights:</a:t>
            </a:r>
          </a:p>
          <a:p>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highlight>
                  <a:srgbClr val="FFFF00"/>
                </a:highlight>
              </a:rPr>
              <a:t>Schools, departments, programs, etc. are to maintain a list of who is assigned keys.  </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highlight>
                  <a:srgbClr val="FFFF00"/>
                </a:highlight>
              </a:rPr>
              <a:t>A key custodian and alternate key custodian must be assigned and the names provided to Facility Services – we will only accept key requests from these individuals.</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rPr>
              <a:t>Key request for initial issue are routine priority.</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rPr>
              <a:t>Key request for broken keys are urgent priority.</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rPr>
              <a:t>Key request for lost keys are routine priority.</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highlight>
                  <a:srgbClr val="FFFF00"/>
                </a:highlight>
              </a:rPr>
              <a:t>Lock out should not be addressed to Facility Services.  The key custodian, alternate key custodian, and others in the department are assigned keys.</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rPr>
              <a:t>After hours, contact the police.  </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rPr>
              <a:t>Every room requires a service request.  If a key opens multiple rooms, try to select the lowest number room it open.</a:t>
            </a:r>
          </a:p>
          <a:p>
            <a:pPr marL="742950" lvl="1" indent="-285750">
              <a:buFont typeface="Arial" panose="020B0604020202020204" pitchFamily="34" charset="0"/>
              <a:buChar char="•"/>
            </a:pPr>
            <a:endParaRPr lang="en-US" sz="1100" kern="0" dirty="0">
              <a:solidFill>
                <a:sysClr val="windowText" lastClr="000000"/>
              </a:solidFill>
            </a:endParaRPr>
          </a:p>
          <a:p>
            <a:pPr marL="742950" lvl="1" indent="-285750">
              <a:buFont typeface="Arial" panose="020B0604020202020204" pitchFamily="34" charset="0"/>
              <a:buChar char="•"/>
            </a:pPr>
            <a:r>
              <a:rPr lang="en-US" sz="1100" kern="0" dirty="0">
                <a:solidFill>
                  <a:sysClr val="windowText" lastClr="000000"/>
                </a:solidFill>
                <a:highlight>
                  <a:srgbClr val="FFFF00"/>
                </a:highlight>
              </a:rPr>
              <a:t>All keys must be returned when an individual is no longer authorized to have the keys.</a:t>
            </a:r>
          </a:p>
        </p:txBody>
      </p:sp>
      <p:sp>
        <p:nvSpPr>
          <p:cNvPr id="9" name="Title 1">
            <a:extLst>
              <a:ext uri="{FF2B5EF4-FFF2-40B4-BE49-F238E27FC236}">
                <a16:creationId xmlns:a16="http://schemas.microsoft.com/office/drawing/2014/main" id="{EB86B04D-4B72-525D-5AAA-DC6B7FFA981F}"/>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07980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34290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kern="0" dirty="0">
                <a:solidFill>
                  <a:srgbClr val="451D7A"/>
                </a:solidFill>
              </a:rPr>
              <a:t>Facilities Building Use Manual</a:t>
            </a:r>
            <a:endParaRPr lang="en-US" sz="2000" dirty="0">
              <a:ln w="0"/>
              <a:solidFill>
                <a:srgbClr val="451D7A"/>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609508" y="1905000"/>
            <a:ext cx="7972225" cy="4351338"/>
          </a:xfrm>
          <a:prstGeom prst="rect">
            <a:avLst/>
          </a:prstGeom>
        </p:spPr>
        <p:txBody>
          <a:bodyP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Follows State of Louisiana guidelines as well as Fire Codes and University policy.</a:t>
            </a:r>
          </a:p>
          <a:p>
            <a:pPr marL="285750" indent="-285750">
              <a:buFont typeface="Arial" panose="020B0604020202020204" pitchFamily="34" charset="0"/>
              <a:buChar char="•"/>
            </a:pP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Highlights of Policy</a:t>
            </a:r>
          </a:p>
          <a:p>
            <a:pPr marL="285750" indent="-285750">
              <a:buFont typeface="Arial" panose="020B0604020202020204" pitchFamily="34" charset="0"/>
              <a:buChar char="•"/>
            </a:pPr>
            <a:endParaRPr lang="en-US" kern="0" dirty="0">
              <a:solidFill>
                <a:sysClr val="windowText" lastClr="000000"/>
              </a:solidFill>
            </a:endParaRPr>
          </a:p>
          <a:p>
            <a:pPr marL="742950" lvl="1" indent="-285750">
              <a:buFont typeface="Arial" panose="020B0604020202020204" pitchFamily="34" charset="0"/>
              <a:buChar char="•"/>
            </a:pPr>
            <a:r>
              <a:rPr lang="en-US" dirty="0">
                <a:highlight>
                  <a:srgbClr val="FFFF00"/>
                </a:highlight>
              </a:rPr>
              <a:t>Do not place signs, scotch tape, or marks on interior or exterior walls, interior or exterior doors, etc. </a:t>
            </a:r>
            <a:r>
              <a:rPr lang="en-US" b="1" dirty="0">
                <a:highlight>
                  <a:srgbClr val="FFFF00"/>
                </a:highlight>
              </a:rPr>
              <a:t>These items will be removed without notification</a:t>
            </a:r>
            <a:r>
              <a:rPr lang="en-US" dirty="0">
                <a:highlight>
                  <a:srgbClr val="FFFF00"/>
                </a:highlight>
              </a:rPr>
              <a:t>. All signs, artwork, or similar items must be appropriate for a business setting and subject to approval from Property and Facilities.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Do not prop open doors with anything other than a doorstop </a:t>
            </a:r>
            <a:r>
              <a:rPr lang="en-US" dirty="0"/>
              <a:t>designed for that purpose (e.g., jamming broom handles in hinges). Doors designed to shut automatically are never to be propped open.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Keep corridors, elevator lobbies, hallways, electrical closets, HVAC equipment rooms, and elevator equipment rooms clear of furniture, equipment, boxes, and storage of any type.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Coordinate with Facilities when arranging furniture. </a:t>
            </a:r>
            <a:r>
              <a:rPr lang="en-US" dirty="0"/>
              <a:t>(To avoid extension cords, telephone, cable, and damage to walls and floors.)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Report deficiencies in construction or maintenance, or accidents caused by deficiencies to Facilities and the Safety Officer.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Personal food storage or food prep items are to be stored in the kitchen refrigerators or cabinets, not on countertops, tables, on top of refrigerators, or in offices. </a:t>
            </a:r>
          </a:p>
        </p:txBody>
      </p:sp>
      <p:sp>
        <p:nvSpPr>
          <p:cNvPr id="9" name="Title 1">
            <a:extLst>
              <a:ext uri="{FF2B5EF4-FFF2-40B4-BE49-F238E27FC236}">
                <a16:creationId xmlns:a16="http://schemas.microsoft.com/office/drawing/2014/main" id="{3BF80A12-F6C3-1D55-9540-B651B14E99BF}"/>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46605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609508" y="1752600"/>
            <a:ext cx="7972225" cy="4351338"/>
          </a:xfrm>
          <a:prstGeom prst="rect">
            <a:avLst/>
          </a:prstGeom>
        </p:spPr>
        <p:txBody>
          <a:bodyP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Highlights of Policy </a:t>
            </a:r>
          </a:p>
          <a:p>
            <a:pPr marL="285750" indent="-285750">
              <a:buFont typeface="Arial" panose="020B0604020202020204" pitchFamily="34" charset="0"/>
              <a:buChar char="•"/>
            </a:pPr>
            <a:endParaRPr lang="en-US" kern="0" dirty="0">
              <a:solidFill>
                <a:sysClr val="windowText" lastClr="000000"/>
              </a:solidFill>
            </a:endParaRPr>
          </a:p>
          <a:p>
            <a:pPr marL="742950" lvl="1" indent="-285750">
              <a:buFont typeface="Arial" panose="020B0604020202020204" pitchFamily="34" charset="0"/>
              <a:buChar char="•"/>
            </a:pPr>
            <a:r>
              <a:rPr lang="en-US" dirty="0"/>
              <a:t>Coffee makers are to be unplugged when not in use.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No tape etc. is to be applied to doors, wall surfaces, built-in millwork, free standing furniture, or system/modular furniture </a:t>
            </a:r>
            <a:r>
              <a:rPr lang="en-US" dirty="0"/>
              <a:t>- resultant costs from damage shall be borne by the end user.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No portable heaters are allowed in the building or any open flames (i.e., candles, incense burners, potpourri burners).</a:t>
            </a:r>
            <a:r>
              <a:rPr lang="en-US" dirty="0"/>
              <a:t> All toasters, toaster ovens and any other small appliance which would be subject to activating smoke alarms and/or fire alarm systems are prohibited.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No coffee makers, mini-refrigerators, microwaves, or other small appliances are allowed in private offices; these appliances are to be located in kitchens or break areas only.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highlight>
                  <a:srgbClr val="FFFF00"/>
                </a:highlight>
              </a:rPr>
              <a:t>No pets or animals are allowed in buildings</a:t>
            </a:r>
            <a:r>
              <a:rPr lang="en-US" dirty="0"/>
              <a:t>. (Exception: Service and support animals).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Promptly notify Facilities of maintenance problems/needs by submitting a service request or calling 504- 568-7716. </a:t>
            </a:r>
            <a:endParaRPr lang="en-US" kern="0" dirty="0">
              <a:solidFill>
                <a:sysClr val="windowText" lastClr="000000"/>
              </a:solidFill>
            </a:endParaRPr>
          </a:p>
          <a:p>
            <a:pPr lvl="2"/>
            <a:endParaRPr lang="en-US" kern="0" dirty="0">
              <a:solidFill>
                <a:sysClr val="windowText" lastClr="000000"/>
              </a:solidFill>
            </a:endParaRPr>
          </a:p>
        </p:txBody>
      </p:sp>
      <p:sp>
        <p:nvSpPr>
          <p:cNvPr id="9" name="Title 1">
            <a:extLst>
              <a:ext uri="{FF2B5EF4-FFF2-40B4-BE49-F238E27FC236}">
                <a16:creationId xmlns:a16="http://schemas.microsoft.com/office/drawing/2014/main" id="{7D336CAD-C89B-8849-10BA-22BEFA439106}"/>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
        <p:nvSpPr>
          <p:cNvPr id="10" name="Rectangle 9">
            <a:extLst>
              <a:ext uri="{FF2B5EF4-FFF2-40B4-BE49-F238E27FC236}">
                <a16:creationId xmlns:a16="http://schemas.microsoft.com/office/drawing/2014/main" id="{D1206199-25C6-89D0-3D3C-2D6E42F999A6}"/>
              </a:ext>
            </a:extLst>
          </p:cNvPr>
          <p:cNvSpPr/>
          <p:nvPr/>
        </p:nvSpPr>
        <p:spPr>
          <a:xfrm>
            <a:off x="228600" y="1219200"/>
            <a:ext cx="34290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kern="0" dirty="0">
                <a:solidFill>
                  <a:srgbClr val="451D7A"/>
                </a:solidFill>
              </a:rPr>
              <a:t>Facilities Building Use Manual</a:t>
            </a:r>
            <a:endParaRPr lang="en-US" sz="2000" dirty="0">
              <a:ln w="0"/>
              <a:solidFill>
                <a:srgbClr val="451D7A"/>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94697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31242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rgbClr val="451D7A"/>
                </a:solidFill>
              </a:rPr>
              <a:t>Facilities Building Use Manual</a:t>
            </a:r>
            <a:endParaRPr lang="en-US" dirty="0">
              <a:ln w="0"/>
              <a:solidFill>
                <a:srgbClr val="451D7A"/>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609508" y="1981200"/>
            <a:ext cx="7972225" cy="435133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1600" kern="0" dirty="0">
                <a:solidFill>
                  <a:sysClr val="windowText" lastClr="000000"/>
                </a:solidFill>
              </a:rPr>
              <a:t>Highlights of Policy</a:t>
            </a:r>
          </a:p>
          <a:p>
            <a:pPr marL="285750" indent="-285750">
              <a:buFont typeface="Arial" panose="020B0604020202020204" pitchFamily="34" charset="0"/>
              <a:buChar char="•"/>
            </a:pPr>
            <a:endParaRPr lang="en-US" sz="1600" kern="0" dirty="0">
              <a:solidFill>
                <a:sysClr val="windowText" lastClr="000000"/>
              </a:solidFill>
            </a:endParaRPr>
          </a:p>
          <a:p>
            <a:pPr marL="742950" lvl="1" indent="-285750">
              <a:buFont typeface="Arial" panose="020B0604020202020204" pitchFamily="34" charset="0"/>
              <a:buChar char="•"/>
            </a:pPr>
            <a:r>
              <a:rPr lang="en-US" sz="1600" dirty="0"/>
              <a:t>Notices, Advertisements and Soliciting Solicitation is not permitted within the building, nor on its grounds and parking lots. Digital bulletin boards are provided in various places throughout the buildings for posting purposes. Notices and advertisement postings are limited to these bulletin boards and must be approved in advance. </a:t>
            </a:r>
            <a:r>
              <a:rPr lang="en-US" sz="1600" dirty="0">
                <a:highlight>
                  <a:srgbClr val="FFFF00"/>
                </a:highlight>
              </a:rPr>
              <a:t>Any posting of items on doors, walls, hallways, windows in halls and common areas, or campus grounds is prohibited and such items will be removed without notice. </a:t>
            </a:r>
          </a:p>
        </p:txBody>
      </p:sp>
      <p:sp>
        <p:nvSpPr>
          <p:cNvPr id="9" name="Title 1">
            <a:extLst>
              <a:ext uri="{FF2B5EF4-FFF2-40B4-BE49-F238E27FC236}">
                <a16:creationId xmlns:a16="http://schemas.microsoft.com/office/drawing/2014/main" id="{282DFD65-54DA-1AB4-8337-3C41C013E904}"/>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2651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35052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kern="0" dirty="0">
                <a:solidFill>
                  <a:srgbClr val="451D7A"/>
                </a:solidFill>
              </a:rPr>
              <a:t>Facilities Building Use Manual</a:t>
            </a:r>
            <a:endParaRPr lang="en-US" sz="2000" dirty="0">
              <a:ln w="0"/>
              <a:solidFill>
                <a:srgbClr val="451D7A"/>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0" y="2057400"/>
            <a:ext cx="8696033" cy="435133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2950" lvl="1" indent="-285750">
              <a:buFont typeface="Arial" panose="020B0604020202020204" pitchFamily="34" charset="0"/>
              <a:buChar char="•"/>
            </a:pPr>
            <a:r>
              <a:rPr lang="en-US" sz="1600" dirty="0">
                <a:highlight>
                  <a:srgbClr val="FFFF00"/>
                </a:highlight>
              </a:rPr>
              <a:t>Interior Plant Policy </a:t>
            </a:r>
            <a:r>
              <a:rPr lang="en-US" sz="1600" dirty="0"/>
              <a:t>This policy has been set to protect the interior surfaces of state office buildings, protect the health of employees working in these facilities, insure the aesthetic quality of the building, and insures good pedestrian traffic flow through the offices. </a:t>
            </a:r>
          </a:p>
          <a:p>
            <a:pPr marL="742950" lvl="1" indent="-285750">
              <a:buFont typeface="Arial" panose="020B0604020202020204" pitchFamily="34" charset="0"/>
              <a:buChar char="•"/>
            </a:pPr>
            <a:endParaRPr lang="en-US" sz="1600" dirty="0"/>
          </a:p>
          <a:p>
            <a:pPr marL="1200150" lvl="2" indent="-285750">
              <a:buFont typeface="Arial" panose="020B0604020202020204" pitchFamily="34" charset="0"/>
              <a:buChar char="•"/>
            </a:pPr>
            <a:r>
              <a:rPr lang="en-US" sz="1600" dirty="0"/>
              <a:t>A single desktop plant may be brought to the office for the enhancement of the work place. Size limit: 6” pot </a:t>
            </a:r>
          </a:p>
          <a:p>
            <a:pPr marL="1200150" lvl="2" indent="-285750">
              <a:buFont typeface="Arial" panose="020B0604020202020204" pitchFamily="34" charset="0"/>
              <a:buChar char="•"/>
            </a:pPr>
            <a:r>
              <a:rPr lang="en-US" sz="1600" dirty="0"/>
              <a:t>No plants are to be placed on the floor or on overhead storage bins. </a:t>
            </a:r>
          </a:p>
          <a:p>
            <a:pPr marL="1200150" lvl="2" indent="-285750">
              <a:buFont typeface="Arial" panose="020B0604020202020204" pitchFamily="34" charset="0"/>
              <a:buChar char="•"/>
            </a:pPr>
            <a:r>
              <a:rPr lang="en-US" sz="1600" dirty="0"/>
              <a:t>All plants must be set in saucers that are large enough to catch run off from the plants when watered. Foil from florists and thin plastic liners on baskets are inadequate and will not function as a saucer. </a:t>
            </a:r>
          </a:p>
          <a:p>
            <a:pPr marL="1200150" lvl="2" indent="-285750">
              <a:buFont typeface="Arial" panose="020B0604020202020204" pitchFamily="34" charset="0"/>
              <a:buChar char="•"/>
            </a:pPr>
            <a:r>
              <a:rPr lang="en-US" sz="1600" dirty="0"/>
              <a:t>Ivies must be contained and not allowed to vine along shelves, windows, and other furniture. </a:t>
            </a:r>
          </a:p>
        </p:txBody>
      </p:sp>
      <p:sp>
        <p:nvSpPr>
          <p:cNvPr id="9" name="Title 1">
            <a:extLst>
              <a:ext uri="{FF2B5EF4-FFF2-40B4-BE49-F238E27FC236}">
                <a16:creationId xmlns:a16="http://schemas.microsoft.com/office/drawing/2014/main" id="{317F1E28-4A1A-B5D3-7DB1-5BAE47B76BF9}"/>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600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36576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kern="0" dirty="0">
                <a:solidFill>
                  <a:srgbClr val="451D7A"/>
                </a:solidFill>
              </a:rPr>
              <a:t>Facilities Building Use Manual</a:t>
            </a:r>
            <a:endParaRPr lang="en-US" sz="2000" dirty="0">
              <a:ln w="0"/>
              <a:solidFill>
                <a:srgbClr val="451D7A"/>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571408" y="1905000"/>
            <a:ext cx="7972225" cy="4351338"/>
          </a:xfrm>
          <a:prstGeom prst="rect">
            <a:avLst/>
          </a:prstGeom>
        </p:spPr>
        <p:txBody>
          <a:bodyPr>
            <a:normAutofit fontScale="6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Highlights of Policy</a:t>
            </a:r>
          </a:p>
          <a:p>
            <a:pPr marL="285750" indent="-285750">
              <a:buFont typeface="Arial" panose="020B0604020202020204" pitchFamily="34" charset="0"/>
              <a:buChar char="•"/>
            </a:pPr>
            <a:endParaRPr lang="en-US" kern="0" dirty="0">
              <a:solidFill>
                <a:sysClr val="windowText" lastClr="000000"/>
              </a:solidFill>
            </a:endParaRPr>
          </a:p>
          <a:p>
            <a:pPr marL="742950" lvl="1" indent="-285750">
              <a:buFont typeface="Arial" panose="020B0604020202020204" pitchFamily="34" charset="0"/>
              <a:buChar char="•"/>
            </a:pPr>
            <a:r>
              <a:rPr lang="en-US" dirty="0"/>
              <a:t>Interior Decorations Policy This policy has been set to protect the interior surfaces of the office buildings, ensure the aesthetic quality of the building, and insures good pedestrian traffic flow through the offices. 6 </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Interior Decorations are allowed from approximately </a:t>
            </a:r>
            <a:r>
              <a:rPr lang="en-US" dirty="0">
                <a:highlight>
                  <a:srgbClr val="FFFF00"/>
                </a:highlight>
              </a:rPr>
              <a:t>November 20-January 10.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highlight>
                  <a:srgbClr val="FFFF00"/>
                </a:highlight>
              </a:rPr>
              <a:t>Decorations should be limited to the interior of offices and cubicles</a:t>
            </a:r>
            <a:r>
              <a:rPr lang="en-US" dirty="0"/>
              <a:t>; decorations should not interfere with other offices, nor should they block entrances/exits to rooms or buildings.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Scotch tape may be utilized for interior office doors for decorations.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All types of lighting will be limited to the interior offices </a:t>
            </a:r>
          </a:p>
          <a:p>
            <a:pPr marL="1200150" lvl="2" indent="-285750">
              <a:buFont typeface="Arial" panose="020B0604020202020204" pitchFamily="34" charset="0"/>
              <a:buChar char="•"/>
            </a:pPr>
            <a:endParaRPr lang="en-US" dirty="0">
              <a:highlight>
                <a:srgbClr val="FFFF00"/>
              </a:highlight>
            </a:endParaRPr>
          </a:p>
          <a:p>
            <a:pPr marL="1200150" lvl="2" indent="-285750">
              <a:buFont typeface="Arial" panose="020B0604020202020204" pitchFamily="34" charset="0"/>
              <a:buChar char="•"/>
            </a:pPr>
            <a:r>
              <a:rPr lang="en-US" dirty="0">
                <a:highlight>
                  <a:srgbClr val="FFFF00"/>
                </a:highlight>
              </a:rPr>
              <a:t>No lighting or decorations are to be hung from ceiling light fixtures, ceiling tiles, ceiling grids or Fire Alarm devices located within the facility.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Decorations are allowed on desktop and workspaces in offices and cubicles. Excessive knickknacks &amp; collectibles in open cubicles are prohibited. Decorations are not allowed to be taped or glued to exterior doors, interior or exterior walls or other areas that may be damaged by tape or glue.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Decorations are allowed in departmental entrance lobbies but should follow all above restrictions.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Curtains/Blinds/Window tint are not allowed except those supplied by Facilities or specifically approved by Facilities.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Decorations of walls must meet fire code requirements not exceeding the percentage of walls space for the area they are placed.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highlight>
                  <a:srgbClr val="FFFF00"/>
                </a:highlight>
              </a:rPr>
              <a:t>Offices with glass walls to the hallways shall not place items on the ledges of the window system.</a:t>
            </a:r>
            <a:endParaRPr lang="en-US" kern="0" dirty="0">
              <a:solidFill>
                <a:sysClr val="windowText" lastClr="000000"/>
              </a:solidFill>
              <a:highlight>
                <a:srgbClr val="FFFF00"/>
              </a:highlight>
            </a:endParaRPr>
          </a:p>
          <a:p>
            <a:pPr lvl="2"/>
            <a:endParaRPr lang="en-US" kern="0" dirty="0">
              <a:solidFill>
                <a:sysClr val="windowText" lastClr="000000"/>
              </a:solidFill>
            </a:endParaRPr>
          </a:p>
        </p:txBody>
      </p:sp>
      <p:sp>
        <p:nvSpPr>
          <p:cNvPr id="9" name="Title 1">
            <a:extLst>
              <a:ext uri="{FF2B5EF4-FFF2-40B4-BE49-F238E27FC236}">
                <a16:creationId xmlns:a16="http://schemas.microsoft.com/office/drawing/2014/main" id="{C7A75A5B-845C-0548-FA86-00B79DB7BC15}"/>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1077517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33528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kern="0" dirty="0">
                <a:solidFill>
                  <a:srgbClr val="451D7A"/>
                </a:solidFill>
              </a:rPr>
              <a:t>Facilities Building Use Manual</a:t>
            </a:r>
            <a:endParaRPr lang="en-US" sz="2000" dirty="0">
              <a:ln w="0"/>
              <a:solidFill>
                <a:srgbClr val="451D7A"/>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585887" y="1905000"/>
            <a:ext cx="7972225" cy="4351338"/>
          </a:xfrm>
          <a:prstGeom prst="rect">
            <a:avLst/>
          </a:prstGeom>
        </p:spPr>
        <p:txBody>
          <a:bodyP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Highlights of Policy</a:t>
            </a:r>
          </a:p>
          <a:p>
            <a:pPr marL="285750" indent="-285750">
              <a:buFont typeface="Arial" panose="020B0604020202020204" pitchFamily="34" charset="0"/>
              <a:buChar char="•"/>
            </a:pPr>
            <a:endParaRPr lang="en-US" kern="0" dirty="0">
              <a:solidFill>
                <a:sysClr val="windowText" lastClr="000000"/>
              </a:solidFill>
            </a:endParaRPr>
          </a:p>
          <a:p>
            <a:pPr lvl="2"/>
            <a:r>
              <a:rPr lang="en-US" dirty="0">
                <a:highlight>
                  <a:srgbClr val="FFFF00"/>
                </a:highlight>
              </a:rPr>
              <a:t>All events of any type</a:t>
            </a:r>
            <a:r>
              <a:rPr lang="en-US" dirty="0"/>
              <a:t> (i.e. Food drives/collection, Fund raisers, book sales, plant sales, food/bake sales, etc.) </a:t>
            </a:r>
            <a:r>
              <a:rPr lang="en-US" dirty="0">
                <a:highlight>
                  <a:srgbClr val="FFFF00"/>
                </a:highlight>
              </a:rPr>
              <a:t>must be requested in writing and in advance to Facilities after the applicable Dean’s office has approved the request</a:t>
            </a:r>
            <a:r>
              <a:rPr lang="en-US" dirty="0"/>
              <a:t>. Only event requests that are non-profit will be considered. CM-1 provides detailed guidance about allowable events, sponsors, and approval processes. </a:t>
            </a:r>
          </a:p>
          <a:p>
            <a:pPr lvl="2"/>
            <a:endParaRPr lang="en-US" dirty="0"/>
          </a:p>
          <a:p>
            <a:pPr lvl="2"/>
            <a:r>
              <a:rPr lang="en-US" dirty="0"/>
              <a:t>The request will need to include, but not limited to the following: </a:t>
            </a:r>
          </a:p>
          <a:p>
            <a:pPr lvl="2"/>
            <a:endParaRPr lang="en-US" dirty="0"/>
          </a:p>
          <a:p>
            <a:pPr lvl="2"/>
            <a:r>
              <a:rPr lang="en-US" dirty="0"/>
              <a:t>	• Description of the event being requested </a:t>
            </a:r>
            <a:br>
              <a:rPr lang="en-US" dirty="0"/>
            </a:br>
            <a:r>
              <a:rPr lang="en-US" dirty="0"/>
              <a:t>	• Building area (inside or outside) that event will be held. </a:t>
            </a:r>
          </a:p>
          <a:p>
            <a:pPr lvl="2"/>
            <a:r>
              <a:rPr lang="en-US" dirty="0"/>
              <a:t>	• Building location (lobby, room, floor) that event will be held. </a:t>
            </a:r>
          </a:p>
          <a:p>
            <a:pPr lvl="2"/>
            <a:r>
              <a:rPr lang="en-US" dirty="0"/>
              <a:t>	• Contact Person and contact numbers (i.e. office, cell phone, fax, etc.) </a:t>
            </a:r>
          </a:p>
          <a:p>
            <a:pPr lvl="2"/>
            <a:r>
              <a:rPr lang="en-US" dirty="0"/>
              <a:t>	• Dates and Times of event </a:t>
            </a:r>
          </a:p>
          <a:p>
            <a:pPr lvl="2"/>
            <a:r>
              <a:rPr lang="en-US" dirty="0"/>
              <a:t>	• Anticipated number of people to attend </a:t>
            </a:r>
          </a:p>
          <a:p>
            <a:pPr lvl="2"/>
            <a:endParaRPr lang="en-US" dirty="0"/>
          </a:p>
          <a:p>
            <a:pPr lvl="2"/>
            <a:r>
              <a:rPr lang="en-US" dirty="0"/>
              <a:t>An approved permit will be placed on the collection container with the name of the sponsoring organization. </a:t>
            </a:r>
          </a:p>
          <a:p>
            <a:pPr lvl="2"/>
            <a:endParaRPr lang="en-US" kern="0" dirty="0">
              <a:solidFill>
                <a:sysClr val="windowText" lastClr="000000"/>
              </a:solidFill>
            </a:endParaRPr>
          </a:p>
          <a:p>
            <a:pPr lvl="2"/>
            <a:r>
              <a:rPr lang="en-US" kern="0" dirty="0"/>
              <a:t>Items without the approved permit will be removed without notice.</a:t>
            </a:r>
          </a:p>
        </p:txBody>
      </p:sp>
      <p:sp>
        <p:nvSpPr>
          <p:cNvPr id="9" name="Title 1">
            <a:extLst>
              <a:ext uri="{FF2B5EF4-FFF2-40B4-BE49-F238E27FC236}">
                <a16:creationId xmlns:a16="http://schemas.microsoft.com/office/drawing/2014/main" id="{F50CC004-8C36-4A04-182D-F78F7310F7D0}"/>
              </a:ext>
            </a:extLst>
          </p:cNvPr>
          <p:cNvSpPr txBox="1">
            <a:spLocks/>
          </p:cNvSpPr>
          <p:nvPr/>
        </p:nvSpPr>
        <p:spPr>
          <a:xfrm>
            <a:off x="6079840" y="164484"/>
            <a:ext cx="2800349"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Facility Services</a:t>
            </a:r>
            <a:br>
              <a:rPr lang="en-US" sz="1800" kern="0" dirty="0">
                <a:solidFill>
                  <a:srgbClr val="4C216D"/>
                </a:solidFill>
              </a:rPr>
            </a:br>
            <a:r>
              <a:rPr lang="en-US" sz="1400" kern="0" dirty="0">
                <a:solidFill>
                  <a:srgbClr val="4C216D"/>
                </a:solidFill>
                <a:hlinkClick r:id="rId2"/>
              </a:rPr>
              <a:t>szimm1@lsuhsc.edu</a:t>
            </a:r>
            <a:endParaRPr lang="en-US" sz="1400" kern="0" dirty="0">
              <a:solidFill>
                <a:srgbClr val="4C216D"/>
              </a:solidFill>
            </a:endParaRPr>
          </a:p>
          <a:p>
            <a:pPr algn="r" rtl="0"/>
            <a:r>
              <a:rPr lang="en-US" sz="1400" kern="0" dirty="0">
                <a:solidFill>
                  <a:srgbClr val="4C216D"/>
                </a:solidFill>
              </a:rPr>
              <a:t>(504) 655-7673 </a:t>
            </a:r>
            <a:endParaRPr lang="en-US" sz="1400" kern="0" dirty="0"/>
          </a:p>
        </p:txBody>
      </p:sp>
    </p:spTree>
    <p:extLst>
      <p:ext uri="{BB962C8B-B14F-4D97-AF65-F5344CB8AC3E}">
        <p14:creationId xmlns:p14="http://schemas.microsoft.com/office/powerpoint/2010/main" val="401453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8FDA-1231-6103-4B58-78C3C4052EE8}"/>
              </a:ext>
            </a:extLst>
          </p:cNvPr>
          <p:cNvSpPr>
            <a:spLocks noGrp="1"/>
          </p:cNvSpPr>
          <p:nvPr>
            <p:ph type="ctrTitle"/>
          </p:nvPr>
        </p:nvSpPr>
        <p:spPr>
          <a:xfrm>
            <a:off x="6705600" y="228600"/>
            <a:ext cx="2333243" cy="830997"/>
          </a:xfrm>
        </p:spPr>
        <p:txBody>
          <a:bodyPr/>
          <a:lstStyle/>
          <a:p>
            <a:r>
              <a:rPr lang="en-US" sz="1800" dirty="0"/>
              <a:t>Facility Services</a:t>
            </a:r>
            <a:br>
              <a:rPr lang="en-US" sz="1800" dirty="0"/>
            </a:br>
            <a:r>
              <a:rPr lang="en-US" sz="1800" dirty="0">
                <a:hlinkClick r:id="rId2"/>
              </a:rPr>
              <a:t>szimm1@lsuhsc.edu</a:t>
            </a:r>
            <a:br>
              <a:rPr lang="en-US" sz="1800" dirty="0"/>
            </a:br>
            <a:r>
              <a:rPr lang="en-US" sz="1800" dirty="0"/>
              <a:t>(504) 655-7673</a:t>
            </a:r>
          </a:p>
        </p:txBody>
      </p:sp>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228600" y="1219200"/>
            <a:ext cx="2743200" cy="533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Signs:</a:t>
            </a: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609508" y="1905000"/>
            <a:ext cx="7972225" cy="435133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We make all sorts of signs and we can purchase signs.  </a:t>
            </a:r>
          </a:p>
          <a:p>
            <a:pPr marL="285750" indent="-285750">
              <a:buFont typeface="Arial" panose="020B0604020202020204" pitchFamily="34" charset="0"/>
              <a:buChar char="•"/>
            </a:pPr>
            <a:r>
              <a:rPr lang="en-US" kern="0" dirty="0">
                <a:solidFill>
                  <a:sysClr val="windowText" lastClr="000000"/>
                </a:solidFill>
              </a:rPr>
              <a:t>No cost to requester</a:t>
            </a:r>
          </a:p>
          <a:p>
            <a:pPr marL="285750" indent="-285750">
              <a:buFont typeface="Arial" panose="020B0604020202020204" pitchFamily="34" charset="0"/>
              <a:buChar char="•"/>
            </a:pPr>
            <a:r>
              <a:rPr lang="en-US" kern="0" dirty="0">
                <a:solidFill>
                  <a:sysClr val="windowText" lastClr="000000"/>
                </a:solidFill>
              </a:rPr>
              <a:t>Types of signs:</a:t>
            </a:r>
          </a:p>
          <a:p>
            <a:pPr marL="742950" lvl="1" indent="-285750">
              <a:buFont typeface="Arial" panose="020B0604020202020204" pitchFamily="34" charset="0"/>
              <a:buChar char="•"/>
            </a:pPr>
            <a:r>
              <a:rPr lang="en-US" kern="0" dirty="0">
                <a:solidFill>
                  <a:sysClr val="windowText" lastClr="000000"/>
                </a:solidFill>
              </a:rPr>
              <a:t>Paper signs on stands for events</a:t>
            </a:r>
          </a:p>
          <a:p>
            <a:pPr marL="742950" lvl="1" indent="-285750">
              <a:buFont typeface="Arial" panose="020B0604020202020204" pitchFamily="34" charset="0"/>
              <a:buChar char="•"/>
            </a:pPr>
            <a:r>
              <a:rPr lang="en-US" kern="0" dirty="0">
                <a:solidFill>
                  <a:sysClr val="windowText" lastClr="000000"/>
                </a:solidFill>
              </a:rPr>
              <a:t>A-frame signs</a:t>
            </a:r>
          </a:p>
          <a:p>
            <a:pPr marL="742950" lvl="1" indent="-285750">
              <a:buFont typeface="Arial" panose="020B0604020202020204" pitchFamily="34" charset="0"/>
              <a:buChar char="•"/>
            </a:pPr>
            <a:r>
              <a:rPr lang="en-US" kern="0" dirty="0">
                <a:solidFill>
                  <a:sysClr val="windowText" lastClr="000000"/>
                </a:solidFill>
              </a:rPr>
              <a:t>Stickers</a:t>
            </a:r>
          </a:p>
          <a:p>
            <a:pPr marL="742950" lvl="1" indent="-285750">
              <a:buFont typeface="Arial" panose="020B0604020202020204" pitchFamily="34" charset="0"/>
              <a:buChar char="•"/>
            </a:pPr>
            <a:r>
              <a:rPr lang="en-US" kern="0" dirty="0">
                <a:solidFill>
                  <a:sysClr val="windowText" lastClr="000000"/>
                </a:solidFill>
              </a:rPr>
              <a:t>Door numbering signs</a:t>
            </a:r>
          </a:p>
          <a:p>
            <a:pPr marL="742950" lvl="1" indent="-285750">
              <a:buFont typeface="Arial" panose="020B0604020202020204" pitchFamily="34" charset="0"/>
              <a:buChar char="•"/>
            </a:pPr>
            <a:r>
              <a:rPr lang="en-US" kern="0" dirty="0">
                <a:solidFill>
                  <a:sysClr val="windowText" lastClr="000000"/>
                </a:solidFill>
              </a:rPr>
              <a:t>Make the name piece to go in the office signs</a:t>
            </a:r>
          </a:p>
          <a:p>
            <a:pPr marL="742950" lvl="1" indent="-285750">
              <a:buFont typeface="Arial" panose="020B0604020202020204" pitchFamily="34" charset="0"/>
              <a:buChar char="•"/>
            </a:pPr>
            <a:r>
              <a:rPr lang="en-US" kern="0" dirty="0">
                <a:solidFill>
                  <a:sysClr val="windowText" lastClr="000000"/>
                </a:solidFill>
              </a:rPr>
              <a:t>Magnetic Signs</a:t>
            </a:r>
          </a:p>
          <a:p>
            <a:pPr marL="742950" lvl="1" indent="-285750">
              <a:buFont typeface="Arial" panose="020B0604020202020204" pitchFamily="34" charset="0"/>
              <a:buChar char="•"/>
            </a:pPr>
            <a:r>
              <a:rPr lang="en-US" kern="0" dirty="0">
                <a:solidFill>
                  <a:sysClr val="windowText" lastClr="000000"/>
                </a:solidFill>
              </a:rPr>
              <a:t>If we can’t make it, we can purchase it</a:t>
            </a:r>
          </a:p>
          <a:p>
            <a:pPr marL="285750" indent="-285750">
              <a:buFont typeface="Arial" panose="020B0604020202020204" pitchFamily="34" charset="0"/>
              <a:buChar char="•"/>
            </a:pPr>
            <a:r>
              <a:rPr lang="en-US" kern="0" dirty="0">
                <a:solidFill>
                  <a:sysClr val="windowText" lastClr="000000"/>
                </a:solidFill>
              </a:rPr>
              <a:t>Our paper signs on stands are a standard format – Just provide the wording</a:t>
            </a:r>
          </a:p>
          <a:p>
            <a:pPr marL="285750" indent="-285750">
              <a:buFont typeface="Arial" panose="020B0604020202020204" pitchFamily="34" charset="0"/>
              <a:buChar char="•"/>
            </a:pPr>
            <a:r>
              <a:rPr lang="en-US" kern="0" dirty="0">
                <a:solidFill>
                  <a:sysClr val="windowText" lastClr="000000"/>
                </a:solidFill>
              </a:rPr>
              <a:t>If you want some signs made for an event and have artwork you want on them, send us the artwork.  Prefer Illustrator.  PDF doesn’t enlarge well, Bitmap bad.</a:t>
            </a:r>
          </a:p>
          <a:p>
            <a:pPr marL="285750" indent="-285750">
              <a:buFont typeface="Arial" panose="020B0604020202020204" pitchFamily="34" charset="0"/>
              <a:buChar char="•"/>
            </a:pPr>
            <a:r>
              <a:rPr lang="en-US" kern="0" dirty="0">
                <a:solidFill>
                  <a:sysClr val="windowText" lastClr="000000"/>
                </a:solidFill>
              </a:rPr>
              <a:t>Don’ts:</a:t>
            </a:r>
          </a:p>
          <a:p>
            <a:pPr marL="742950" lvl="1" indent="-285750">
              <a:buFont typeface="Arial" panose="020B0604020202020204" pitchFamily="34" charset="0"/>
              <a:buChar char="•"/>
            </a:pPr>
            <a:r>
              <a:rPr lang="en-US" kern="0" dirty="0">
                <a:solidFill>
                  <a:sysClr val="windowText" lastClr="000000"/>
                </a:solidFill>
              </a:rPr>
              <a:t>Simple answer, you are not authorized to put out your own signs.  </a:t>
            </a:r>
          </a:p>
          <a:p>
            <a:pPr lvl="1"/>
            <a:endParaRPr lang="en-US" kern="0" dirty="0">
              <a:solidFill>
                <a:sysClr val="windowText" lastClr="000000"/>
              </a:solidFill>
            </a:endParaRPr>
          </a:p>
          <a:p>
            <a:pPr marL="285750" indent="-285750">
              <a:buFont typeface="Arial" panose="020B0604020202020204" pitchFamily="34" charset="0"/>
              <a:buChar char="•"/>
            </a:pPr>
            <a:endParaRPr lang="en-US" kern="0" dirty="0">
              <a:solidFill>
                <a:sysClr val="windowText" lastClr="000000"/>
              </a:solidFill>
            </a:endParaRPr>
          </a:p>
          <a:p>
            <a:pPr lvl="2"/>
            <a:endParaRPr lang="en-US" kern="0" dirty="0">
              <a:solidFill>
                <a:sysClr val="windowText" lastClr="000000"/>
              </a:solidFill>
            </a:endParaRPr>
          </a:p>
        </p:txBody>
      </p:sp>
    </p:spTree>
    <p:extLst>
      <p:ext uri="{BB962C8B-B14F-4D97-AF65-F5344CB8AC3E}">
        <p14:creationId xmlns:p14="http://schemas.microsoft.com/office/powerpoint/2010/main" val="122969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8FDA-1231-6103-4B58-78C3C4052EE8}"/>
              </a:ext>
            </a:extLst>
          </p:cNvPr>
          <p:cNvSpPr>
            <a:spLocks noGrp="1"/>
          </p:cNvSpPr>
          <p:nvPr>
            <p:ph type="ctrTitle"/>
          </p:nvPr>
        </p:nvSpPr>
        <p:spPr>
          <a:xfrm>
            <a:off x="6705600" y="228600"/>
            <a:ext cx="2333243" cy="830997"/>
          </a:xfrm>
        </p:spPr>
        <p:txBody>
          <a:bodyPr/>
          <a:lstStyle/>
          <a:p>
            <a:r>
              <a:rPr lang="en-US" sz="1800" dirty="0"/>
              <a:t>Facility Services</a:t>
            </a:r>
            <a:br>
              <a:rPr lang="en-US" sz="1800" dirty="0"/>
            </a:br>
            <a:r>
              <a:rPr lang="en-US" sz="1800" dirty="0">
                <a:hlinkClick r:id="rId2"/>
              </a:rPr>
              <a:t>szimm1@lsuhsc.edu</a:t>
            </a:r>
            <a:br>
              <a:rPr lang="en-US" sz="1800" dirty="0"/>
            </a:br>
            <a:r>
              <a:rPr lang="en-US" sz="1800" dirty="0"/>
              <a:t>(504) 655-7673</a:t>
            </a:r>
          </a:p>
        </p:txBody>
      </p:sp>
      <p:sp>
        <p:nvSpPr>
          <p:cNvPr id="3" name="Rectangle 2">
            <a:extLst>
              <a:ext uri="{FF2B5EF4-FFF2-40B4-BE49-F238E27FC236}">
                <a16:creationId xmlns:a16="http://schemas.microsoft.com/office/drawing/2014/main" id="{7DAFFF4D-6404-E6E6-DD82-21E3C3D5DC09}"/>
              </a:ext>
            </a:extLst>
          </p:cNvPr>
          <p:cNvSpPr/>
          <p:nvPr/>
        </p:nvSpPr>
        <p:spPr>
          <a:xfrm>
            <a:off x="2209800" y="2743200"/>
            <a:ext cx="57150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CDC0D2-C5FA-0728-D372-3737289703A6}"/>
              </a:ext>
            </a:extLst>
          </p:cNvPr>
          <p:cNvSpPr/>
          <p:nvPr/>
        </p:nvSpPr>
        <p:spPr>
          <a:xfrm>
            <a:off x="190500" y="1333500"/>
            <a:ext cx="28956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n w="0"/>
                <a:solidFill>
                  <a:srgbClr val="451D7A"/>
                </a:solidFill>
              </a:rPr>
              <a:t>Some Take Aways:</a:t>
            </a:r>
          </a:p>
        </p:txBody>
      </p:sp>
      <p:sp>
        <p:nvSpPr>
          <p:cNvPr id="8" name="Rectangle 7">
            <a:extLst>
              <a:ext uri="{FF2B5EF4-FFF2-40B4-BE49-F238E27FC236}">
                <a16:creationId xmlns:a16="http://schemas.microsoft.com/office/drawing/2014/main" id="{05A8FA73-8003-810A-5F02-8CAA1588F369}"/>
              </a:ext>
            </a:extLst>
          </p:cNvPr>
          <p:cNvSpPr/>
          <p:nvPr/>
        </p:nvSpPr>
        <p:spPr>
          <a:xfrm>
            <a:off x="76200" y="2133600"/>
            <a:ext cx="896264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12DAB6-3F51-FB6C-29CE-2BBEE270397C}"/>
              </a:ext>
            </a:extLst>
          </p:cNvPr>
          <p:cNvSpPr/>
          <p:nvPr/>
        </p:nvSpPr>
        <p:spPr>
          <a:xfrm>
            <a:off x="152400" y="2247900"/>
            <a:ext cx="8886443" cy="114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A37D386-2280-3992-33EE-CC822E5DD22D}"/>
              </a:ext>
            </a:extLst>
          </p:cNvPr>
          <p:cNvSpPr txBox="1">
            <a:spLocks/>
          </p:cNvSpPr>
          <p:nvPr/>
        </p:nvSpPr>
        <p:spPr>
          <a:xfrm>
            <a:off x="571408" y="2095500"/>
            <a:ext cx="7972225" cy="4351338"/>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b="1" kern="0" dirty="0">
                <a:solidFill>
                  <a:sysClr val="windowText" lastClr="000000"/>
                </a:solidFill>
              </a:rPr>
              <a:t>Work Orders</a:t>
            </a:r>
            <a:r>
              <a:rPr lang="en-US" kern="0" dirty="0">
                <a:solidFill>
                  <a:sysClr val="windowText" lastClr="000000"/>
                </a:solidFill>
              </a:rPr>
              <a:t>:  If you are wondering if you should put in a work request, the answer is yes.  Be as descriptive and accurate as possible. Enter down to specific room.  Think 10 workdays.  Plan ahead, it is not an emergency or urgent because someone waited to put in the request.  Provide names of individuals that can submit service requests.</a:t>
            </a:r>
          </a:p>
          <a:p>
            <a:pPr marL="285750" indent="-285750">
              <a:buFont typeface="Arial" panose="020B0604020202020204" pitchFamily="34" charset="0"/>
              <a:buChar char="•"/>
            </a:pPr>
            <a:r>
              <a:rPr lang="en-US" kern="0" dirty="0">
                <a:solidFill>
                  <a:sysClr val="windowText" lastClr="000000"/>
                </a:solidFill>
              </a:rPr>
              <a:t> </a:t>
            </a:r>
            <a:r>
              <a:rPr lang="en-US" b="1" kern="0" dirty="0">
                <a:solidFill>
                  <a:sysClr val="windowText" lastClr="000000"/>
                </a:solidFill>
              </a:rPr>
              <a:t>Key Policy:  </a:t>
            </a:r>
            <a:r>
              <a:rPr lang="en-US" kern="0" dirty="0">
                <a:solidFill>
                  <a:sysClr val="windowText" lastClr="000000"/>
                </a:solidFill>
              </a:rPr>
              <a:t>Read it.  Submit names of key custodians by end of Sept.  After that, keys won’t be issue unless we have their name on our list.  Maintain your own list of who is provided keys.  Each room for a key request needs a service request.  Someone in your department has a key to the room someone is locked out of.  Please use it.</a:t>
            </a:r>
          </a:p>
          <a:p>
            <a:pPr marL="285750" indent="-285750">
              <a:buFont typeface="Arial" panose="020B0604020202020204" pitchFamily="34" charset="0"/>
              <a:buChar char="•"/>
            </a:pPr>
            <a:r>
              <a:rPr lang="en-US" b="1" kern="0" dirty="0">
                <a:solidFill>
                  <a:sysClr val="windowText" lastClr="000000"/>
                </a:solidFill>
              </a:rPr>
              <a:t>Building Use Policy:  </a:t>
            </a:r>
            <a:r>
              <a:rPr lang="en-US" kern="0" dirty="0">
                <a:solidFill>
                  <a:sysClr val="windowText" lastClr="000000"/>
                </a:solidFill>
              </a:rPr>
              <a:t>Read it and pass on to your departments.  No hanging items on the walls or door in hallways.  I am required to remove them and we can’t go hunting down the owners.  Please pass it on.  Plant policy.  Decorations policy.  Collections policy.</a:t>
            </a:r>
          </a:p>
          <a:p>
            <a:pPr marL="285750" indent="-285750">
              <a:buFont typeface="Arial" panose="020B0604020202020204" pitchFamily="34" charset="0"/>
              <a:buChar char="•"/>
            </a:pPr>
            <a:r>
              <a:rPr lang="en-US" b="1" kern="0" dirty="0">
                <a:solidFill>
                  <a:sysClr val="windowText" lastClr="000000"/>
                </a:solidFill>
              </a:rPr>
              <a:t>Signs </a:t>
            </a:r>
            <a:r>
              <a:rPr lang="en-US" kern="0" dirty="0">
                <a:solidFill>
                  <a:sysClr val="windowText" lastClr="000000"/>
                </a:solidFill>
              </a:rPr>
              <a:t>– We make them.  We are only ones authorized to put them out. They are free.  Make sure you give us enough time to make or purchase them.</a:t>
            </a:r>
          </a:p>
        </p:txBody>
      </p:sp>
    </p:spTree>
    <p:extLst>
      <p:ext uri="{BB962C8B-B14F-4D97-AF65-F5344CB8AC3E}">
        <p14:creationId xmlns:p14="http://schemas.microsoft.com/office/powerpoint/2010/main" val="250725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6336222" cy="400110"/>
          </a:xfrm>
          <a:prstGeom prst="rect">
            <a:avLst/>
          </a:prstGeom>
          <a:noFill/>
        </p:spPr>
        <p:txBody>
          <a:bodyPr wrap="none" rtlCol="0">
            <a:spAutoFit/>
          </a:bodyPr>
          <a:lstStyle/>
          <a:p>
            <a:r>
              <a:rPr lang="en-US" sz="2000" dirty="0">
                <a:solidFill>
                  <a:srgbClr val="652B91"/>
                </a:solidFill>
              </a:rPr>
              <a:t>Performance Evaluation System (PES) Reminder | Deadlines</a:t>
            </a:r>
          </a:p>
        </p:txBody>
      </p:sp>
      <p:sp>
        <p:nvSpPr>
          <p:cNvPr id="4" name="TextBox 3">
            <a:extLst>
              <a:ext uri="{FF2B5EF4-FFF2-40B4-BE49-F238E27FC236}">
                <a16:creationId xmlns:a16="http://schemas.microsoft.com/office/drawing/2014/main" id="{A495455E-D3C4-FACD-4ABE-A317C697A306}"/>
              </a:ext>
            </a:extLst>
          </p:cNvPr>
          <p:cNvSpPr txBox="1"/>
          <p:nvPr/>
        </p:nvSpPr>
        <p:spPr>
          <a:xfrm>
            <a:off x="153654" y="2767280"/>
            <a:ext cx="8153399" cy="1323439"/>
          </a:xfrm>
          <a:prstGeom prst="rect">
            <a:avLst/>
          </a:prstGeom>
          <a:noFill/>
        </p:spPr>
        <p:txBody>
          <a:bodyPr wrap="square" rtlCol="0">
            <a:spAutoFit/>
          </a:bodyPr>
          <a:lstStyle/>
          <a:p>
            <a:r>
              <a:rPr lang="en-US" sz="1600" dirty="0"/>
              <a:t>2022 – 2023 Evaluation Deadline: </a:t>
            </a:r>
            <a:r>
              <a:rPr lang="en-US" sz="1600" dirty="0">
                <a:solidFill>
                  <a:srgbClr val="FF0000"/>
                </a:solidFill>
              </a:rPr>
              <a:t>August 11, 2023</a:t>
            </a:r>
          </a:p>
          <a:p>
            <a:endParaRPr lang="en-US" sz="1600" dirty="0"/>
          </a:p>
          <a:p>
            <a:endParaRPr lang="en-US" sz="1600" dirty="0"/>
          </a:p>
          <a:p>
            <a:r>
              <a:rPr lang="en-US" sz="1600" dirty="0"/>
              <a:t>2023 – 2024 Planning Deadline: September 8, 2023</a:t>
            </a:r>
          </a:p>
          <a:p>
            <a:endParaRPr lang="en-US" sz="1600" dirty="0"/>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000" b="1" i="0" u="none" strike="noStrike" kern="0" cap="none" spc="0" normalizeH="0" baseline="0" noProof="0" dirty="0">
                <a:ln>
                  <a:noFill/>
                </a:ln>
                <a:solidFill>
                  <a:srgbClr val="4C216D"/>
                </a:solidFill>
                <a:effectLst/>
                <a:uLnTx/>
                <a:uFillTx/>
                <a:latin typeface="Calibri"/>
                <a:ea typeface="+mj-ea"/>
                <a:cs typeface="+mj-cs"/>
              </a:rPr>
            </a:br>
            <a:r>
              <a:rPr kumimoji="0" lang="en-US" sz="1400" b="1" i="0" u="none" strike="noStrike" kern="0" cap="none" spc="0" normalizeH="0" baseline="0" noProof="0" dirty="0">
                <a:ln>
                  <a:noFill/>
                </a:ln>
                <a:solidFill>
                  <a:srgbClr val="4C216D"/>
                </a:solidFill>
                <a:effectLst/>
                <a:uLnTx/>
                <a:uFillTx/>
                <a:latin typeface="Calibri"/>
                <a:ea typeface="+mj-ea"/>
                <a:cs typeface="+mj-cs"/>
                <a:hlinkClick r:id="rId2"/>
              </a:rPr>
              <a:t>TalentDevelopment@lsuhsc.edu</a:t>
            </a:r>
            <a:r>
              <a:rPr kumimoji="0" lang="en-US" sz="1400" b="1" i="0" u="none" strike="noStrike" kern="0" cap="none" spc="0" normalizeH="0" baseline="0" noProof="0" dirty="0">
                <a:ln>
                  <a:noFill/>
                </a:ln>
                <a:solidFill>
                  <a:srgbClr val="4C216D"/>
                </a:solidFill>
                <a:effectLst/>
                <a:uLnTx/>
                <a:uFillTx/>
                <a:latin typeface="Calibri"/>
                <a:ea typeface="+mj-ea"/>
                <a:cs typeface="+mj-cs"/>
              </a:rPr>
              <a:t> </a:t>
            </a:r>
            <a:endParaRPr kumimoji="0" lang="en-US" sz="1600" b="1"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513456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dirty="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t>The next Hybrid Liaisons Meeting will be held on </a:t>
            </a:r>
            <a:br>
              <a:rPr lang="en-US" sz="2400" b="1" dirty="0">
                <a:solidFill>
                  <a:schemeClr val="accent4">
                    <a:lumMod val="75000"/>
                  </a:schemeClr>
                </a:solidFill>
              </a:rPr>
            </a:br>
            <a:r>
              <a:rPr lang="en-US" sz="2400" b="1" dirty="0"/>
              <a:t>Thursday, September 21, 2023 (10:00a-11:00a)</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181600" y="2735435"/>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798352" y="2967336"/>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00FF"/>
                </a:solidFill>
                <a:hlinkClick r:id="rId3">
                  <a:extLst>
                    <a:ext uri="{A12FA001-AC4F-418D-AE19-62706E023703}">
                      <ahyp:hlinkClr xmlns:ahyp="http://schemas.microsoft.com/office/drawing/2018/hyperlinkcolor" val="tx"/>
                    </a:ext>
                  </a:extLst>
                </a:hlinkClick>
              </a:rPr>
              <a:t>LINK HERE</a:t>
            </a:r>
            <a:endParaRPr lang="en-US" sz="2400" b="1" dirty="0">
              <a:solidFill>
                <a:srgbClr val="0000FF"/>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41</a:t>
            </a:fld>
            <a:endParaRPr lang="en-US" dirty="0"/>
          </a:p>
        </p:txBody>
      </p:sp>
    </p:spTree>
    <p:extLst>
      <p:ext uri="{BB962C8B-B14F-4D97-AF65-F5344CB8AC3E}">
        <p14:creationId xmlns:p14="http://schemas.microsoft.com/office/powerpoint/2010/main" val="2781028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1816196137"/>
              </p:ext>
            </p:extLst>
          </p:nvPr>
        </p:nvGraphicFramePr>
        <p:xfrm>
          <a:off x="8466" y="0"/>
          <a:ext cx="9135534" cy="6858010"/>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28810">
                <a:tc gridSpan="3">
                  <a:txBody>
                    <a:bodyPr/>
                    <a:lstStyle/>
                    <a:p>
                      <a:pPr marL="0" marR="0">
                        <a:lnSpc>
                          <a:spcPct val="107000"/>
                        </a:lnSpc>
                        <a:spcBef>
                          <a:spcPts val="0"/>
                        </a:spcBef>
                        <a:spcAft>
                          <a:spcPts val="8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2881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Chief Human Resources Officer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Jill Fragoso</a:t>
                      </a:r>
                    </a:p>
                  </a:txBody>
                  <a:tcPr marL="37072" marR="37072" marT="0" marB="0">
                    <a:lnL w="12700" cap="flat" cmpd="sng" algn="ctr">
                      <a:solidFill>
                        <a:srgbClr val="000000"/>
                      </a:solidFill>
                      <a:prstDash val="solid"/>
                      <a:round/>
                      <a:headEnd type="none" w="med" len="med"/>
                      <a:tailEnd type="none" w="med" len="med"/>
                    </a:lnL>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#3-2634</a:t>
                      </a:r>
                    </a:p>
                  </a:txBody>
                  <a:tcPr marL="37072" marR="37072" marT="0" marB="0">
                    <a:solidFill>
                      <a:schemeClr val="bg1"/>
                    </a:solidFill>
                  </a:tcPr>
                </a:tc>
                <a:extLst>
                  <a:ext uri="{0D108BD9-81ED-4DB2-BD59-A6C34878D82A}">
                    <a16:rowId xmlns:a16="http://schemas.microsoft.com/office/drawing/2014/main" val="1542724031"/>
                  </a:ext>
                </a:extLst>
              </a:tr>
              <a:tr h="22881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2881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2881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2881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Mike Jarvis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#3-1680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5543607"/>
                  </a:ext>
                </a:extLst>
              </a:tr>
              <a:tr h="22881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Benefits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28810">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Associate Director, Human Resources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Aaron Miley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tc>
                  <a:txBody>
                    <a:bodyPr/>
                    <a:lstStyle/>
                    <a:p>
                      <a:pPr marL="0" marR="0" lvl="0" indent="0" algn="r" defTabSz="914400" eaLnBrk="1" fontAlgn="auto" latinLnBrk="0" hangingPunct="1">
                        <a:lnSpc>
                          <a:spcPct val="107000"/>
                        </a:lnSpc>
                        <a:spcBef>
                          <a:spcPts val="0"/>
                        </a:spcBef>
                        <a:spcAft>
                          <a:spcPts val="80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#3-2954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0712703"/>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 Worthen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3561500"/>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Gele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Times New Roman" panose="02020603050405020304" pitchFamily="18" charset="0"/>
                        </a:rPr>
                        <a:t>Benefits Consultant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Terry Varnado</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#3-2799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Krystal Citty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2405291"/>
                  </a:ext>
                </a:extLst>
              </a:tr>
              <a:tr h="22881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 Talent and Organizational Development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28810">
                <a:tc>
                  <a:txBody>
                    <a:bodyPr/>
                    <a:lstStyle/>
                    <a:p>
                      <a:pPr marL="0" marR="0">
                        <a:lnSpc>
                          <a:spcPct val="107000"/>
                        </a:lnSpc>
                        <a:spcBef>
                          <a:spcPts val="0"/>
                        </a:spcBef>
                        <a:spcAft>
                          <a:spcPts val="800"/>
                        </a:spcAft>
                      </a:pPr>
                      <a:r>
                        <a:rPr lang="en-US" sz="1400" dirty="0">
                          <a:solidFill>
                            <a:schemeClr val="tx1"/>
                          </a:solidFill>
                          <a:effectLst/>
                          <a:latin typeface="+mj-lt"/>
                          <a:ea typeface="+mn-ea"/>
                          <a:cs typeface="+mn-cs"/>
                        </a:rPr>
                        <a:t>Assistant Director, HRIS and Talent/Organizational Development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Administrative Coordinator 3</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Michael Mosley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759083"/>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Myra Christophe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#3-1781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8935874"/>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Beverly White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#3-3916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8586981"/>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Manager, Talent and Organizational Development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Braylin Artigues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4743850"/>
                  </a:ext>
                </a:extLst>
              </a:tr>
              <a:tr h="225665">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3848162"/>
                  </a:ext>
                </a:extLst>
              </a:tr>
              <a:tr h="228810">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and Talent Acquisition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Calibri" panose="020F0502020204030204" pitchFamily="34" charset="0"/>
                        </a:rPr>
                        <a:t>Assistant Director, Compensation and Talent Acquisition</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1431601"/>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25665">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mn-ea"/>
                          <a:cs typeface="Times New Roman" panose="02020603050405020304" pitchFamily="18" charset="0"/>
                        </a:rPr>
                        <a:t>Compensation Analyst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0052255"/>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Alicia Rodriguez</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5291726"/>
                  </a:ext>
                </a:extLst>
              </a:tr>
              <a:tr h="228810">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277589" y="1676400"/>
            <a:ext cx="6588822" cy="3734103"/>
          </a:xfrm>
          <a:prstGeom prst="ellipse">
            <a:avLst/>
          </a:prstGeom>
          <a:ln>
            <a:noFill/>
          </a:ln>
          <a:effectLst>
            <a:softEdge rad="112500"/>
          </a:effectLst>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43</a:t>
            </a:fld>
            <a:endParaRPr lang="en-US" dirty="0"/>
          </a:p>
        </p:txBody>
      </p:sp>
    </p:spTree>
    <p:extLst>
      <p:ext uri="{BB962C8B-B14F-4D97-AF65-F5344CB8AC3E}">
        <p14:creationId xmlns:p14="http://schemas.microsoft.com/office/powerpoint/2010/main" val="168892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4118948" cy="400110"/>
          </a:xfrm>
          <a:prstGeom prst="rect">
            <a:avLst/>
          </a:prstGeom>
          <a:noFill/>
        </p:spPr>
        <p:txBody>
          <a:bodyPr wrap="none" rtlCol="0">
            <a:spAutoFit/>
          </a:bodyPr>
          <a:lstStyle/>
          <a:p>
            <a:r>
              <a:rPr lang="en-US" sz="2000" dirty="0">
                <a:solidFill>
                  <a:srgbClr val="652B91"/>
                </a:solidFill>
              </a:rPr>
              <a:t>Performance Evaluation System (PES)</a:t>
            </a:r>
          </a:p>
        </p:txBody>
      </p:sp>
      <p:sp>
        <p:nvSpPr>
          <p:cNvPr id="4" name="TextBox 3">
            <a:extLst>
              <a:ext uri="{FF2B5EF4-FFF2-40B4-BE49-F238E27FC236}">
                <a16:creationId xmlns:a16="http://schemas.microsoft.com/office/drawing/2014/main" id="{A495455E-D3C4-FACD-4ABE-A317C697A306}"/>
              </a:ext>
            </a:extLst>
          </p:cNvPr>
          <p:cNvSpPr txBox="1"/>
          <p:nvPr/>
        </p:nvSpPr>
        <p:spPr>
          <a:xfrm>
            <a:off x="153654" y="2514600"/>
            <a:ext cx="8153399" cy="1323439"/>
          </a:xfrm>
          <a:prstGeom prst="rect">
            <a:avLst/>
          </a:prstGeom>
          <a:noFill/>
        </p:spPr>
        <p:txBody>
          <a:bodyPr wrap="square" rtlCol="0">
            <a:spAutoFit/>
          </a:bodyPr>
          <a:lstStyle/>
          <a:p>
            <a:r>
              <a:rPr lang="en-US" sz="1600" dirty="0">
                <a:latin typeface="Calibri" panose="020F0502020204030204" pitchFamily="34" charset="0"/>
              </a:rPr>
              <a:t>While Talent Development is assessing the submitted evaluations, we may identify ratings of “Needs Improvement” or “Exceptional” that require supportive evidence. </a:t>
            </a:r>
          </a:p>
          <a:p>
            <a:endParaRPr lang="en-US" sz="1600" dirty="0">
              <a:latin typeface="Calibri" panose="020F0502020204030204" pitchFamily="34" charset="0"/>
            </a:endParaRPr>
          </a:p>
          <a:p>
            <a:r>
              <a:rPr lang="en-US" sz="1600" dirty="0">
                <a:latin typeface="Calibri" panose="020F0502020204030204" pitchFamily="34" charset="0"/>
              </a:rPr>
              <a:t>Please inform your employees that Talent Development may be following up with them if they provided ratings of “Exceptional” or “Needs Improvement”.</a:t>
            </a:r>
            <a:endParaRPr lang="en-US" sz="1600" dirty="0"/>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400" b="1" i="0" u="none" strike="noStrike" kern="0" cap="none" spc="0" normalizeH="0" baseline="0" noProof="0" dirty="0">
                <a:ln>
                  <a:noFill/>
                </a:ln>
                <a:solidFill>
                  <a:srgbClr val="4C216D"/>
                </a:solidFill>
                <a:effectLst/>
                <a:uLnTx/>
                <a:uFillTx/>
                <a:latin typeface="Calibri"/>
                <a:ea typeface="+mj-ea"/>
                <a:cs typeface="+mj-cs"/>
              </a:rPr>
            </a:br>
            <a:r>
              <a:rPr kumimoji="0" lang="en-US" sz="1400" b="1" i="0" u="none" strike="noStrike" kern="0" cap="none" spc="0" normalizeH="0" baseline="0" noProof="0" dirty="0">
                <a:ln>
                  <a:noFill/>
                </a:ln>
                <a:solidFill>
                  <a:srgbClr val="4C216D"/>
                </a:solidFill>
                <a:effectLst/>
                <a:uLnTx/>
                <a:uFillTx/>
                <a:latin typeface="Calibri"/>
                <a:ea typeface="+mj-ea"/>
                <a:cs typeface="+mj-cs"/>
                <a:hlinkClick r:id="rId2"/>
              </a:rPr>
              <a:t>TalentDevelopment@lsuhsc.edu</a:t>
            </a:r>
            <a:r>
              <a:rPr kumimoji="0" lang="en-US" sz="1400" b="1" i="0" u="none" strike="noStrike" kern="0" cap="none" spc="0" normalizeH="0" baseline="0" noProof="0" dirty="0">
                <a:ln>
                  <a:noFill/>
                </a:ln>
                <a:solidFill>
                  <a:srgbClr val="4C216D"/>
                </a:solidFill>
                <a:effectLst/>
                <a:uLnTx/>
                <a:uFillTx/>
                <a:latin typeface="Calibri"/>
                <a:ea typeface="+mj-ea"/>
                <a:cs typeface="+mj-cs"/>
              </a:rPr>
              <a:t> </a:t>
            </a:r>
            <a:endParaRPr kumimoji="0" lang="en-US" sz="1400" b="1"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46381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3654" y="1617508"/>
            <a:ext cx="4389728" cy="400110"/>
          </a:xfrm>
          <a:prstGeom prst="rect">
            <a:avLst/>
          </a:prstGeom>
          <a:noFill/>
        </p:spPr>
        <p:txBody>
          <a:bodyPr wrap="none" rtlCol="0">
            <a:spAutoFit/>
          </a:bodyPr>
          <a:lstStyle/>
          <a:p>
            <a:r>
              <a:rPr lang="en-US" sz="2000" dirty="0">
                <a:solidFill>
                  <a:srgbClr val="652B91"/>
                </a:solidFill>
              </a:rPr>
              <a:t>Announcing In-Person Liaisons Meetings</a:t>
            </a:r>
          </a:p>
        </p:txBody>
      </p:sp>
      <p:sp>
        <p:nvSpPr>
          <p:cNvPr id="4" name="TextBox 3">
            <a:extLst>
              <a:ext uri="{FF2B5EF4-FFF2-40B4-BE49-F238E27FC236}">
                <a16:creationId xmlns:a16="http://schemas.microsoft.com/office/drawing/2014/main" id="{A495455E-D3C4-FACD-4ABE-A317C697A306}"/>
              </a:ext>
            </a:extLst>
          </p:cNvPr>
          <p:cNvSpPr txBox="1"/>
          <p:nvPr/>
        </p:nvSpPr>
        <p:spPr>
          <a:xfrm>
            <a:off x="153654" y="2514600"/>
            <a:ext cx="8153399" cy="2062103"/>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rPr>
              <a:t>We are excited to announce that Liaisons meetings will now be held in person!</a:t>
            </a:r>
          </a:p>
          <a:p>
            <a:endParaRPr lang="en-US" sz="1600" dirty="0">
              <a:latin typeface="Calibri" panose="020F0502020204030204" pitchFamily="34" charset="0"/>
            </a:endParaRPr>
          </a:p>
          <a:p>
            <a:r>
              <a:rPr lang="en-US" sz="1600" dirty="0">
                <a:latin typeface="Calibri" panose="020F0502020204030204" pitchFamily="34" charset="0"/>
              </a:rPr>
              <a:t>We are utilizing a hybridized model to accommodate our stakeholders who cannot feasibly attend an in-person meeting in our Downtown Campus.</a:t>
            </a:r>
          </a:p>
          <a:p>
            <a:endParaRPr lang="en-US" sz="1600" dirty="0">
              <a:latin typeface="Calibri" panose="020F0502020204030204" pitchFamily="34" charset="0"/>
            </a:endParaRPr>
          </a:p>
          <a:p>
            <a:r>
              <a:rPr lang="en-US" sz="1600" dirty="0">
                <a:latin typeface="Calibri" panose="020F0502020204030204" pitchFamily="34" charset="0"/>
              </a:rPr>
              <a:t>Monthly Liaisons Meetings will now be held in the Lion’s Building 6</a:t>
            </a:r>
            <a:r>
              <a:rPr lang="en-US" sz="1600" baseline="30000" dirty="0">
                <a:latin typeface="Calibri" panose="020F0502020204030204" pitchFamily="34" charset="0"/>
              </a:rPr>
              <a:t>th</a:t>
            </a:r>
            <a:r>
              <a:rPr lang="en-US" sz="1600" dirty="0">
                <a:latin typeface="Calibri" panose="020F0502020204030204" pitchFamily="34" charset="0"/>
              </a:rPr>
              <a:t> Floor Conference Room.</a:t>
            </a:r>
          </a:p>
          <a:p>
            <a:endParaRPr lang="en-US" sz="1600" dirty="0">
              <a:latin typeface="Calibri" panose="020F0502020204030204" pitchFamily="34" charset="0"/>
            </a:endParaRPr>
          </a:p>
          <a:p>
            <a:r>
              <a:rPr lang="en-US" sz="1600" dirty="0">
                <a:latin typeface="Calibri" panose="020F0502020204030204" pitchFamily="34" charset="0"/>
              </a:rPr>
              <a:t>Updated Outlook invitations will be distributed after this meeting!</a:t>
            </a:r>
            <a:endParaRPr lang="en-US" sz="1600" dirty="0"/>
          </a:p>
        </p:txBody>
      </p:sp>
      <p:sp>
        <p:nvSpPr>
          <p:cNvPr id="7" name="Title 1">
            <a:extLst>
              <a:ext uri="{FF2B5EF4-FFF2-40B4-BE49-F238E27FC236}">
                <a16:creationId xmlns:a16="http://schemas.microsoft.com/office/drawing/2014/main" id="{7BCF7D5A-447E-214A-2E1D-16D55FD54FB7}"/>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4C216D"/>
                </a:solidFill>
                <a:effectLst/>
                <a:uLnTx/>
                <a:uFillTx/>
                <a:latin typeface="Calibri"/>
                <a:ea typeface="+mj-ea"/>
                <a:cs typeface="+mj-cs"/>
              </a:rPr>
              <a:t>HRM Talent Development</a:t>
            </a:r>
            <a:br>
              <a:rPr kumimoji="0" lang="en-US" sz="2400" b="1" i="0" u="none" strike="noStrike" kern="0" cap="none" spc="0" normalizeH="0" baseline="0" noProof="0" dirty="0">
                <a:ln>
                  <a:noFill/>
                </a:ln>
                <a:solidFill>
                  <a:srgbClr val="4C216D"/>
                </a:solidFill>
                <a:effectLst/>
                <a:uLnTx/>
                <a:uFillTx/>
                <a:latin typeface="Calibri"/>
                <a:ea typeface="+mj-ea"/>
                <a:cs typeface="+mj-cs"/>
              </a:rPr>
            </a:br>
            <a:r>
              <a:rPr kumimoji="0" lang="en-US" sz="1400" b="1" i="0" u="none" strike="noStrike" kern="0" cap="none" spc="0" normalizeH="0" baseline="0" noProof="0" dirty="0">
                <a:ln>
                  <a:noFill/>
                </a:ln>
                <a:solidFill>
                  <a:srgbClr val="4C216D"/>
                </a:solidFill>
                <a:effectLst/>
                <a:uLnTx/>
                <a:uFillTx/>
                <a:latin typeface="Calibri"/>
                <a:ea typeface="+mj-ea"/>
                <a:cs typeface="+mj-cs"/>
                <a:hlinkClick r:id="rId2"/>
              </a:rPr>
              <a:t>TalentDevelopment@lsuhsc.edu</a:t>
            </a:r>
            <a:r>
              <a:rPr kumimoji="0" lang="en-US" sz="1400" b="1" i="0" u="none" strike="noStrike" kern="0" cap="none" spc="0" normalizeH="0" baseline="0" noProof="0" dirty="0">
                <a:ln>
                  <a:noFill/>
                </a:ln>
                <a:solidFill>
                  <a:srgbClr val="4C216D"/>
                </a:solidFill>
                <a:effectLst/>
                <a:uLnTx/>
                <a:uFillTx/>
                <a:latin typeface="Calibri"/>
                <a:ea typeface="+mj-ea"/>
                <a:cs typeface="+mj-cs"/>
              </a:rPr>
              <a:t> </a:t>
            </a:r>
            <a:endParaRPr kumimoji="0" lang="en-US" sz="1400" b="1" i="0" u="none" strike="noStrike" kern="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9768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239801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492443"/>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400" kern="0" dirty="0">
                <a:solidFill>
                  <a:srgbClr val="4C216D"/>
                </a:solidFill>
                <a:hlinkClick r:id="rId2"/>
              </a:rPr>
              <a:t>recruittalent@lsuhsc.edu</a:t>
            </a:r>
            <a:endParaRPr lang="en-US" sz="1400" kern="0" dirty="0"/>
          </a:p>
        </p:txBody>
      </p:sp>
      <p:pic>
        <p:nvPicPr>
          <p:cNvPr id="13" name="Picture 12">
            <a:extLst>
              <a:ext uri="{FF2B5EF4-FFF2-40B4-BE49-F238E27FC236}">
                <a16:creationId xmlns:a16="http://schemas.microsoft.com/office/drawing/2014/main" id="{C71C31CC-7027-F151-DB5B-1622BB21EE0D}"/>
              </a:ext>
            </a:extLst>
          </p:cNvPr>
          <p:cNvPicPr>
            <a:picLocks noChangeAspect="1"/>
          </p:cNvPicPr>
          <p:nvPr/>
        </p:nvPicPr>
        <p:blipFill rotWithShape="1">
          <a:blip r:embed="rId3"/>
          <a:srcRect r="15385"/>
          <a:stretch/>
        </p:blipFill>
        <p:spPr>
          <a:xfrm>
            <a:off x="2476500" y="2209800"/>
            <a:ext cx="4191000" cy="4876800"/>
          </a:xfrm>
          <a:prstGeom prst="rect">
            <a:avLst/>
          </a:prstGeom>
        </p:spPr>
      </p:pic>
      <p:sp>
        <p:nvSpPr>
          <p:cNvPr id="2" name="TextBox 1">
            <a:extLst>
              <a:ext uri="{FF2B5EF4-FFF2-40B4-BE49-F238E27FC236}">
                <a16:creationId xmlns:a16="http://schemas.microsoft.com/office/drawing/2014/main" id="{1987288C-81EA-1DBE-7FC5-F081FC7177EE}"/>
              </a:ext>
            </a:extLst>
          </p:cNvPr>
          <p:cNvSpPr txBox="1"/>
          <p:nvPr/>
        </p:nvSpPr>
        <p:spPr>
          <a:xfrm>
            <a:off x="152400" y="1403457"/>
            <a:ext cx="6160789" cy="646331"/>
          </a:xfrm>
          <a:prstGeom prst="rect">
            <a:avLst/>
          </a:prstGeom>
          <a:noFill/>
        </p:spPr>
        <p:txBody>
          <a:bodyPr wrap="none" rtlCol="0">
            <a:spAutoFit/>
          </a:bodyPr>
          <a:lstStyle/>
          <a:p>
            <a:r>
              <a:rPr lang="en-US" sz="2000" dirty="0">
                <a:solidFill>
                  <a:srgbClr val="652B91"/>
                </a:solidFill>
              </a:rPr>
              <a:t>Reminder: Set Unclassified Start Dates Effective 9/1/2023</a:t>
            </a:r>
            <a:br>
              <a:rPr lang="en-US" sz="2000" dirty="0">
                <a:solidFill>
                  <a:srgbClr val="652B91"/>
                </a:solidFill>
              </a:rPr>
            </a:br>
            <a:r>
              <a:rPr lang="en-US" sz="1600" dirty="0"/>
              <a:t>(Excludes Gratis, Classified, &amp; Faculty)</a:t>
            </a:r>
          </a:p>
        </p:txBody>
      </p:sp>
    </p:spTree>
    <p:extLst>
      <p:ext uri="{BB962C8B-B14F-4D97-AF65-F5344CB8AC3E}">
        <p14:creationId xmlns:p14="http://schemas.microsoft.com/office/powerpoint/2010/main" val="306066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8B753-061F-0A77-47E1-0269573168EB}"/>
              </a:ext>
            </a:extLst>
          </p:cNvPr>
          <p:cNvSpPr>
            <a:spLocks noGrp="1"/>
          </p:cNvSpPr>
          <p:nvPr>
            <p:ph type="body" idx="1"/>
          </p:nvPr>
        </p:nvSpPr>
        <p:spPr>
          <a:xfrm>
            <a:off x="228600" y="2424447"/>
            <a:ext cx="7876541" cy="1231106"/>
          </a:xfrm>
        </p:spPr>
        <p:txBody>
          <a:bodyPr/>
          <a:lstStyle/>
          <a:p>
            <a:r>
              <a:rPr lang="en-US" sz="1600" dirty="0">
                <a:latin typeface="+mn-lt"/>
                <a:ea typeface="Calibri" panose="020F0502020204030204" pitchFamily="34" charset="0"/>
              </a:rPr>
              <a:t>All employees with an effective start date of 9/1/2023 and after, including gratis, are required to have a cleared criminal background check prior to start.</a:t>
            </a:r>
          </a:p>
          <a:p>
            <a:endParaRPr lang="en-US" sz="1600" dirty="0">
              <a:latin typeface="+mn-lt"/>
              <a:ea typeface="Calibri" panose="020F0502020204030204" pitchFamily="34" charset="0"/>
            </a:endParaRPr>
          </a:p>
          <a:p>
            <a:r>
              <a:rPr lang="en-US" sz="1600" dirty="0">
                <a:latin typeface="+mn-lt"/>
                <a:ea typeface="Calibri" panose="020F0502020204030204" pitchFamily="34" charset="0"/>
              </a:rPr>
              <a:t>For all employees with an effective start date of 9/1/2023 and after,</a:t>
            </a:r>
          </a:p>
          <a:p>
            <a:r>
              <a:rPr lang="en-US" sz="1600" dirty="0">
                <a:latin typeface="+mn-lt"/>
                <a:ea typeface="Calibri" panose="020F0502020204030204" pitchFamily="34" charset="0"/>
              </a:rPr>
              <a:t>I-9 documents will be completed electronically in Hire Right, including gratis employees.</a:t>
            </a:r>
          </a:p>
        </p:txBody>
      </p:sp>
      <p:sp>
        <p:nvSpPr>
          <p:cNvPr id="5" name="Title 1">
            <a:extLst>
              <a:ext uri="{FF2B5EF4-FFF2-40B4-BE49-F238E27FC236}">
                <a16:creationId xmlns:a16="http://schemas.microsoft.com/office/drawing/2014/main" id="{F67352A8-6511-3C62-4BBA-5C6554096943}"/>
              </a:ext>
            </a:extLst>
          </p:cNvPr>
          <p:cNvSpPr txBox="1">
            <a:spLocks/>
          </p:cNvSpPr>
          <p:nvPr/>
        </p:nvSpPr>
        <p:spPr>
          <a:xfrm>
            <a:off x="6079840" y="164484"/>
            <a:ext cx="2800349" cy="984885"/>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400" kern="0" dirty="0">
                <a:solidFill>
                  <a:srgbClr val="4C216D"/>
                </a:solidFill>
                <a:hlinkClick r:id="rId2"/>
              </a:rPr>
              <a:t>recruittalent@lsuhsc.edu</a:t>
            </a:r>
            <a:br>
              <a:rPr lang="en-US" sz="1200" kern="0" dirty="0">
                <a:solidFill>
                  <a:srgbClr val="4C216D"/>
                </a:solidFill>
              </a:rPr>
            </a:br>
            <a:endParaRPr lang="en-US" kern="0" dirty="0"/>
          </a:p>
        </p:txBody>
      </p:sp>
      <p:sp>
        <p:nvSpPr>
          <p:cNvPr id="6" name="TextBox 5">
            <a:extLst>
              <a:ext uri="{FF2B5EF4-FFF2-40B4-BE49-F238E27FC236}">
                <a16:creationId xmlns:a16="http://schemas.microsoft.com/office/drawing/2014/main" id="{00BC9A79-F742-89D9-E987-18BAD934D649}"/>
              </a:ext>
            </a:extLst>
          </p:cNvPr>
          <p:cNvSpPr txBox="1"/>
          <p:nvPr/>
        </p:nvSpPr>
        <p:spPr>
          <a:xfrm>
            <a:off x="152400" y="1403457"/>
            <a:ext cx="3605859" cy="400110"/>
          </a:xfrm>
          <a:prstGeom prst="rect">
            <a:avLst/>
          </a:prstGeom>
          <a:noFill/>
        </p:spPr>
        <p:txBody>
          <a:bodyPr wrap="none" rtlCol="0">
            <a:spAutoFit/>
          </a:bodyPr>
          <a:lstStyle/>
          <a:p>
            <a:r>
              <a:rPr lang="en-US" sz="2000" dirty="0">
                <a:solidFill>
                  <a:srgbClr val="652B91"/>
                </a:solidFill>
              </a:rPr>
              <a:t>Other 9/1/2023 Process Updates</a:t>
            </a:r>
          </a:p>
        </p:txBody>
      </p:sp>
    </p:spTree>
    <p:extLst>
      <p:ext uri="{BB962C8B-B14F-4D97-AF65-F5344CB8AC3E}">
        <p14:creationId xmlns:p14="http://schemas.microsoft.com/office/powerpoint/2010/main" val="1182581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16079</TotalTime>
  <Words>3739</Words>
  <Application>Microsoft Office PowerPoint</Application>
  <PresentationFormat>On-screen Show (4:3)</PresentationFormat>
  <Paragraphs>465</Paragraphs>
  <Slides>43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Compensation              nohrmcompensation@lsuhsc.edu PeopleAdminATS@lsuhsc.edu  </vt:lpstr>
      <vt:lpstr>Compensation              nohrmcompensation@lsuhsc.edu PeopleAdminATS@lsuhsc.edu  </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Facility Services szimm1@lsuhsc.edu (504) 655-7673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Facility Services szimm1@lsuhsc.edu (504) 655-7673</vt:lpstr>
      <vt:lpstr>Facility Services szimm1@lsuhsc.edu (504) 655-7673</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255</cp:revision>
  <cp:lastPrinted>2023-01-19T15:13:38Z</cp:lastPrinted>
  <dcterms:created xsi:type="dcterms:W3CDTF">2021-07-02T20:02:56Z</dcterms:created>
  <dcterms:modified xsi:type="dcterms:W3CDTF">2023-08-17T15:49:59Z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