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333" r:id="rId3"/>
    <p:sldId id="322" r:id="rId4"/>
    <p:sldId id="318" r:id="rId5"/>
    <p:sldId id="328" r:id="rId6"/>
    <p:sldId id="329" r:id="rId7"/>
    <p:sldId id="278" r:id="rId8"/>
    <p:sldId id="326" r:id="rId9"/>
    <p:sldId id="259" r:id="rId10"/>
    <p:sldId id="330" r:id="rId11"/>
    <p:sldId id="331" r:id="rId12"/>
    <p:sldId id="332" r:id="rId13"/>
    <p:sldId id="290" r:id="rId14"/>
    <p:sldId id="311" r:id="rId15"/>
    <p:sldId id="277" r:id="rId16"/>
    <p:sldId id="309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8A39089-1D2A-46F4-992E-4959844AB79A}">
          <p14:sldIdLst>
            <p14:sldId id="256"/>
            <p14:sldId id="333"/>
            <p14:sldId id="322"/>
          </p14:sldIdLst>
        </p14:section>
        <p14:section name="HRM General Update" id="{69E8414A-85B3-4D02-89C0-419F57307079}">
          <p14:sldIdLst>
            <p14:sldId id="318"/>
            <p14:sldId id="328"/>
          </p14:sldIdLst>
        </p14:section>
        <p14:section name="HRM Compensation" id="{1C3B59E1-EBA7-4FF5-A043-A47A9C66C852}">
          <p14:sldIdLst>
            <p14:sldId id="329"/>
            <p14:sldId id="278"/>
          </p14:sldIdLst>
        </p14:section>
        <p14:section name="HRM Benefits" id="{3827CAB0-DB3A-4450-8F70-3765CF1DA147}">
          <p14:sldIdLst>
            <p14:sldId id="326"/>
            <p14:sldId id="259"/>
          </p14:sldIdLst>
        </p14:section>
        <p14:section name="HRM Talent Development" id="{8C768AB3-A121-4728-A1DA-914EB88A788F}">
          <p14:sldIdLst>
            <p14:sldId id="330"/>
            <p14:sldId id="331"/>
            <p14:sldId id="332"/>
          </p14:sldIdLst>
        </p14:section>
        <p14:section name="Wrap-Up" id="{B7417A44-3D80-4216-87B1-FB26132BAB8C}">
          <p14:sldIdLst>
            <p14:sldId id="290"/>
            <p14:sldId id="311"/>
            <p14:sldId id="27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F21"/>
    <a:srgbClr val="A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9" autoAdjust="0"/>
    <p:restoredTop sz="74383" autoAdjust="0"/>
  </p:normalViewPr>
  <p:slideViewPr>
    <p:cSldViewPr>
      <p:cViewPr varScale="1">
        <p:scale>
          <a:sx n="81" d="100"/>
          <a:sy n="81" d="100"/>
        </p:scale>
        <p:origin x="20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1/20/2022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HRM is supporting interests of Dr. Nelson through the update and streamline of the Performance Evaluation process.   For the 2021-2022 year, classified employees will remain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167E21-30C4-4FFD-ACB8-6C65C7EB4D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728AF-A49F-456C-B37C-E8892B0EB3D2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E22A3-465C-4667-9080-2FE7AA4D3BB9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E15DB-2249-40DB-90A5-A7C4051A966C}" type="datetime1">
              <a:rPr lang="en-US" smtClean="0"/>
              <a:t>1/20/2022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AB513-C662-45C7-B7CC-C79E1AF399F2}" type="datetime1">
              <a:rPr lang="en-US" smtClean="0"/>
              <a:t>1/20/2022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36CA3-B0E3-412E-BEF3-D5995392705B}" type="datetime1">
              <a:rPr lang="en-US" smtClean="0"/>
              <a:t>1/20/2022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8391F-49D8-4F52-B961-0B6D6F7BA671}" type="datetime1">
              <a:rPr lang="en-US" smtClean="0"/>
              <a:t>1/20/2022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alentDevelopment@lsuhsc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forms.office.com/Pages/ResponsePage.aspx?id=iTYGNNSCiU6jKBq3nMWNnTEIeNFyF7hJt2vjBSkp9p5UMDdCMzlQTklRNDdHMENRNzM1Q1hBMTI1Ri4u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office.com/Pages/ResponsePage.aspx?id=iTYGNNSCiU6jKBq3nMWNnXBygnIOIcJEtHDsK6zd2VdUQkhNWFpHOFlHMVpYODhYMEgzSFUxU1g1WSQlQCN0PWcu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lsuhsc.zoom.us/rec/share/mapODFwfXinHy7xEyASsX9ubb6_E0g6WMJXemLhyQweuzU3Z53aV7tnDoC2hmB37.orIESLCQZQxabMc8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TalentDevelopment@lsuhsc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RMCompensation@lsuhs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RMFMLA@lsuhsc.ed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NOHRMBenefits@lsuhsc.edu" TargetMode="External"/><Relationship Id="rId4" Type="http://schemas.openxmlformats.org/officeDocument/2006/relationships/hyperlink" Target="https://911.lsuhsc.edu/coronavirus/campus-guideline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533235"/>
            <a:ext cx="682162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4800" spc="-15" dirty="0">
                <a:solidFill>
                  <a:srgbClr val="6F2F9F"/>
                </a:solidFill>
                <a:latin typeface="Arial"/>
                <a:cs typeface="Arial"/>
              </a:rPr>
              <a:t>HRM Liaisons Meeting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5449175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January 20,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</a:t>
            </a:r>
            <a:r>
              <a:rPr lang="en-US" sz="2400" spc="-5" dirty="0">
                <a:latin typeface="Arial"/>
                <a:cs typeface="Arial"/>
              </a:rPr>
              <a:t>2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7086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Talent Development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Copeland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Talent Development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59FBA5C7-61A6-4DED-B9E5-88008B8A2EC8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D4E6F-20E8-488D-BF49-945DD223CDA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53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2057400"/>
            <a:ext cx="8534399" cy="47089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Updates in progress for </a:t>
            </a:r>
            <a:r>
              <a:rPr lang="en-US" b="1" dirty="0"/>
              <a:t>Unclassified Employee Performance Evaluation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Includes revision of the form, reporting tool, and evaluative competencies.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Incorporates Perf Eval processes in place from LSUHSC, LSU Baton Rouge, and comparable institutions.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External to PeopleAdmin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March-April timeframe for conducting </a:t>
            </a:r>
            <a:r>
              <a:rPr lang="en-US" b="1" dirty="0"/>
              <a:t>Performance Success Conversations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Committee in place representative of roles and interests across LSUHSC and HRM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Training resources and formal communications to follow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and Feedback to </a:t>
            </a:r>
            <a:r>
              <a:rPr lang="en-US" b="1" dirty="0">
                <a:hlinkClick r:id="rId3"/>
              </a:rPr>
              <a:t>HRM Talent Development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457980"/>
            <a:ext cx="6573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2022 Unclassified Performance Evaluations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Talent Development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4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B3AD3-91DD-439D-8958-2704711F691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9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7DFF0-00C0-4E50-9741-B1CF6DD2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7" y="1488441"/>
            <a:ext cx="8562085" cy="861774"/>
          </a:xfrm>
        </p:spPr>
        <p:txBody>
          <a:bodyPr/>
          <a:lstStyle/>
          <a:p>
            <a:r>
              <a:rPr lang="en-US" dirty="0"/>
              <a:t>HRM Liaison Questionnaire</a:t>
            </a:r>
            <a:br>
              <a:rPr lang="en-US" dirty="0"/>
            </a:br>
            <a:r>
              <a:rPr lang="en-US" sz="2400" b="0" i="1" dirty="0">
                <a:hlinkClick r:id="rId2"/>
              </a:rPr>
              <a:t>2022 Unclassified Performance Evaluation Process 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578281-4316-44C6-AEA0-227AD21CE32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15B7DE5-FCCB-4C08-BEA1-4C889D6D7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1" y="2558772"/>
            <a:ext cx="3809998" cy="381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84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3455" y="1720840"/>
            <a:ext cx="77585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 next Zoom Liaisons Meeting will be held on </a:t>
            </a:r>
            <a:b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Thursday, February 17, 2022 (1000a-1100a)</a:t>
            </a:r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FBD27748-36E2-4006-8DB7-5F9553E8A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521" y="3047999"/>
            <a:ext cx="2920023" cy="29095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035FE9-120E-46A1-896D-917049CA6A79}"/>
              </a:ext>
            </a:extLst>
          </p:cNvPr>
          <p:cNvSpPr/>
          <p:nvPr/>
        </p:nvSpPr>
        <p:spPr>
          <a:xfrm>
            <a:off x="1295400" y="2967336"/>
            <a:ext cx="39885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MS Forms: </a:t>
            </a:r>
            <a:r>
              <a:rPr lang="en-US" sz="24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HERE</a:t>
            </a:r>
            <a:endParaRPr lang="en-US" sz="2400" b="1" dirty="0">
              <a:solidFill>
                <a:srgbClr val="00B0F0"/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53F6E0D-5BF9-4B19-948E-2ECC11506F9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5200" y="126391"/>
            <a:ext cx="5347842" cy="492443"/>
          </a:xfrm>
        </p:spPr>
        <p:txBody>
          <a:bodyPr/>
          <a:lstStyle/>
          <a:p>
            <a:pPr algn="r"/>
            <a:r>
              <a:rPr lang="en-US" dirty="0"/>
              <a:t>HRM Department Contacts</a:t>
            </a:r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283"/>
              </p:ext>
            </p:extLst>
          </p:nvPr>
        </p:nvGraphicFramePr>
        <p:xfrm>
          <a:off x="228600" y="914210"/>
          <a:ext cx="8624442" cy="5817399"/>
        </p:xfrm>
        <a:graphic>
          <a:graphicData uri="http://schemas.openxmlformats.org/drawingml/2006/table">
            <a:tbl>
              <a:tblPr firstRow="1" firstCol="1" bandRow="1"/>
              <a:tblGrid>
                <a:gridCol w="563880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156842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Kentrella Crawford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&amp;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972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&amp; Retirement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Kacy Smith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896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Kirzner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Chakia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Hebron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3103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&amp; Compliance Analyst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HRIS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Sharp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#3-2029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0430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Administrative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 Bonvillian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14066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Talent Management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 Sholar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#3-2954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90529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Sr. Talent Acquisition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Briana Williams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Development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Copeland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#3-1609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4626B-091D-4A29-BCC8-8D125C044F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782093" cy="327690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7FBFE-A6EB-4B6B-A30F-43986545344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41B608-844E-4B65-8181-F804E9B5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57" y="1828800"/>
            <a:ext cx="8562085" cy="492443"/>
          </a:xfrm>
        </p:spPr>
        <p:txBody>
          <a:bodyPr/>
          <a:lstStyle/>
          <a:p>
            <a:pPr algn="l"/>
            <a:r>
              <a:rPr lang="en-US" dirty="0"/>
              <a:t>Access Meeting Recording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900F3-96C5-4EDC-9B69-A4928CAC1A85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0B6C41-65CB-48B1-B835-1B83877C4633}"/>
              </a:ext>
            </a:extLst>
          </p:cNvPr>
          <p:cNvSpPr txBox="1"/>
          <p:nvPr/>
        </p:nvSpPr>
        <p:spPr>
          <a:xfrm>
            <a:off x="533400" y="2667000"/>
            <a:ext cx="8153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Topic: </a:t>
            </a:r>
            <a:r>
              <a:rPr lang="en-US" dirty="0"/>
              <a:t>HRM Liaisons Meeting - JANUARY 2022</a:t>
            </a:r>
          </a:p>
          <a:p>
            <a:r>
              <a:rPr lang="en-US" b="1" dirty="0"/>
              <a:t>Start Time: </a:t>
            </a:r>
            <a:r>
              <a:rPr lang="en-US" dirty="0"/>
              <a:t>Jan 20, 2022 09:46 AM</a:t>
            </a:r>
          </a:p>
          <a:p>
            <a:endParaRPr lang="en-US" dirty="0"/>
          </a:p>
          <a:p>
            <a:r>
              <a:rPr lang="en-US" dirty="0"/>
              <a:t>Meeting Recording:</a:t>
            </a:r>
          </a:p>
          <a:p>
            <a:r>
              <a:rPr lang="en-US" dirty="0">
                <a:hlinkClick r:id="rId2"/>
              </a:rPr>
              <a:t>https://lsuhsc.zoom.us/rec/share/mapODFwfXinHy7xEyASsX9ubb6_E0g6WMJXemLhyQweuzU3Z53aV7tnDoC2hmB37.orIESLCQZQxabMc8</a:t>
            </a:r>
            <a:endParaRPr lang="en-US" dirty="0"/>
          </a:p>
          <a:p>
            <a:endParaRPr lang="en-US" dirty="0"/>
          </a:p>
          <a:p>
            <a:r>
              <a:rPr lang="en-US" dirty="0"/>
              <a:t>Access Passcode: HRMLiaisons2022!</a:t>
            </a:r>
          </a:p>
        </p:txBody>
      </p:sp>
    </p:spTree>
    <p:extLst>
      <p:ext uri="{BB962C8B-B14F-4D97-AF65-F5344CB8AC3E}">
        <p14:creationId xmlns:p14="http://schemas.microsoft.com/office/powerpoint/2010/main" val="124758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553998"/>
          </a:xfrm>
        </p:spPr>
        <p:txBody>
          <a:bodyPr/>
          <a:lstStyle/>
          <a:p>
            <a:pPr algn="r" rtl="0"/>
            <a:r>
              <a:rPr lang="en-US" sz="3600" dirty="0">
                <a:solidFill>
                  <a:srgbClr val="4C216D"/>
                </a:solidFill>
              </a:rPr>
              <a:t>AGENDA</a:t>
            </a:r>
            <a:endParaRPr lang="en-US" sz="4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F347A-B3EA-4FF7-9C7E-49CF0C386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95314"/>
              </p:ext>
            </p:extLst>
          </p:nvPr>
        </p:nvGraphicFramePr>
        <p:xfrm>
          <a:off x="533400" y="1219200"/>
          <a:ext cx="8001000" cy="512063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val="121234739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22299072"/>
                    </a:ext>
                  </a:extLst>
                </a:gridCol>
              </a:tblGrid>
              <a:tr h="1309035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tx1"/>
                          </a:solidFill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HRM Updates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HRM Staffing &amp; Recruitment Update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HRM Liaisons Partners and Information Sharing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Juli Sholar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34484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Compensation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2022 Compensation Review Update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Sara Schexnayder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00383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Benefits &amp; Retirement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Updated COVID Leave &amp; Reporting Protocol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Kacy 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8069"/>
                  </a:ext>
                </a:extLst>
              </a:tr>
              <a:tr h="100102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Talent Development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2022 Performance Success Conversations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Unclassified Employees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Matt Copeland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6930"/>
                  </a:ext>
                </a:extLst>
              </a:tr>
              <a:tr h="8085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Wrap-up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="1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/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05761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5AC1B-123D-4A64-8ACF-6D79357BC7B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11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80009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General Updates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Juli Sholar, 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Assistant Director Talent Management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2E71BFA0-1FF7-4EDD-881B-81A732D80885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874C4-1FCF-450B-AD12-B17075FF7E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8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30" y="1292431"/>
            <a:ext cx="6067851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HRM General Updates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20" y="1838696"/>
            <a:ext cx="77902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HRM Staffing &amp; Recruitment Updates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HRM Information Sharing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60B92C-9CDE-4BAF-B70E-E455197238E5}"/>
              </a:ext>
            </a:extLst>
          </p:cNvPr>
          <p:cNvSpPr txBox="1">
            <a:spLocks/>
          </p:cNvSpPr>
          <p:nvPr/>
        </p:nvSpPr>
        <p:spPr>
          <a:xfrm>
            <a:off x="5410200" y="152401"/>
            <a:ext cx="3581399" cy="246221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kern="0" dirty="0">
                <a:solidFill>
                  <a:srgbClr val="4C216D"/>
                </a:solidFill>
              </a:rPr>
              <a:t>HRM Talent Management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3"/>
              </a:rPr>
              <a:t>TalentDevelopment@lsuhsc.edu</a:t>
            </a:r>
            <a:r>
              <a:rPr lang="en-US" sz="1600" kern="0" dirty="0">
                <a:solidFill>
                  <a:srgbClr val="4C216D"/>
                </a:solidFill>
              </a:rPr>
              <a:t> 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0B38A-DD04-4BB5-B1E2-91B6DCB24E5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35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943500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Compensation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Schexnayder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Compensation Manager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DEEA729D-A683-487A-BC25-151DB706FD8B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C5850-67B9-45E6-996D-E78A134A9B6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5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199" y="1752600"/>
            <a:ext cx="8534399" cy="4985980"/>
          </a:xfrm>
        </p:spPr>
        <p:txBody>
          <a:bodyPr/>
          <a:lstStyle/>
          <a:p>
            <a:r>
              <a:rPr lang="en-US" sz="2400" dirty="0"/>
              <a:t>Salary Structure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Salary structure will be updated, effective February 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Employees below the new minimum will be brought to the new minimum when the structure changes.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 other salary adjustments at this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will start using the new ranges in job postings and salary offers</a:t>
            </a:r>
            <a:br>
              <a:rPr lang="en-US" dirty="0"/>
            </a:br>
            <a:endParaRPr lang="en-US" dirty="0"/>
          </a:p>
          <a:p>
            <a:pPr lvl="0"/>
            <a:r>
              <a:rPr lang="en-US" sz="2400" dirty="0"/>
              <a:t>Survey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94% Participation rate on survey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Developed methodology to evaluate where adjustments are needed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We will share our recommendations by employee with the school financial leads and Deans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Financial leads will review the employees survey responses as well as our recommended ranges and make any adjustments needed.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Targeting equity increases for July 1.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143000"/>
            <a:ext cx="4529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Equity/Salary Review Update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D9D039-A781-44B8-96C0-EC55C734AA8D}"/>
              </a:ext>
            </a:extLst>
          </p:cNvPr>
          <p:cNvSpPr txBox="1">
            <a:spLocks/>
          </p:cNvSpPr>
          <p:nvPr/>
        </p:nvSpPr>
        <p:spPr>
          <a:xfrm>
            <a:off x="6019800" y="152401"/>
            <a:ext cx="29717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Compensation</a:t>
            </a:r>
            <a:br>
              <a:rPr lang="en-US" sz="2400" b="1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2"/>
              </a:rPr>
              <a:t>HRMCompensation@lsuhsc.edu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E3D4AA-0642-4DD5-B932-FA1B0B2DF5D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92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714899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HRM Benefits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Kacy Smith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HRM Benefits &amp; Retirement Manager 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hlinkClick r:id="rId2" action="ppaction://hlinksldjump"/>
            <a:extLst>
              <a:ext uri="{FF2B5EF4-FFF2-40B4-BE49-F238E27FC236}">
                <a16:creationId xmlns:a16="http://schemas.microsoft.com/office/drawing/2014/main" id="{AA230EBE-0CC7-40A3-9D66-E0BF6415CF89}"/>
              </a:ext>
            </a:extLst>
          </p:cNvPr>
          <p:cNvSpPr/>
          <p:nvPr/>
        </p:nvSpPr>
        <p:spPr>
          <a:xfrm>
            <a:off x="5715000" y="2895600"/>
            <a:ext cx="3429000" cy="100989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8DF0F-758E-4FE3-9F32-6D291D056CB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4830" y="1292431"/>
            <a:ext cx="6067851" cy="52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Covid</a:t>
            </a:r>
            <a:r>
              <a:rPr lang="en-US" sz="2800" b="1" dirty="0"/>
              <a:t> Leave &amp; Reporting Protocol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0020" y="1838696"/>
            <a:ext cx="77902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Employees who experience potential moderate-to-high-risk exposure, possible symptoms, or receive positive test results should self-isolate</a:t>
            </a:r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Potential moderate-to-high-risk exposure, possible symptoms, and positive test results should be reported to Campus Health </a:t>
            </a:r>
            <a:r>
              <a:rPr lang="en-US" b="1" i="1" dirty="0"/>
              <a:t>immediately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Campus Health will determine the need for further self-isolation, contact tracing, and requirements for the employee to return to 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Employees will need to use their own sick and/or annual leave for any time they are unable to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also use sick leave if caring for a spouse, child, or parent who is exposed/symptomatic/positive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FMLA not needed for recommended quarantine period of 5-10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employee is out past quarantine period, reach out to </a:t>
            </a:r>
            <a:r>
              <a:rPr lang="en-US" dirty="0">
                <a:hlinkClick r:id="rId3"/>
              </a:rPr>
              <a:t>HRMFMLA@lsuhsc.edu</a:t>
            </a:r>
            <a:r>
              <a:rPr lang="en-US" dirty="0"/>
              <a:t> for FMLA determination.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19336"/>
            <a:ext cx="3230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More information:</a:t>
            </a:r>
          </a:p>
          <a:p>
            <a:r>
              <a:rPr lang="en-US" sz="1400" dirty="0">
                <a:hlinkClick r:id="rId4"/>
              </a:rPr>
              <a:t>Prevention and Management of COVID on the LSUHSC Campus</a:t>
            </a:r>
            <a:endParaRPr lang="en-US" sz="1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F60B92C-9CDE-4BAF-B70E-E455197238E5}"/>
              </a:ext>
            </a:extLst>
          </p:cNvPr>
          <p:cNvSpPr txBox="1">
            <a:spLocks/>
          </p:cNvSpPr>
          <p:nvPr/>
        </p:nvSpPr>
        <p:spPr>
          <a:xfrm>
            <a:off x="6019800" y="152401"/>
            <a:ext cx="2971799" cy="8381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 rtl="0"/>
            <a:r>
              <a:rPr lang="en-US" sz="2400" b="1" kern="0" dirty="0">
                <a:solidFill>
                  <a:srgbClr val="4C216D"/>
                </a:solidFill>
              </a:rPr>
              <a:t>HRM Benefits</a:t>
            </a:r>
            <a:br>
              <a:rPr lang="en-US" sz="2400" kern="0" dirty="0">
                <a:solidFill>
                  <a:srgbClr val="4C216D"/>
                </a:solidFill>
              </a:rPr>
            </a:br>
            <a:r>
              <a:rPr lang="en-US" sz="1600" kern="0" dirty="0">
                <a:solidFill>
                  <a:srgbClr val="4C216D"/>
                </a:solidFill>
                <a:hlinkClick r:id="rId5"/>
              </a:rPr>
              <a:t>NOHRMBenefits@lsuhsc.edu</a:t>
            </a:r>
            <a:r>
              <a:rPr lang="en-US" sz="1600" kern="0" dirty="0">
                <a:solidFill>
                  <a:srgbClr val="4C216D"/>
                </a:solidFill>
              </a:rPr>
              <a:t> 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E1EE4-B5C8-4370-99B6-1EB5B04DAA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8448</TotalTime>
  <Words>755</Words>
  <Application>Microsoft Office PowerPoint</Application>
  <PresentationFormat>On-screen Show (4:3)</PresentationFormat>
  <Paragraphs>159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Access Meeting Recording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HRM Liaison Questionnaire 2022 Unclassified Performance Evaluation Process Update</vt:lpstr>
      <vt:lpstr>PowerPoint Presentation</vt:lpstr>
      <vt:lpstr>HRM Department Contacts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Copeland, Matt</cp:lastModifiedBy>
  <cp:revision>83</cp:revision>
  <cp:lastPrinted>2022-01-20T15:57:54Z</cp:lastPrinted>
  <dcterms:created xsi:type="dcterms:W3CDTF">2021-07-02T20:02:56Z</dcterms:created>
  <dcterms:modified xsi:type="dcterms:W3CDTF">2022-01-20T17:28:30Z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