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8" r:id="rId2"/>
    <p:sldMasterId id="2147483707" r:id="rId3"/>
  </p:sldMasterIdLst>
  <p:notesMasterIdLst>
    <p:notesMasterId r:id="rId26"/>
  </p:notesMasterIdLst>
  <p:sldIdLst>
    <p:sldId id="256" r:id="rId4"/>
    <p:sldId id="318" r:id="rId5"/>
    <p:sldId id="334" r:id="rId6"/>
    <p:sldId id="437" r:id="rId7"/>
    <p:sldId id="438" r:id="rId8"/>
    <p:sldId id="329" r:id="rId9"/>
    <p:sldId id="434" r:id="rId10"/>
    <p:sldId id="435" r:id="rId11"/>
    <p:sldId id="436" r:id="rId12"/>
    <p:sldId id="330" r:id="rId13"/>
    <p:sldId id="439" r:id="rId14"/>
    <p:sldId id="381" r:id="rId15"/>
    <p:sldId id="432" r:id="rId16"/>
    <p:sldId id="344" r:id="rId17"/>
    <p:sldId id="433" r:id="rId18"/>
    <p:sldId id="440" r:id="rId19"/>
    <p:sldId id="441" r:id="rId20"/>
    <p:sldId id="442" r:id="rId21"/>
    <p:sldId id="290" r:id="rId22"/>
    <p:sldId id="311" r:id="rId23"/>
    <p:sldId id="277" r:id="rId24"/>
    <p:sldId id="309" r:id="rId25"/>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A39089-1D2A-46F4-992E-4959844AB79A}">
          <p14:sldIdLst>
            <p14:sldId id="256"/>
          </p14:sldIdLst>
        </p14:section>
        <p14:section name="HRM General Update" id="{69E8414A-85B3-4D02-89C0-419F57307079}">
          <p14:sldIdLst>
            <p14:sldId id="318"/>
          </p14:sldIdLst>
        </p14:section>
        <p14:section name="HRM Talent Acquisition" id="{905B3BED-75DA-484D-95E2-CBC147863F28}">
          <p14:sldIdLst>
            <p14:sldId id="334"/>
            <p14:sldId id="437"/>
            <p14:sldId id="438"/>
          </p14:sldIdLst>
        </p14:section>
        <p14:section name="HRM Compensation" id="{1C3B59E1-EBA7-4FF5-A043-A47A9C66C852}">
          <p14:sldIdLst>
            <p14:sldId id="329"/>
            <p14:sldId id="434"/>
            <p14:sldId id="435"/>
            <p14:sldId id="436"/>
          </p14:sldIdLst>
        </p14:section>
        <p14:section name="HRM Talent Development" id="{8C768AB3-A121-4728-A1DA-914EB88A788F}">
          <p14:sldIdLst>
            <p14:sldId id="330"/>
            <p14:sldId id="439"/>
            <p14:sldId id="381"/>
            <p14:sldId id="432"/>
            <p14:sldId id="344"/>
            <p14:sldId id="433"/>
          </p14:sldIdLst>
        </p14:section>
        <p14:section name="HRIS" id="{8067EBEB-1A88-4FDE-8B38-83BC9BD2E2A6}">
          <p14:sldIdLst>
            <p14:sldId id="440"/>
            <p14:sldId id="441"/>
            <p14:sldId id="442"/>
          </p14:sldIdLst>
        </p14:section>
        <p14:section name="Wrap-Up" id="{B7417A44-3D80-4216-87B1-FB26132BAB8C}">
          <p14:sldIdLst>
            <p14:sldId id="290"/>
            <p14:sldId id="311"/>
            <p14:sldId id="277"/>
            <p14:sldId id="309"/>
          </p14:sldIdLst>
        </p14:section>
        <p14:section name="HRM Benefits" id="{38C7A85E-1C82-4749-B7F7-7EC03756399C}">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6FF"/>
    <a:srgbClr val="C9B5E8"/>
    <a:srgbClr val="D5C5EC"/>
    <a:srgbClr val="E6DDF4"/>
    <a:srgbClr val="E2D3F5"/>
    <a:srgbClr val="F9CF21"/>
    <a:srgbClr val="A49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15" autoAdjust="0"/>
    <p:restoredTop sz="87779" autoAdjust="0"/>
  </p:normalViewPr>
  <p:slideViewPr>
    <p:cSldViewPr>
      <p:cViewPr varScale="1">
        <p:scale>
          <a:sx n="100" d="100"/>
          <a:sy n="100" d="100"/>
        </p:scale>
        <p:origin x="2202"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890C3F-A6A8-4EE7-A759-F97DA79B77E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10BAB41-380A-46AA-B58A-E6119588DAC1}">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2</a:t>
          </a:r>
        </a:p>
      </dgm:t>
    </dgm:pt>
    <dgm:pt modelId="{8F5DE62D-8447-4CE0-A63E-3F58DF8DE91F}" type="sibTrans" cxnId="{22CCB96A-D8B5-4970-A051-4EE2E20672B9}">
      <dgm:prSet/>
      <dgm:spPr/>
      <dgm:t>
        <a:bodyPr/>
        <a:lstStyle/>
        <a:p>
          <a:pPr algn="ctr"/>
          <a:endParaRPr lang="en-US"/>
        </a:p>
      </dgm:t>
    </dgm:pt>
    <dgm:pt modelId="{F9EE5B48-77A9-4DBD-9393-D9C9CEE89CC5}" type="parTrans" cxnId="{22CCB96A-D8B5-4970-A051-4EE2E20672B9}">
      <dgm:prSet/>
      <dgm:spPr/>
      <dgm:t>
        <a:bodyPr/>
        <a:lstStyle/>
        <a:p>
          <a:pPr algn="ctr"/>
          <a:endParaRPr lang="en-US"/>
        </a:p>
      </dgm:t>
    </dgm:pt>
    <dgm:pt modelId="{06DDBAF3-619D-452E-A206-EB53FF66EDEF}">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10</a:t>
          </a:r>
        </a:p>
      </dgm:t>
    </dgm:pt>
    <dgm:pt modelId="{44BE29D9-4FD9-4062-A6C9-2759F74670F7}" type="parTrans" cxnId="{FF6601CD-FC01-4C18-B7E9-73D004998127}">
      <dgm:prSet/>
      <dgm:spPr/>
      <dgm:t>
        <a:bodyPr/>
        <a:lstStyle/>
        <a:p>
          <a:pPr algn="ctr"/>
          <a:endParaRPr lang="en-US"/>
        </a:p>
      </dgm:t>
    </dgm:pt>
    <dgm:pt modelId="{1B4D2608-1080-4E21-8726-ADCFEBC6D192}" type="sibTrans" cxnId="{FF6601CD-FC01-4C18-B7E9-73D004998127}">
      <dgm:prSet/>
      <dgm:spPr/>
      <dgm:t>
        <a:bodyPr/>
        <a:lstStyle/>
        <a:p>
          <a:pPr algn="ctr"/>
          <a:endParaRPr lang="en-US"/>
        </a:p>
      </dgm:t>
    </dgm:pt>
    <dgm:pt modelId="{0A0E43D7-D5F8-4B03-9FCE-4A6F868EC329}">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3</a:t>
          </a:r>
        </a:p>
      </dgm:t>
    </dgm:pt>
    <dgm:pt modelId="{3410F2D8-8007-44B7-AD09-45BC6BED8932}" type="parTrans" cxnId="{0EA0D05A-17DC-45E0-9E3F-5F6702886016}">
      <dgm:prSet/>
      <dgm:spPr/>
      <dgm:t>
        <a:bodyPr/>
        <a:lstStyle/>
        <a:p>
          <a:pPr algn="ctr"/>
          <a:endParaRPr lang="en-US"/>
        </a:p>
      </dgm:t>
    </dgm:pt>
    <dgm:pt modelId="{1EB834DE-D20F-4E1B-BD6D-BE13483CFFEB}" type="sibTrans" cxnId="{0EA0D05A-17DC-45E0-9E3F-5F6702886016}">
      <dgm:prSet/>
      <dgm:spPr/>
      <dgm:t>
        <a:bodyPr/>
        <a:lstStyle/>
        <a:p>
          <a:pPr algn="ctr"/>
          <a:endParaRPr lang="en-US"/>
        </a:p>
      </dgm:t>
    </dgm:pt>
    <dgm:pt modelId="{DF72005F-5F4C-4C84-8698-891C7340ACCB}">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4</a:t>
          </a:r>
        </a:p>
      </dgm:t>
    </dgm:pt>
    <dgm:pt modelId="{08AA106A-C2B7-486C-9987-7EA116EF91DA}" type="parTrans" cxnId="{62504DEF-F3AF-4007-8319-B9CE4A842CAB}">
      <dgm:prSet/>
      <dgm:spPr/>
      <dgm:t>
        <a:bodyPr/>
        <a:lstStyle/>
        <a:p>
          <a:pPr algn="ctr"/>
          <a:endParaRPr lang="en-US"/>
        </a:p>
      </dgm:t>
    </dgm:pt>
    <dgm:pt modelId="{1A67E72A-CBBD-4BC5-8C01-734FC8E63437}" type="sibTrans" cxnId="{62504DEF-F3AF-4007-8319-B9CE4A842CAB}">
      <dgm:prSet/>
      <dgm:spPr/>
      <dgm:t>
        <a:bodyPr/>
        <a:lstStyle/>
        <a:p>
          <a:pPr algn="ctr"/>
          <a:endParaRPr lang="en-US"/>
        </a:p>
      </dgm:t>
    </dgm:pt>
    <dgm:pt modelId="{C8AEB6FA-96D9-4C5E-9B9F-B196B0B8739E}">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5</a:t>
          </a:r>
        </a:p>
      </dgm:t>
    </dgm:pt>
    <dgm:pt modelId="{A66D5AB5-130D-4B68-8B9A-D022B319965A}" type="parTrans" cxnId="{442E553E-1FC8-400B-852B-B166A7033C46}">
      <dgm:prSet/>
      <dgm:spPr/>
      <dgm:t>
        <a:bodyPr/>
        <a:lstStyle/>
        <a:p>
          <a:pPr algn="ctr"/>
          <a:endParaRPr lang="en-US"/>
        </a:p>
      </dgm:t>
    </dgm:pt>
    <dgm:pt modelId="{8ED6A1EA-22CF-4494-BDD8-C81C81D37E19}" type="sibTrans" cxnId="{442E553E-1FC8-400B-852B-B166A7033C46}">
      <dgm:prSet/>
      <dgm:spPr/>
      <dgm:t>
        <a:bodyPr/>
        <a:lstStyle/>
        <a:p>
          <a:pPr algn="ctr"/>
          <a:endParaRPr lang="en-US"/>
        </a:p>
      </dgm:t>
    </dgm:pt>
    <dgm:pt modelId="{3D5A8C61-291E-4BE0-9CF9-CB9E4E6C04CF}">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6</a:t>
          </a:r>
        </a:p>
      </dgm:t>
    </dgm:pt>
    <dgm:pt modelId="{CD95B3A6-EE53-43FF-ABAE-E9BF9016EA53}" type="parTrans" cxnId="{29ABE5EA-C811-476C-9E7D-6F2E4CA58A31}">
      <dgm:prSet/>
      <dgm:spPr/>
      <dgm:t>
        <a:bodyPr/>
        <a:lstStyle/>
        <a:p>
          <a:pPr algn="ctr"/>
          <a:endParaRPr lang="en-US"/>
        </a:p>
      </dgm:t>
    </dgm:pt>
    <dgm:pt modelId="{003CE84A-E167-46E8-B287-7A96DBC4E2E6}" type="sibTrans" cxnId="{29ABE5EA-C811-476C-9E7D-6F2E4CA58A31}">
      <dgm:prSet/>
      <dgm:spPr/>
      <dgm:t>
        <a:bodyPr/>
        <a:lstStyle/>
        <a:p>
          <a:pPr algn="ctr"/>
          <a:endParaRPr lang="en-US"/>
        </a:p>
      </dgm:t>
    </dgm:pt>
    <dgm:pt modelId="{CF9FCB8D-10EB-405C-B933-49AEA97B7849}">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7</a:t>
          </a:r>
        </a:p>
      </dgm:t>
    </dgm:pt>
    <dgm:pt modelId="{C309DDCF-D85B-4522-BE54-12AE75960CEB}" type="parTrans" cxnId="{46D9419A-BD72-42E1-B334-02483F0AF026}">
      <dgm:prSet/>
      <dgm:spPr/>
      <dgm:t>
        <a:bodyPr/>
        <a:lstStyle/>
        <a:p>
          <a:pPr algn="ctr"/>
          <a:endParaRPr lang="en-US"/>
        </a:p>
      </dgm:t>
    </dgm:pt>
    <dgm:pt modelId="{94A543EC-C1F5-4E7F-A2A2-DD4187B3DFE5}" type="sibTrans" cxnId="{46D9419A-BD72-42E1-B334-02483F0AF026}">
      <dgm:prSet/>
      <dgm:spPr/>
      <dgm:t>
        <a:bodyPr/>
        <a:lstStyle/>
        <a:p>
          <a:pPr algn="ctr"/>
          <a:endParaRPr lang="en-US"/>
        </a:p>
      </dgm:t>
    </dgm:pt>
    <dgm:pt modelId="{5071381A-A9F2-4D14-AEFC-D2F0EDD51AD3}">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8</a:t>
          </a:r>
        </a:p>
      </dgm:t>
    </dgm:pt>
    <dgm:pt modelId="{4192B453-AD20-4209-8BEF-58F6ADCDADF1}" type="parTrans" cxnId="{667E1E3A-9103-4878-B3BB-E6B292BCE2CF}">
      <dgm:prSet/>
      <dgm:spPr/>
      <dgm:t>
        <a:bodyPr/>
        <a:lstStyle/>
        <a:p>
          <a:pPr algn="ctr"/>
          <a:endParaRPr lang="en-US"/>
        </a:p>
      </dgm:t>
    </dgm:pt>
    <dgm:pt modelId="{D447F6E5-7D3D-4DB4-AE50-2CC83E8278F6}" type="sibTrans" cxnId="{667E1E3A-9103-4878-B3BB-E6B292BCE2CF}">
      <dgm:prSet/>
      <dgm:spPr/>
      <dgm:t>
        <a:bodyPr/>
        <a:lstStyle/>
        <a:p>
          <a:pPr algn="ctr"/>
          <a:endParaRPr lang="en-US"/>
        </a:p>
      </dgm:t>
    </dgm:pt>
    <dgm:pt modelId="{C8EDD144-AE2A-4802-A042-176FC9711909}">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9</a:t>
          </a:r>
        </a:p>
      </dgm:t>
    </dgm:pt>
    <dgm:pt modelId="{3841C0EE-CFEF-4915-BBCB-3C3B4417BA21}" type="parTrans" cxnId="{2E08947D-C8B1-4442-B42C-5D58E0861800}">
      <dgm:prSet/>
      <dgm:spPr/>
      <dgm:t>
        <a:bodyPr/>
        <a:lstStyle/>
        <a:p>
          <a:pPr algn="ctr"/>
          <a:endParaRPr lang="en-US"/>
        </a:p>
      </dgm:t>
    </dgm:pt>
    <dgm:pt modelId="{241C4F28-C4BB-43B3-A31E-2BBAD1D832A4}" type="sibTrans" cxnId="{2E08947D-C8B1-4442-B42C-5D58E0861800}">
      <dgm:prSet/>
      <dgm:spPr/>
      <dgm:t>
        <a:bodyPr/>
        <a:lstStyle/>
        <a:p>
          <a:pPr algn="ctr"/>
          <a:endParaRPr lang="en-US"/>
        </a:p>
      </dgm:t>
    </dgm:pt>
    <dgm:pt modelId="{4FE59094-E3BB-4DF3-86FB-D7E8C23FD2CC}">
      <dgm:prSet phldrT="[Tex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1</a:t>
          </a:r>
        </a:p>
      </dgm:t>
    </dgm:pt>
    <dgm:pt modelId="{347CAE6D-379D-4D31-8F69-1EA8AB854446}" type="sibTrans" cxnId="{CB72EAD9-69A4-4A03-B461-F134E784A29A}">
      <dgm:prSet/>
      <dgm:spPr>
        <a:solidFill>
          <a:srgbClr val="A66CD2"/>
        </a:solidFill>
        <a:ln>
          <a:solidFill>
            <a:srgbClr val="642BAF"/>
          </a:solidFill>
        </a:ln>
      </dgm:spPr>
      <dgm:t>
        <a:bodyPr/>
        <a:lstStyle/>
        <a:p>
          <a:pPr algn="ctr"/>
          <a:endParaRPr lang="en-US"/>
        </a:p>
      </dgm:t>
    </dgm:pt>
    <dgm:pt modelId="{97164E21-1A33-4625-8AFE-DB9E900BB44B}" type="parTrans" cxnId="{CB72EAD9-69A4-4A03-B461-F134E784A29A}">
      <dgm:prSet/>
      <dgm:spPr/>
      <dgm:t>
        <a:bodyPr/>
        <a:lstStyle/>
        <a:p>
          <a:pPr algn="ctr"/>
          <a:endParaRPr lang="en-US"/>
        </a:p>
      </dgm:t>
    </dgm:pt>
    <dgm:pt modelId="{88BCB27B-9924-42BD-B681-018A8B38D899}" type="pres">
      <dgm:prSet presAssocID="{29890C3F-A6A8-4EE7-A759-F97DA79B77E1}" presName="Name0" presStyleCnt="0">
        <dgm:presLayoutVars>
          <dgm:dir/>
          <dgm:resizeHandles val="exact"/>
        </dgm:presLayoutVars>
      </dgm:prSet>
      <dgm:spPr/>
    </dgm:pt>
    <dgm:pt modelId="{11B4D0BB-2712-4E36-9261-2B78BC1CC654}" type="pres">
      <dgm:prSet presAssocID="{29890C3F-A6A8-4EE7-A759-F97DA79B77E1}" presName="cycle" presStyleCnt="0"/>
      <dgm:spPr/>
    </dgm:pt>
    <dgm:pt modelId="{5E2DAC4A-C88C-4437-B869-175FF52C343E}" type="pres">
      <dgm:prSet presAssocID="{4FE59094-E3BB-4DF3-86FB-D7E8C23FD2CC}" presName="nodeFirstNode" presStyleLbl="node1" presStyleIdx="0" presStyleCnt="10" custAng="0" custRadScaleRad="93922" custRadScaleInc="68800">
        <dgm:presLayoutVars>
          <dgm:bulletEnabled val="1"/>
        </dgm:presLayoutVars>
      </dgm:prSet>
      <dgm:spPr/>
    </dgm:pt>
    <dgm:pt modelId="{F5069994-DEAD-45B7-A727-50B76AE01F65}" type="pres">
      <dgm:prSet presAssocID="{347CAE6D-379D-4D31-8F69-1EA8AB854446}" presName="sibTransFirstNode" presStyleLbl="bgShp" presStyleIdx="0" presStyleCnt="1" custAng="872959" custLinFactNeighborX="-15184" custLinFactNeighborY="-229"/>
      <dgm:spPr/>
    </dgm:pt>
    <dgm:pt modelId="{06F55A66-D89B-4166-8A9A-7F1CE2115682}" type="pres">
      <dgm:prSet presAssocID="{310BAB41-380A-46AA-B58A-E6119588DAC1}" presName="nodeFollowingNodes" presStyleLbl="node1" presStyleIdx="1" presStyleCnt="10" custRadScaleRad="92627" custRadScaleInc="71747">
        <dgm:presLayoutVars>
          <dgm:bulletEnabled val="1"/>
        </dgm:presLayoutVars>
      </dgm:prSet>
      <dgm:spPr/>
    </dgm:pt>
    <dgm:pt modelId="{5A314117-C56F-4DBE-A2E0-D164CB318165}" type="pres">
      <dgm:prSet presAssocID="{0A0E43D7-D5F8-4B03-9FCE-4A6F868EC329}" presName="nodeFollowingNodes" presStyleLbl="node1" presStyleIdx="2" presStyleCnt="10" custRadScaleRad="99644" custRadScaleInc="61756">
        <dgm:presLayoutVars>
          <dgm:bulletEnabled val="1"/>
        </dgm:presLayoutVars>
      </dgm:prSet>
      <dgm:spPr/>
    </dgm:pt>
    <dgm:pt modelId="{0D13AC2C-B33B-45E4-99F7-0B71BF6A6470}" type="pres">
      <dgm:prSet presAssocID="{DF72005F-5F4C-4C84-8698-891C7340ACCB}" presName="nodeFollowingNodes" presStyleLbl="node1" presStyleIdx="3" presStyleCnt="10" custRadScaleRad="99091" custRadScaleInc="52561">
        <dgm:presLayoutVars>
          <dgm:bulletEnabled val="1"/>
        </dgm:presLayoutVars>
      </dgm:prSet>
      <dgm:spPr/>
    </dgm:pt>
    <dgm:pt modelId="{E43FA5C5-F993-4342-9952-45297FC46BF5}" type="pres">
      <dgm:prSet presAssocID="{C8AEB6FA-96D9-4C5E-9B9F-B196B0B8739E}" presName="nodeFollowingNodes" presStyleLbl="node1" presStyleIdx="4" presStyleCnt="10" custRadScaleRad="107931" custRadScaleInc="45768">
        <dgm:presLayoutVars>
          <dgm:bulletEnabled val="1"/>
        </dgm:presLayoutVars>
      </dgm:prSet>
      <dgm:spPr/>
    </dgm:pt>
    <dgm:pt modelId="{1805EF0C-FDD7-4A87-B3BB-18D358916B62}" type="pres">
      <dgm:prSet presAssocID="{3D5A8C61-291E-4BE0-9CF9-CB9E4E6C04CF}" presName="nodeFollowingNodes" presStyleLbl="node1" presStyleIdx="5" presStyleCnt="10" custRadScaleRad="111906" custRadScaleInc="58523">
        <dgm:presLayoutVars>
          <dgm:bulletEnabled val="1"/>
        </dgm:presLayoutVars>
      </dgm:prSet>
      <dgm:spPr/>
    </dgm:pt>
    <dgm:pt modelId="{E6C3DDC6-62E4-4D81-B265-6ECBAC1AC57C}" type="pres">
      <dgm:prSet presAssocID="{CF9FCB8D-10EB-405C-B933-49AEA97B7849}" presName="nodeFollowingNodes" presStyleLbl="node1" presStyleIdx="6" presStyleCnt="10" custRadScaleRad="101197" custRadScaleInc="60445">
        <dgm:presLayoutVars>
          <dgm:bulletEnabled val="1"/>
        </dgm:presLayoutVars>
      </dgm:prSet>
      <dgm:spPr/>
    </dgm:pt>
    <dgm:pt modelId="{06EF9F5C-34D3-4427-9136-1EFAB12D56E4}" type="pres">
      <dgm:prSet presAssocID="{5071381A-A9F2-4D14-AEFC-D2F0EDD51AD3}" presName="nodeFollowingNodes" presStyleLbl="node1" presStyleIdx="7" presStyleCnt="10" custRadScaleRad="101886" custRadScaleInc="48237">
        <dgm:presLayoutVars>
          <dgm:bulletEnabled val="1"/>
        </dgm:presLayoutVars>
      </dgm:prSet>
      <dgm:spPr/>
    </dgm:pt>
    <dgm:pt modelId="{6A0CD5BD-9E17-471C-8E85-6C6EC9CB9EB0}" type="pres">
      <dgm:prSet presAssocID="{C8EDD144-AE2A-4802-A042-176FC9711909}" presName="nodeFollowingNodes" presStyleLbl="node1" presStyleIdx="8" presStyleCnt="10" custRadScaleRad="93019" custRadScaleInc="38147">
        <dgm:presLayoutVars>
          <dgm:bulletEnabled val="1"/>
        </dgm:presLayoutVars>
      </dgm:prSet>
      <dgm:spPr/>
    </dgm:pt>
    <dgm:pt modelId="{89972087-0F62-45AD-9564-36FAD2CAD5DE}" type="pres">
      <dgm:prSet presAssocID="{06DDBAF3-619D-452E-A206-EB53FF66EDEF}" presName="nodeFollowingNodes" presStyleLbl="node1" presStyleIdx="9" presStyleCnt="10" custRadScaleRad="94815" custRadScaleInc="32981">
        <dgm:presLayoutVars>
          <dgm:bulletEnabled val="1"/>
        </dgm:presLayoutVars>
      </dgm:prSet>
      <dgm:spPr/>
    </dgm:pt>
  </dgm:ptLst>
  <dgm:cxnLst>
    <dgm:cxn modelId="{F2199C0E-864E-4D5A-9D81-7D697D330856}" type="presOf" srcId="{C8EDD144-AE2A-4802-A042-176FC9711909}" destId="{6A0CD5BD-9E17-471C-8E85-6C6EC9CB9EB0}" srcOrd="0" destOrd="0" presId="urn:microsoft.com/office/officeart/2005/8/layout/cycle3"/>
    <dgm:cxn modelId="{9E61562D-7F5D-4984-BD26-1DCD10DFD593}" type="presOf" srcId="{310BAB41-380A-46AA-B58A-E6119588DAC1}" destId="{06F55A66-D89B-4166-8A9A-7F1CE2115682}" srcOrd="0" destOrd="0" presId="urn:microsoft.com/office/officeart/2005/8/layout/cycle3"/>
    <dgm:cxn modelId="{3903E337-798E-491F-A87D-06AC5FED3635}" type="presOf" srcId="{DF72005F-5F4C-4C84-8698-891C7340ACCB}" destId="{0D13AC2C-B33B-45E4-99F7-0B71BF6A6470}" srcOrd="0" destOrd="0" presId="urn:microsoft.com/office/officeart/2005/8/layout/cycle3"/>
    <dgm:cxn modelId="{FBEC7B38-A583-4A40-B628-5DA19588ABF2}" type="presOf" srcId="{06DDBAF3-619D-452E-A206-EB53FF66EDEF}" destId="{89972087-0F62-45AD-9564-36FAD2CAD5DE}" srcOrd="0" destOrd="0" presId="urn:microsoft.com/office/officeart/2005/8/layout/cycle3"/>
    <dgm:cxn modelId="{667E1E3A-9103-4878-B3BB-E6B292BCE2CF}" srcId="{29890C3F-A6A8-4EE7-A759-F97DA79B77E1}" destId="{5071381A-A9F2-4D14-AEFC-D2F0EDD51AD3}" srcOrd="7" destOrd="0" parTransId="{4192B453-AD20-4209-8BEF-58F6ADCDADF1}" sibTransId="{D447F6E5-7D3D-4DB4-AE50-2CC83E8278F6}"/>
    <dgm:cxn modelId="{442E553E-1FC8-400B-852B-B166A7033C46}" srcId="{29890C3F-A6A8-4EE7-A759-F97DA79B77E1}" destId="{C8AEB6FA-96D9-4C5E-9B9F-B196B0B8739E}" srcOrd="4" destOrd="0" parTransId="{A66D5AB5-130D-4B68-8B9A-D022B319965A}" sibTransId="{8ED6A1EA-22CF-4494-BDD8-C81C81D37E19}"/>
    <dgm:cxn modelId="{22CCB96A-D8B5-4970-A051-4EE2E20672B9}" srcId="{29890C3F-A6A8-4EE7-A759-F97DA79B77E1}" destId="{310BAB41-380A-46AA-B58A-E6119588DAC1}" srcOrd="1" destOrd="0" parTransId="{F9EE5B48-77A9-4DBD-9393-D9C9CEE89CC5}" sibTransId="{8F5DE62D-8447-4CE0-A63E-3F58DF8DE91F}"/>
    <dgm:cxn modelId="{F4BEDC56-A0E8-4A7C-BE31-36F164A61479}" type="presOf" srcId="{C8AEB6FA-96D9-4C5E-9B9F-B196B0B8739E}" destId="{E43FA5C5-F993-4342-9952-45297FC46BF5}" srcOrd="0" destOrd="0" presId="urn:microsoft.com/office/officeart/2005/8/layout/cycle3"/>
    <dgm:cxn modelId="{648D1B7A-1342-4640-B58E-F4670D913376}" type="presOf" srcId="{347CAE6D-379D-4D31-8F69-1EA8AB854446}" destId="{F5069994-DEAD-45B7-A727-50B76AE01F65}" srcOrd="0" destOrd="0" presId="urn:microsoft.com/office/officeart/2005/8/layout/cycle3"/>
    <dgm:cxn modelId="{1D2E787A-3B3E-451A-9B46-2DFE855D220E}" type="presOf" srcId="{4FE59094-E3BB-4DF3-86FB-D7E8C23FD2CC}" destId="{5E2DAC4A-C88C-4437-B869-175FF52C343E}" srcOrd="0" destOrd="0" presId="urn:microsoft.com/office/officeart/2005/8/layout/cycle3"/>
    <dgm:cxn modelId="{0EA0D05A-17DC-45E0-9E3F-5F6702886016}" srcId="{29890C3F-A6A8-4EE7-A759-F97DA79B77E1}" destId="{0A0E43D7-D5F8-4B03-9FCE-4A6F868EC329}" srcOrd="2" destOrd="0" parTransId="{3410F2D8-8007-44B7-AD09-45BC6BED8932}" sibTransId="{1EB834DE-D20F-4E1B-BD6D-BE13483CFFEB}"/>
    <dgm:cxn modelId="{2E08947D-C8B1-4442-B42C-5D58E0861800}" srcId="{29890C3F-A6A8-4EE7-A759-F97DA79B77E1}" destId="{C8EDD144-AE2A-4802-A042-176FC9711909}" srcOrd="8" destOrd="0" parTransId="{3841C0EE-CFEF-4915-BBCB-3C3B4417BA21}" sibTransId="{241C4F28-C4BB-43B3-A31E-2BBAD1D832A4}"/>
    <dgm:cxn modelId="{65638598-0429-4BD3-84F7-774E5AE0ECB8}" type="presOf" srcId="{5071381A-A9F2-4D14-AEFC-D2F0EDD51AD3}" destId="{06EF9F5C-34D3-4427-9136-1EFAB12D56E4}" srcOrd="0" destOrd="0" presId="urn:microsoft.com/office/officeart/2005/8/layout/cycle3"/>
    <dgm:cxn modelId="{46D9419A-BD72-42E1-B334-02483F0AF026}" srcId="{29890C3F-A6A8-4EE7-A759-F97DA79B77E1}" destId="{CF9FCB8D-10EB-405C-B933-49AEA97B7849}" srcOrd="6" destOrd="0" parTransId="{C309DDCF-D85B-4522-BE54-12AE75960CEB}" sibTransId="{94A543EC-C1F5-4E7F-A2A2-DD4187B3DFE5}"/>
    <dgm:cxn modelId="{B4DED2B8-A885-43B5-99A7-8F58E51ADD92}" type="presOf" srcId="{29890C3F-A6A8-4EE7-A759-F97DA79B77E1}" destId="{88BCB27B-9924-42BD-B681-018A8B38D899}" srcOrd="0" destOrd="0" presId="urn:microsoft.com/office/officeart/2005/8/layout/cycle3"/>
    <dgm:cxn modelId="{FF6601CD-FC01-4C18-B7E9-73D004998127}" srcId="{29890C3F-A6A8-4EE7-A759-F97DA79B77E1}" destId="{06DDBAF3-619D-452E-A206-EB53FF66EDEF}" srcOrd="9" destOrd="0" parTransId="{44BE29D9-4FD9-4062-A6C9-2759F74670F7}" sibTransId="{1B4D2608-1080-4E21-8726-ADCFEBC6D192}"/>
    <dgm:cxn modelId="{CB72EAD9-69A4-4A03-B461-F134E784A29A}" srcId="{29890C3F-A6A8-4EE7-A759-F97DA79B77E1}" destId="{4FE59094-E3BB-4DF3-86FB-D7E8C23FD2CC}" srcOrd="0" destOrd="0" parTransId="{97164E21-1A33-4625-8AFE-DB9E900BB44B}" sibTransId="{347CAE6D-379D-4D31-8F69-1EA8AB854446}"/>
    <dgm:cxn modelId="{29ABE5EA-C811-476C-9E7D-6F2E4CA58A31}" srcId="{29890C3F-A6A8-4EE7-A759-F97DA79B77E1}" destId="{3D5A8C61-291E-4BE0-9CF9-CB9E4E6C04CF}" srcOrd="5" destOrd="0" parTransId="{CD95B3A6-EE53-43FF-ABAE-E9BF9016EA53}" sibTransId="{003CE84A-E167-46E8-B287-7A96DBC4E2E6}"/>
    <dgm:cxn modelId="{885C68EB-83A5-45D1-88FB-93F6E2D710BC}" type="presOf" srcId="{3D5A8C61-291E-4BE0-9CF9-CB9E4E6C04CF}" destId="{1805EF0C-FDD7-4A87-B3BB-18D358916B62}" srcOrd="0" destOrd="0" presId="urn:microsoft.com/office/officeart/2005/8/layout/cycle3"/>
    <dgm:cxn modelId="{62504DEF-F3AF-4007-8319-B9CE4A842CAB}" srcId="{29890C3F-A6A8-4EE7-A759-F97DA79B77E1}" destId="{DF72005F-5F4C-4C84-8698-891C7340ACCB}" srcOrd="3" destOrd="0" parTransId="{08AA106A-C2B7-486C-9987-7EA116EF91DA}" sibTransId="{1A67E72A-CBBD-4BC5-8C01-734FC8E63437}"/>
    <dgm:cxn modelId="{A8DB7CF2-DA07-447B-B6CC-3F6329C997B9}" type="presOf" srcId="{0A0E43D7-D5F8-4B03-9FCE-4A6F868EC329}" destId="{5A314117-C56F-4DBE-A2E0-D164CB318165}" srcOrd="0" destOrd="0" presId="urn:microsoft.com/office/officeart/2005/8/layout/cycle3"/>
    <dgm:cxn modelId="{E676F5F4-51F0-4790-BB12-76777020BE46}" type="presOf" srcId="{CF9FCB8D-10EB-405C-B933-49AEA97B7849}" destId="{E6C3DDC6-62E4-4D81-B265-6ECBAC1AC57C}" srcOrd="0" destOrd="0" presId="urn:microsoft.com/office/officeart/2005/8/layout/cycle3"/>
    <dgm:cxn modelId="{6376F1A5-5CEA-4B52-B5A8-D4F28F7BFBF3}" type="presParOf" srcId="{88BCB27B-9924-42BD-B681-018A8B38D899}" destId="{11B4D0BB-2712-4E36-9261-2B78BC1CC654}" srcOrd="0" destOrd="0" presId="urn:microsoft.com/office/officeart/2005/8/layout/cycle3"/>
    <dgm:cxn modelId="{89EB2034-7D34-4022-8658-2540F00188F6}" type="presParOf" srcId="{11B4D0BB-2712-4E36-9261-2B78BC1CC654}" destId="{5E2DAC4A-C88C-4437-B869-175FF52C343E}" srcOrd="0" destOrd="0" presId="urn:microsoft.com/office/officeart/2005/8/layout/cycle3"/>
    <dgm:cxn modelId="{92C9B917-748D-4733-BD41-256E4FBCC038}" type="presParOf" srcId="{11B4D0BB-2712-4E36-9261-2B78BC1CC654}" destId="{F5069994-DEAD-45B7-A727-50B76AE01F65}" srcOrd="1" destOrd="0" presId="urn:microsoft.com/office/officeart/2005/8/layout/cycle3"/>
    <dgm:cxn modelId="{8B4CA4A5-E5E1-4058-B900-5EF9B32D7198}" type="presParOf" srcId="{11B4D0BB-2712-4E36-9261-2B78BC1CC654}" destId="{06F55A66-D89B-4166-8A9A-7F1CE2115682}" srcOrd="2" destOrd="0" presId="urn:microsoft.com/office/officeart/2005/8/layout/cycle3"/>
    <dgm:cxn modelId="{FEAB1F42-E7FF-4A20-B5B2-DD5644977E24}" type="presParOf" srcId="{11B4D0BB-2712-4E36-9261-2B78BC1CC654}" destId="{5A314117-C56F-4DBE-A2E0-D164CB318165}" srcOrd="3" destOrd="0" presId="urn:microsoft.com/office/officeart/2005/8/layout/cycle3"/>
    <dgm:cxn modelId="{C31DC0F9-B240-465D-BB1D-08D289F1CDC5}" type="presParOf" srcId="{11B4D0BB-2712-4E36-9261-2B78BC1CC654}" destId="{0D13AC2C-B33B-45E4-99F7-0B71BF6A6470}" srcOrd="4" destOrd="0" presId="urn:microsoft.com/office/officeart/2005/8/layout/cycle3"/>
    <dgm:cxn modelId="{6C837972-15C0-462D-8762-3CD9D556A285}" type="presParOf" srcId="{11B4D0BB-2712-4E36-9261-2B78BC1CC654}" destId="{E43FA5C5-F993-4342-9952-45297FC46BF5}" srcOrd="5" destOrd="0" presId="urn:microsoft.com/office/officeart/2005/8/layout/cycle3"/>
    <dgm:cxn modelId="{FF0CC832-0E7B-44EC-B305-680709A22F2C}" type="presParOf" srcId="{11B4D0BB-2712-4E36-9261-2B78BC1CC654}" destId="{1805EF0C-FDD7-4A87-B3BB-18D358916B62}" srcOrd="6" destOrd="0" presId="urn:microsoft.com/office/officeart/2005/8/layout/cycle3"/>
    <dgm:cxn modelId="{4CA0EFAB-3D29-44D1-A5E5-C7A9AA1EB369}" type="presParOf" srcId="{11B4D0BB-2712-4E36-9261-2B78BC1CC654}" destId="{E6C3DDC6-62E4-4D81-B265-6ECBAC1AC57C}" srcOrd="7" destOrd="0" presId="urn:microsoft.com/office/officeart/2005/8/layout/cycle3"/>
    <dgm:cxn modelId="{A0D09C18-3FB6-4270-B4D9-40BDC796B57B}" type="presParOf" srcId="{11B4D0BB-2712-4E36-9261-2B78BC1CC654}" destId="{06EF9F5C-34D3-4427-9136-1EFAB12D56E4}" srcOrd="8" destOrd="0" presId="urn:microsoft.com/office/officeart/2005/8/layout/cycle3"/>
    <dgm:cxn modelId="{8046CC85-33F5-4669-9AC5-B282A2ADB796}" type="presParOf" srcId="{11B4D0BB-2712-4E36-9261-2B78BC1CC654}" destId="{6A0CD5BD-9E17-471C-8E85-6C6EC9CB9EB0}" srcOrd="9" destOrd="0" presId="urn:microsoft.com/office/officeart/2005/8/layout/cycle3"/>
    <dgm:cxn modelId="{5098727B-164F-4D35-8980-07DCEB1B5A7F}" type="presParOf" srcId="{11B4D0BB-2712-4E36-9261-2B78BC1CC654}" destId="{89972087-0F62-45AD-9564-36FAD2CAD5DE}"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69994-DEAD-45B7-A727-50B76AE01F65}">
      <dsp:nvSpPr>
        <dsp:cNvPr id="0" name=""/>
        <dsp:cNvSpPr/>
      </dsp:nvSpPr>
      <dsp:spPr>
        <a:xfrm rot="872959">
          <a:off x="306766" y="145031"/>
          <a:ext cx="3658068" cy="3658068"/>
        </a:xfrm>
        <a:prstGeom prst="circularArrow">
          <a:avLst>
            <a:gd name="adj1" fmla="val 5544"/>
            <a:gd name="adj2" fmla="val 330680"/>
            <a:gd name="adj3" fmla="val 14907082"/>
            <a:gd name="adj4" fmla="val 16729146"/>
            <a:gd name="adj5" fmla="val 5757"/>
          </a:avLst>
        </a:prstGeom>
        <a:solidFill>
          <a:srgbClr val="A66CD2"/>
        </a:solidFill>
        <a:ln>
          <a:solidFill>
            <a:srgbClr val="642BAF"/>
          </a:solidFill>
        </a:ln>
        <a:effectLst/>
      </dsp:spPr>
      <dsp:style>
        <a:lnRef idx="0">
          <a:scrgbClr r="0" g="0" b="0"/>
        </a:lnRef>
        <a:fillRef idx="1">
          <a:scrgbClr r="0" g="0" b="0"/>
        </a:fillRef>
        <a:effectRef idx="0">
          <a:scrgbClr r="0" g="0" b="0"/>
        </a:effectRef>
        <a:fontRef idx="minor"/>
      </dsp:style>
    </dsp:sp>
    <dsp:sp modelId="{5E2DAC4A-C88C-4437-B869-175FF52C343E}">
      <dsp:nvSpPr>
        <dsp:cNvPr id="0" name=""/>
        <dsp:cNvSpPr/>
      </dsp:nvSpPr>
      <dsp:spPr>
        <a:xfrm>
          <a:off x="2282473" y="208058"/>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1</a:t>
          </a:r>
        </a:p>
      </dsp:txBody>
      <dsp:txXfrm>
        <a:off x="2302427" y="228012"/>
        <a:ext cx="777629" cy="368860"/>
      </dsp:txXfrm>
    </dsp:sp>
    <dsp:sp modelId="{06F55A66-D89B-4166-8A9A-7F1CE2115682}">
      <dsp:nvSpPr>
        <dsp:cNvPr id="0" name=""/>
        <dsp:cNvSpPr/>
      </dsp:nvSpPr>
      <dsp:spPr>
        <a:xfrm>
          <a:off x="2966153" y="827728"/>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2</a:t>
          </a:r>
        </a:p>
      </dsp:txBody>
      <dsp:txXfrm>
        <a:off x="2986107" y="847682"/>
        <a:ext cx="777629" cy="368860"/>
      </dsp:txXfrm>
    </dsp:sp>
    <dsp:sp modelId="{5A314117-C56F-4DBE-A2E0-D164CB318165}">
      <dsp:nvSpPr>
        <dsp:cNvPr id="0" name=""/>
        <dsp:cNvSpPr/>
      </dsp:nvSpPr>
      <dsp:spPr>
        <a:xfrm>
          <a:off x="3274638" y="1621471"/>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3</a:t>
          </a:r>
        </a:p>
      </dsp:txBody>
      <dsp:txXfrm>
        <a:off x="3294592" y="1641425"/>
        <a:ext cx="777629" cy="368860"/>
      </dsp:txXfrm>
    </dsp:sp>
    <dsp:sp modelId="{0D13AC2C-B33B-45E4-99F7-0B71BF6A6470}">
      <dsp:nvSpPr>
        <dsp:cNvPr id="0" name=""/>
        <dsp:cNvSpPr/>
      </dsp:nvSpPr>
      <dsp:spPr>
        <a:xfrm>
          <a:off x="2984490" y="2452569"/>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4</a:t>
          </a:r>
        </a:p>
      </dsp:txBody>
      <dsp:txXfrm>
        <a:off x="3004444" y="2472523"/>
        <a:ext cx="777629" cy="368860"/>
      </dsp:txXfrm>
    </dsp:sp>
    <dsp:sp modelId="{E43FA5C5-F993-4342-9952-45297FC46BF5}">
      <dsp:nvSpPr>
        <dsp:cNvPr id="0" name=""/>
        <dsp:cNvSpPr/>
      </dsp:nvSpPr>
      <dsp:spPr>
        <a:xfrm>
          <a:off x="2325362" y="3123004"/>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5</a:t>
          </a:r>
        </a:p>
      </dsp:txBody>
      <dsp:txXfrm>
        <a:off x="2345316" y="3142958"/>
        <a:ext cx="777629" cy="368860"/>
      </dsp:txXfrm>
    </dsp:sp>
    <dsp:sp modelId="{1805EF0C-FDD7-4A87-B3BB-18D358916B62}">
      <dsp:nvSpPr>
        <dsp:cNvPr id="0" name=""/>
        <dsp:cNvSpPr/>
      </dsp:nvSpPr>
      <dsp:spPr>
        <a:xfrm>
          <a:off x="1148665" y="3123004"/>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6</a:t>
          </a:r>
        </a:p>
      </dsp:txBody>
      <dsp:txXfrm>
        <a:off x="1168619" y="3142958"/>
        <a:ext cx="777629" cy="368860"/>
      </dsp:txXfrm>
    </dsp:sp>
    <dsp:sp modelId="{E6C3DDC6-62E4-4D81-B265-6ECBAC1AC57C}">
      <dsp:nvSpPr>
        <dsp:cNvPr id="0" name=""/>
        <dsp:cNvSpPr/>
      </dsp:nvSpPr>
      <dsp:spPr>
        <a:xfrm>
          <a:off x="416041" y="2449226"/>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7</a:t>
          </a:r>
        </a:p>
      </dsp:txBody>
      <dsp:txXfrm>
        <a:off x="435995" y="2469180"/>
        <a:ext cx="777629" cy="368860"/>
      </dsp:txXfrm>
    </dsp:sp>
    <dsp:sp modelId="{06EF9F5C-34D3-4427-9136-1EFAB12D56E4}">
      <dsp:nvSpPr>
        <dsp:cNvPr id="0" name=""/>
        <dsp:cNvSpPr/>
      </dsp:nvSpPr>
      <dsp:spPr>
        <a:xfrm>
          <a:off x="133226" y="1622884"/>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8</a:t>
          </a:r>
        </a:p>
      </dsp:txBody>
      <dsp:txXfrm>
        <a:off x="153180" y="1642838"/>
        <a:ext cx="777629" cy="368860"/>
      </dsp:txXfrm>
    </dsp:sp>
    <dsp:sp modelId="{6A0CD5BD-9E17-471C-8E85-6C6EC9CB9EB0}">
      <dsp:nvSpPr>
        <dsp:cNvPr id="0" name=""/>
        <dsp:cNvSpPr/>
      </dsp:nvSpPr>
      <dsp:spPr>
        <a:xfrm>
          <a:off x="470943" y="825380"/>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9</a:t>
          </a:r>
        </a:p>
      </dsp:txBody>
      <dsp:txXfrm>
        <a:off x="490897" y="845334"/>
        <a:ext cx="777629" cy="368860"/>
      </dsp:txXfrm>
    </dsp:sp>
    <dsp:sp modelId="{89972087-0F62-45AD-9564-36FAD2CAD5DE}">
      <dsp:nvSpPr>
        <dsp:cNvPr id="0" name=""/>
        <dsp:cNvSpPr/>
      </dsp:nvSpPr>
      <dsp:spPr>
        <a:xfrm>
          <a:off x="1091506" y="223276"/>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10</a:t>
          </a:r>
        </a:p>
      </dsp:txBody>
      <dsp:txXfrm>
        <a:off x="1111460" y="243230"/>
        <a:ext cx="777629" cy="36886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3AA57D9-0AF3-4F65-8910-30F3076D44D0}" type="datetimeFigureOut">
              <a:rPr lang="en-US" smtClean="0"/>
              <a:t>6/23/2022</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9E167E21-30C4-4FFD-ACB8-6C65C7EB4D1D}" type="slidenum">
              <a:rPr lang="en-US" smtClean="0"/>
              <a:t>‹#›</a:t>
            </a:fld>
            <a:endParaRPr lang="en-US"/>
          </a:p>
        </p:txBody>
      </p:sp>
    </p:spTree>
    <p:extLst>
      <p:ext uri="{BB962C8B-B14F-4D97-AF65-F5344CB8AC3E}">
        <p14:creationId xmlns:p14="http://schemas.microsoft.com/office/powerpoint/2010/main" val="403773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PM-20 and Staffing Updates. Welcome, Denise!!</a:t>
            </a:r>
          </a:p>
        </p:txBody>
      </p:sp>
      <p:sp>
        <p:nvSpPr>
          <p:cNvPr id="4" name="Slide Number Placeholder 3"/>
          <p:cNvSpPr>
            <a:spLocks noGrp="1"/>
          </p:cNvSpPr>
          <p:nvPr>
            <p:ph type="sldNum" sz="quarter" idx="10"/>
          </p:nvPr>
        </p:nvSpPr>
        <p:spPr/>
        <p:txBody>
          <a:bodyPr/>
          <a:lstStyle/>
          <a:p>
            <a:fld id="{9E167E21-30C4-4FFD-ACB8-6C65C7EB4D1D}" type="slidenum">
              <a:rPr lang="en-US" smtClean="0"/>
              <a:t>2</a:t>
            </a:fld>
            <a:endParaRPr lang="en-US"/>
          </a:p>
        </p:txBody>
      </p:sp>
    </p:spTree>
    <p:extLst>
      <p:ext uri="{BB962C8B-B14F-4D97-AF65-F5344CB8AC3E}">
        <p14:creationId xmlns:p14="http://schemas.microsoft.com/office/powerpoint/2010/main" val="96484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E3BB2-62FD-43C4-99CA-9BD7D4ADC24A}" type="slidenum">
              <a:rPr lang="en-US" smtClean="0"/>
              <a:t>5</a:t>
            </a:fld>
            <a:endParaRPr lang="en-US" dirty="0"/>
          </a:p>
        </p:txBody>
      </p:sp>
    </p:spTree>
    <p:extLst>
      <p:ext uri="{BB962C8B-B14F-4D97-AF65-F5344CB8AC3E}">
        <p14:creationId xmlns:p14="http://schemas.microsoft.com/office/powerpoint/2010/main" val="125601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timeline (relatively) depicts how</a:t>
            </a:r>
            <a:r>
              <a:rPr lang="en-US" baseline="0" dirty="0"/>
              <a:t> evaluation or the previous year’s evaluation and the current year’s planning coincide. </a:t>
            </a:r>
            <a:endParaRPr lang="en-US" dirty="0"/>
          </a:p>
        </p:txBody>
      </p:sp>
      <p:sp>
        <p:nvSpPr>
          <p:cNvPr id="4" name="Slide Number Placeholder 3"/>
          <p:cNvSpPr>
            <a:spLocks noGrp="1"/>
          </p:cNvSpPr>
          <p:nvPr>
            <p:ph type="sldNum" sz="quarter" idx="10"/>
          </p:nvPr>
        </p:nvSpPr>
        <p:spPr/>
        <p:txBody>
          <a:bodyPr/>
          <a:lstStyle/>
          <a:p>
            <a:fld id="{19D71DFA-4EE1-44CF-88E9-BEAF3E371C37}" type="slidenum">
              <a:rPr lang="en-US" smtClean="0"/>
              <a:t>12</a:t>
            </a:fld>
            <a:endParaRPr lang="en-US"/>
          </a:p>
        </p:txBody>
      </p:sp>
    </p:spTree>
    <p:extLst>
      <p:ext uri="{BB962C8B-B14F-4D97-AF65-F5344CB8AC3E}">
        <p14:creationId xmlns:p14="http://schemas.microsoft.com/office/powerpoint/2010/main" val="133815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7030A0"/>
              </a:buClr>
              <a:buSzTx/>
              <a:buFont typeface="Wingdings" panose="05000000000000000000" pitchFamily="2" charset="2"/>
              <a:buNone/>
              <a:tabLst/>
              <a:defRPr/>
            </a:pPr>
            <a:r>
              <a:rPr lang="en-US" sz="4000" b="1" dirty="0"/>
              <a:t>Steps 1 - 5 are colored in blue. These are</a:t>
            </a:r>
            <a:r>
              <a:rPr lang="en-US" sz="4000" b="1" baseline="0" dirty="0"/>
              <a:t> the steps that will be completed in the planning period. </a:t>
            </a:r>
            <a:endParaRPr lang="en-US" sz="4000" b="1" dirty="0"/>
          </a:p>
          <a:p>
            <a:pPr marL="0" indent="0">
              <a:buClr>
                <a:srgbClr val="7030A0"/>
              </a:buClr>
              <a:buFont typeface="Wingdings" panose="05000000000000000000" pitchFamily="2" charset="2"/>
              <a:buNone/>
            </a:pPr>
            <a:endParaRPr lang="en-US" sz="36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Steps 6 - 10 are colored in red. These</a:t>
            </a:r>
            <a:r>
              <a:rPr lang="en-US" sz="2000" b="1" baseline="0" dirty="0"/>
              <a:t> are the steps that will be completed in the performance evaluation period. </a:t>
            </a:r>
            <a:endParaRPr lang="en-US" sz="2000" b="1"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19D71DFA-4EE1-44CF-88E9-BEAF3E371C3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5497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14</a:t>
            </a:fld>
            <a:endParaRPr lang="en-US"/>
          </a:p>
        </p:txBody>
      </p:sp>
    </p:spTree>
    <p:extLst>
      <p:ext uri="{BB962C8B-B14F-4D97-AF65-F5344CB8AC3E}">
        <p14:creationId xmlns:p14="http://schemas.microsoft.com/office/powerpoint/2010/main" val="83150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HRM suggests following these milestones to complete the various steps of the PES process in a timely manner, ensuring everyone has ample time to complete their PES steps and staying </a:t>
            </a:r>
          </a:p>
        </p:txBody>
      </p:sp>
      <p:sp>
        <p:nvSpPr>
          <p:cNvPr id="4" name="Slide Number Placeholder 3"/>
          <p:cNvSpPr>
            <a:spLocks noGrp="1"/>
          </p:cNvSpPr>
          <p:nvPr>
            <p:ph type="sldNum" sz="quarter" idx="10"/>
          </p:nvPr>
        </p:nvSpPr>
        <p:spPr/>
        <p:txBody>
          <a:bodyPr/>
          <a:lstStyle/>
          <a:p>
            <a:fld id="{19D71DFA-4EE1-44CF-88E9-BEAF3E371C37}" type="slidenum">
              <a:rPr lang="en-US" smtClean="0"/>
              <a:t>15</a:t>
            </a:fld>
            <a:endParaRPr lang="en-US"/>
          </a:p>
        </p:txBody>
      </p:sp>
    </p:spTree>
    <p:extLst>
      <p:ext uri="{BB962C8B-B14F-4D97-AF65-F5344CB8AC3E}">
        <p14:creationId xmlns:p14="http://schemas.microsoft.com/office/powerpoint/2010/main" val="196942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6/23/2022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6A52D13-685D-420A-AB21-3B27361671F4}" type="datetimeFigureOut">
              <a:rPr lang="en-US"/>
              <a:pPr>
                <a:defRPr/>
              </a:pPr>
              <a:t>6/23/2022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66A89E-CCC6-4B8B-9864-5040CFEFB97E}" type="slidenum">
              <a:rPr lang="en-US"/>
              <a:pPr>
                <a:defRPr/>
              </a:pPr>
              <a:t>‹#›</a:t>
            </a:fld>
            <a:endParaRPr lang="en-US"/>
          </a:p>
        </p:txBody>
      </p:sp>
    </p:spTree>
    <p:extLst>
      <p:ext uri="{BB962C8B-B14F-4D97-AF65-F5344CB8AC3E}">
        <p14:creationId xmlns:p14="http://schemas.microsoft.com/office/powerpoint/2010/main" val="30700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EEEBCF8-689F-4711-B13F-4F2C62773B5C}" type="datetimeFigureOut">
              <a:rPr lang="en-US"/>
              <a:pPr>
                <a:defRPr/>
              </a:pPr>
              <a:t>6/23/2022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0268A3-ABDF-44E6-A89F-D600558EDF6B}" type="slidenum">
              <a:rPr lang="en-US"/>
              <a:pPr>
                <a:defRPr/>
              </a:pPr>
              <a:t>‹#›</a:t>
            </a:fld>
            <a:endParaRPr lang="en-US"/>
          </a:p>
        </p:txBody>
      </p:sp>
    </p:spTree>
    <p:extLst>
      <p:ext uri="{BB962C8B-B14F-4D97-AF65-F5344CB8AC3E}">
        <p14:creationId xmlns:p14="http://schemas.microsoft.com/office/powerpoint/2010/main" val="185649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A6B014F-4022-42A1-B7BD-C951E69A4C0E}" type="datetimeFigureOut">
              <a:rPr lang="en-US"/>
              <a:pPr>
                <a:defRPr/>
              </a:pPr>
              <a:t>6/23/2022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56D838-CFFE-4661-9B6F-1C4FC254C810}" type="slidenum">
              <a:rPr lang="en-US"/>
              <a:pPr>
                <a:defRPr/>
              </a:pPr>
              <a:t>‹#›</a:t>
            </a:fld>
            <a:endParaRPr lang="en-US"/>
          </a:p>
        </p:txBody>
      </p:sp>
    </p:spTree>
    <p:extLst>
      <p:ext uri="{BB962C8B-B14F-4D97-AF65-F5344CB8AC3E}">
        <p14:creationId xmlns:p14="http://schemas.microsoft.com/office/powerpoint/2010/main" val="553538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ACEA9E-19D9-44FE-BFC8-1E9AF9D2C5C2}" type="datetimeFigureOut">
              <a:rPr lang="en-US"/>
              <a:pPr>
                <a:defRPr/>
              </a:pPr>
              <a:t>6/23/2022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D6505A-7062-4A50-8250-9DAD76307D85}" type="slidenum">
              <a:rPr lang="en-US"/>
              <a:pPr>
                <a:defRPr/>
              </a:pPr>
              <a:t>‹#›</a:t>
            </a:fld>
            <a:endParaRPr lang="en-US"/>
          </a:p>
        </p:txBody>
      </p:sp>
    </p:spTree>
    <p:extLst>
      <p:ext uri="{BB962C8B-B14F-4D97-AF65-F5344CB8AC3E}">
        <p14:creationId xmlns:p14="http://schemas.microsoft.com/office/powerpoint/2010/main" val="1142271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DAF6114-DBFF-40F3-8CB4-034815BBEA1C}" type="datetimeFigureOut">
              <a:rPr lang="en-US"/>
              <a:pPr>
                <a:defRPr/>
              </a:pPr>
              <a:t>6/23/2022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9E6DA7-7B9B-4F3F-9D36-D9825A54B84F}" type="slidenum">
              <a:rPr lang="en-US"/>
              <a:pPr>
                <a:defRPr/>
              </a:pPr>
              <a:t>‹#›</a:t>
            </a:fld>
            <a:endParaRPr lang="en-US"/>
          </a:p>
        </p:txBody>
      </p:sp>
    </p:spTree>
    <p:extLst>
      <p:ext uri="{BB962C8B-B14F-4D97-AF65-F5344CB8AC3E}">
        <p14:creationId xmlns:p14="http://schemas.microsoft.com/office/powerpoint/2010/main" val="2134432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5D38862-740F-4438-995E-1AF3A1908C58}" type="datetimeFigureOut">
              <a:rPr lang="en-US"/>
              <a:pPr>
                <a:defRPr/>
              </a:pPr>
              <a:t>6/23/2022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152C91-E371-4A06-B879-0412C0786432}" type="slidenum">
              <a:rPr lang="en-US"/>
              <a:pPr>
                <a:defRPr/>
              </a:pPr>
              <a:t>‹#›</a:t>
            </a:fld>
            <a:endParaRPr lang="en-US"/>
          </a:p>
        </p:txBody>
      </p:sp>
    </p:spTree>
    <p:extLst>
      <p:ext uri="{BB962C8B-B14F-4D97-AF65-F5344CB8AC3E}">
        <p14:creationId xmlns:p14="http://schemas.microsoft.com/office/powerpoint/2010/main" val="2642302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8308DD8-2558-4A5D-B68D-BE6E5BCF9029}" type="datetimeFigureOut">
              <a:rPr lang="en-US"/>
              <a:pPr>
                <a:defRPr/>
              </a:pPr>
              <a:t>6/23/2022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C0EE1E-FBA1-4884-91E5-B76AC3C42661}" type="slidenum">
              <a:rPr lang="en-US"/>
              <a:pPr>
                <a:defRPr/>
              </a:pPr>
              <a:t>‹#›</a:t>
            </a:fld>
            <a:endParaRPr lang="en-US"/>
          </a:p>
        </p:txBody>
      </p:sp>
    </p:spTree>
    <p:extLst>
      <p:ext uri="{BB962C8B-B14F-4D97-AF65-F5344CB8AC3E}">
        <p14:creationId xmlns:p14="http://schemas.microsoft.com/office/powerpoint/2010/main" val="186429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A435E49-22A9-4CB6-9F50-AA5EE836C9BD}" type="datetimeFigureOut">
              <a:rPr lang="en-US"/>
              <a:pPr>
                <a:defRPr/>
              </a:pPr>
              <a:t>6/23/2022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2E6E87-9C3D-4D24-8249-B03202072DD9}" type="slidenum">
              <a:rPr lang="en-US"/>
              <a:pPr>
                <a:defRPr/>
              </a:pPr>
              <a:t>‹#›</a:t>
            </a:fld>
            <a:endParaRPr lang="en-US"/>
          </a:p>
        </p:txBody>
      </p:sp>
    </p:spTree>
    <p:extLst>
      <p:ext uri="{BB962C8B-B14F-4D97-AF65-F5344CB8AC3E}">
        <p14:creationId xmlns:p14="http://schemas.microsoft.com/office/powerpoint/2010/main" val="25291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268556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559770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6/23/2022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321792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596883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69481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004745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712807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931505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698157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186538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221419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99670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6/23/2022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70431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601735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614403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814239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2741122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059420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87829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07765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26048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6/23/2022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6/23/2022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99231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C8CFF02-06C4-48F8-A35E-DBF9EB842388}" type="datetimeFigureOut">
              <a:rPr lang="en-US"/>
              <a:pPr>
                <a:defRPr/>
              </a:pPr>
              <a:t>6/23/2022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15264-53AE-4D3D-80EA-ED0E5F96A670}" type="slidenum">
              <a:rPr lang="en-US"/>
              <a:pPr>
                <a:defRPr/>
              </a:pPr>
              <a:t>‹#›</a:t>
            </a:fld>
            <a:endParaRPr lang="en-US"/>
          </a:p>
        </p:txBody>
      </p:sp>
    </p:spTree>
    <p:extLst>
      <p:ext uri="{BB962C8B-B14F-4D97-AF65-F5344CB8AC3E}">
        <p14:creationId xmlns:p14="http://schemas.microsoft.com/office/powerpoint/2010/main" val="335507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13E7FBD-08E1-42A2-8ABF-C37E74A166C7}" type="datetimeFigureOut">
              <a:rPr lang="en-US"/>
              <a:pPr>
                <a:defRPr/>
              </a:pPr>
              <a:t>6/23/2022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81FF6C-89BA-4FD7-A0F0-E3266B59E3B6}" type="slidenum">
              <a:rPr lang="en-US"/>
              <a:pPr>
                <a:defRPr/>
              </a:pPr>
              <a:t>‹#›</a:t>
            </a:fld>
            <a:endParaRPr lang="en-US"/>
          </a:p>
        </p:txBody>
      </p:sp>
    </p:spTree>
    <p:extLst>
      <p:ext uri="{BB962C8B-B14F-4D97-AF65-F5344CB8AC3E}">
        <p14:creationId xmlns:p14="http://schemas.microsoft.com/office/powerpoint/2010/main" val="150040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880F5AA8-C3EE-4630-8993-F1C014783A8B}" type="datetimeFigureOut">
              <a:rPr lang="en-US"/>
              <a:pPr>
                <a:defRPr/>
              </a:pPr>
              <a:t>6/23/2022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29D6FD-6F85-4100-9F7B-830B16675A3B}" type="slidenum">
              <a:rPr lang="en-US"/>
              <a:pPr>
                <a:defRPr/>
              </a:pPr>
              <a:t>‹#›</a:t>
            </a:fld>
            <a:endParaRPr lang="en-US"/>
          </a:p>
        </p:txBody>
      </p:sp>
    </p:spTree>
    <p:extLst>
      <p:ext uri="{BB962C8B-B14F-4D97-AF65-F5344CB8AC3E}">
        <p14:creationId xmlns:p14="http://schemas.microsoft.com/office/powerpoint/2010/main" val="731756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3.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6/23/2022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9863DEB-4BB1-4A32-A155-465FECCB32D0}" type="datetimeFigureOut">
              <a:rPr lang="en-US"/>
              <a:pPr>
                <a:defRPr/>
              </a:pPr>
              <a:t>6/23/2022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E80D13D-C2F3-4820-AE4E-8B5DC0731930}" type="slidenum">
              <a:rPr lang="en-US"/>
              <a:pPr>
                <a:defRPr/>
              </a:pPr>
              <a:t>‹#›</a:t>
            </a:fld>
            <a:endParaRPr lang="en-US"/>
          </a:p>
        </p:txBody>
      </p:sp>
    </p:spTree>
    <p:extLst>
      <p:ext uri="{BB962C8B-B14F-4D97-AF65-F5344CB8AC3E}">
        <p14:creationId xmlns:p14="http://schemas.microsoft.com/office/powerpoint/2010/main" val="11700508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6/23/2022</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6983767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hyperlink" Target="https://www.lsuhsc.edu/administration/hrm/online_performance_evaluation_system_(pes)_.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HRMIDBadge@lsuhsc.edu" TargetMode="External"/><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office.com/Pages/ResponsePage.aspx?id=iTYGNNSCiU6jKBq3nMWNnXBygnIOIcJEtHDsK6zd2VdUQkhNWFpHOFlHMVpYODhYMEgzSFUxU1g1WSQlQCN0PWcu"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mailto:recruittalent@lsuhsc.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recruittalent@lsuhsc.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172" y="4648200"/>
            <a:ext cx="7278828" cy="751488"/>
          </a:xfrm>
          <a:prstGeom prst="rect">
            <a:avLst/>
          </a:prstGeom>
        </p:spPr>
        <p:txBody>
          <a:bodyPr vert="horz" wrap="square" lIns="0" tIns="12700" rIns="0" bIns="0" rtlCol="0">
            <a:spAutoFit/>
          </a:bodyPr>
          <a:lstStyle/>
          <a:p>
            <a:pPr marL="12700">
              <a:lnSpc>
                <a:spcPct val="100000"/>
              </a:lnSpc>
              <a:spcBef>
                <a:spcPts val="100"/>
              </a:spcBef>
            </a:pPr>
            <a:r>
              <a:rPr lang="en-US" sz="4800" spc="-15" dirty="0">
                <a:solidFill>
                  <a:srgbClr val="6F2F9F"/>
                </a:solidFill>
                <a:latin typeface="Arial"/>
                <a:cs typeface="Arial"/>
              </a:rPr>
              <a:t>HRM Liaisons Meeting</a:t>
            </a:r>
            <a:endParaRPr sz="4800" dirty="0">
              <a:latin typeface="Arial"/>
              <a:cs typeface="Arial"/>
            </a:endParaRPr>
          </a:p>
        </p:txBody>
      </p:sp>
      <p:sp>
        <p:nvSpPr>
          <p:cNvPr id="3" name="object 3"/>
          <p:cNvSpPr txBox="1"/>
          <p:nvPr/>
        </p:nvSpPr>
        <p:spPr>
          <a:xfrm>
            <a:off x="2434208" y="5595154"/>
            <a:ext cx="3509392"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30" dirty="0">
                <a:latin typeface="Arial"/>
                <a:cs typeface="Arial"/>
              </a:rPr>
              <a:t>June</a:t>
            </a:r>
            <a:r>
              <a:rPr sz="2400" spc="-30" dirty="0">
                <a:latin typeface="Arial"/>
                <a:cs typeface="Arial"/>
              </a:rPr>
              <a:t> </a:t>
            </a:r>
            <a:r>
              <a:rPr sz="2400" spc="-5" dirty="0">
                <a:latin typeface="Arial"/>
                <a:cs typeface="Arial"/>
              </a:rPr>
              <a:t>202</a:t>
            </a:r>
            <a:r>
              <a:rPr lang="en-US" sz="2400" spc="-5" dirty="0">
                <a:latin typeface="Arial"/>
                <a:cs typeface="Arial"/>
              </a:rPr>
              <a:t>2</a:t>
            </a:r>
            <a:r>
              <a:rPr sz="2400" spc="-10" dirty="0">
                <a:latin typeface="Arial"/>
                <a:cs typeface="Arial"/>
              </a:rPr>
              <a:t> </a:t>
            </a:r>
            <a:r>
              <a:rPr sz="2400" spc="-5" dirty="0">
                <a:latin typeface="Arial"/>
                <a:cs typeface="Arial"/>
              </a:rPr>
              <a:t>Meeting</a:t>
            </a:r>
            <a:endParaRPr lang="en-US" sz="2400" spc="-5" dirty="0">
              <a:latin typeface="Arial"/>
              <a:cs typeface="Arial"/>
            </a:endParaRPr>
          </a:p>
        </p:txBody>
      </p:sp>
      <p:sp>
        <p:nvSpPr>
          <p:cNvPr id="5" name="Slide Number Placeholder 4">
            <a:extLst>
              <a:ext uri="{FF2B5EF4-FFF2-40B4-BE49-F238E27FC236}">
                <a16:creationId xmlns:a16="http://schemas.microsoft.com/office/drawing/2014/main" id="{77CE71BC-4891-49C0-8F2F-50EDBFE6E5B0}"/>
              </a:ext>
            </a:extLst>
          </p:cNvPr>
          <p:cNvSpPr>
            <a:spLocks noGrp="1"/>
          </p:cNvSpPr>
          <p:nvPr>
            <p:ph type="sldNum" sz="quarter" idx="7"/>
          </p:nvPr>
        </p:nvSpPr>
        <p:spPr/>
        <p:txBody>
          <a:bodyPr/>
          <a:lstStyle/>
          <a:p>
            <a:fld id="{B6F15528-21DE-4FAA-801E-634DDDAF4B2B}" type="slidenum">
              <a:rPr lang="en-US" smtClean="0"/>
              <a:t>1</a:t>
            </a:fld>
            <a:endParaRPr lang="en-US"/>
          </a:p>
        </p:txBody>
      </p:sp>
      <p:sp>
        <p:nvSpPr>
          <p:cNvPr id="6" name="TextBox 5">
            <a:extLst>
              <a:ext uri="{FF2B5EF4-FFF2-40B4-BE49-F238E27FC236}">
                <a16:creationId xmlns:a16="http://schemas.microsoft.com/office/drawing/2014/main" id="{2C1A2027-FDF2-4C1B-9A49-F4ABF703604A}"/>
              </a:ext>
            </a:extLst>
          </p:cNvPr>
          <p:cNvSpPr txBox="1"/>
          <p:nvPr/>
        </p:nvSpPr>
        <p:spPr>
          <a:xfrm>
            <a:off x="609600" y="4175735"/>
            <a:ext cx="4572000" cy="369332"/>
          </a:xfrm>
          <a:prstGeom prst="rect">
            <a:avLst/>
          </a:prstGeom>
          <a:noFill/>
        </p:spPr>
        <p:txBody>
          <a:bodyPr wrap="square">
            <a:spAutoFit/>
          </a:bodyPr>
          <a:lstStyle/>
          <a:p>
            <a:pPr marL="12700">
              <a:lnSpc>
                <a:spcPct val="100000"/>
              </a:lnSpc>
              <a:spcBef>
                <a:spcPts val="100"/>
              </a:spcBef>
            </a:pPr>
            <a:r>
              <a:rPr lang="en-US" sz="1800" i="1" spc="-5" dirty="0">
                <a:latin typeface="Arial"/>
                <a:cs typeface="Arial"/>
              </a:rPr>
              <a:t>June 23, 2022 </a:t>
            </a:r>
            <a:endParaRPr lang="en-US" sz="1600" i="1" spc="-5"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228600" y="45720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Development</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Alexander-Quang Tran, </a:t>
            </a:r>
            <a:r>
              <a:rPr lang="en-US" sz="2000" i="1" spc="-10" dirty="0">
                <a:solidFill>
                  <a:srgbClr val="451D7A"/>
                </a:solidFill>
                <a:latin typeface="Arial" panose="020B0604020202020204" pitchFamily="34" charset="0"/>
                <a:cs typeface="Arial" panose="020B0604020202020204" pitchFamily="34" charset="0"/>
              </a:rPr>
              <a:t>Talent Development Coordinator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2"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123845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562085" cy="492443"/>
          </a:xfrm>
        </p:spPr>
        <p:txBody>
          <a:bodyPr/>
          <a:lstStyle/>
          <a:p>
            <a:r>
              <a:rPr lang="en-US" dirty="0"/>
              <a:t>Performance Evaluation System</a:t>
            </a:r>
          </a:p>
        </p:txBody>
      </p:sp>
      <p:sp>
        <p:nvSpPr>
          <p:cNvPr id="3" name="Text Placeholder 2"/>
          <p:cNvSpPr>
            <a:spLocks noGrp="1"/>
          </p:cNvSpPr>
          <p:nvPr>
            <p:ph type="body" idx="1"/>
          </p:nvPr>
        </p:nvSpPr>
        <p:spPr>
          <a:xfrm>
            <a:off x="304799" y="1981200"/>
            <a:ext cx="8562085" cy="4693593"/>
          </a:xfrm>
        </p:spPr>
        <p:txBody>
          <a:bodyPr/>
          <a:lstStyle/>
          <a:p>
            <a:pPr algn="l">
              <a:spcAft>
                <a:spcPts val="1200"/>
              </a:spcAft>
            </a:pPr>
            <a:r>
              <a:rPr lang="en-US" sz="2400" b="1" dirty="0"/>
              <a:t>Overview | Keep in Mind!</a:t>
            </a:r>
          </a:p>
          <a:p>
            <a:pPr algn="l">
              <a:spcAft>
                <a:spcPts val="1200"/>
              </a:spcAft>
            </a:pPr>
            <a:endParaRPr lang="en-US" sz="100" b="1" dirty="0"/>
          </a:p>
          <a:p>
            <a:pPr marL="285750" indent="-285750" algn="l">
              <a:spcAft>
                <a:spcPts val="1200"/>
              </a:spcAft>
              <a:buFont typeface="Arial" panose="020B0604020202020204" pitchFamily="34" charset="0"/>
              <a:buChar char="•"/>
            </a:pPr>
            <a:r>
              <a:rPr lang="en-US" sz="2000" dirty="0"/>
              <a:t>State-mandated performance evaluation process for our Classified Staff </a:t>
            </a:r>
            <a:r>
              <a:rPr lang="en-US" sz="2000" u="sng" dirty="0"/>
              <a:t>except </a:t>
            </a:r>
            <a:r>
              <a:rPr lang="en-US" sz="2000" dirty="0"/>
              <a:t>employees considered “When Actually Employed” (WAE).</a:t>
            </a:r>
          </a:p>
          <a:p>
            <a:pPr marL="285750" indent="-285750" algn="l">
              <a:spcAft>
                <a:spcPts val="1200"/>
              </a:spcAft>
              <a:buFont typeface="Arial" panose="020B0604020202020204" pitchFamily="34" charset="0"/>
              <a:buChar char="•"/>
            </a:pPr>
            <a:r>
              <a:rPr lang="en-US" sz="2000" dirty="0"/>
              <a:t>The PES will be completed using the </a:t>
            </a:r>
            <a:r>
              <a:rPr lang="en-US" sz="2000" dirty="0">
                <a:hlinkClick r:id="rId2"/>
              </a:rPr>
              <a:t>Online Performance Evaluation Tool</a:t>
            </a:r>
            <a:r>
              <a:rPr lang="en-US" sz="2000" dirty="0"/>
              <a:t>.</a:t>
            </a:r>
          </a:p>
          <a:p>
            <a:pPr marL="285750" indent="-285750" algn="l">
              <a:spcAft>
                <a:spcPts val="1200"/>
              </a:spcAft>
              <a:buFont typeface="Arial" panose="020B0604020202020204" pitchFamily="34" charset="0"/>
              <a:buChar char="•"/>
            </a:pPr>
            <a:r>
              <a:rPr lang="en-US" sz="2000" dirty="0"/>
              <a:t>Newly appointed supervisors of classified staff are required to complete PES Training prior to conducting PES Evaluations and </a:t>
            </a:r>
            <a:r>
              <a:rPr lang="en-US" sz="2000" dirty="0" err="1"/>
              <a:t>Plannings</a:t>
            </a:r>
            <a:r>
              <a:rPr lang="en-US" sz="2000" dirty="0"/>
              <a:t>.</a:t>
            </a:r>
          </a:p>
          <a:p>
            <a:pPr marL="742950" lvl="1" indent="-285750" algn="l">
              <a:spcAft>
                <a:spcPts val="1200"/>
              </a:spcAft>
              <a:buFont typeface="Arial" panose="020B0604020202020204" pitchFamily="34" charset="0"/>
              <a:buChar char="•"/>
            </a:pPr>
            <a:r>
              <a:rPr lang="en-US" sz="2000" dirty="0"/>
              <a:t>If an employee needs to complete this training, please reach out to Talent Development at </a:t>
            </a:r>
            <a:r>
              <a:rPr lang="en-US" sz="2000" dirty="0">
                <a:hlinkClick r:id="rId3"/>
              </a:rPr>
              <a:t>TalentDevelopment@lsuhsc.edu</a:t>
            </a:r>
            <a:r>
              <a:rPr lang="en-US" sz="2000" dirty="0"/>
              <a:t> for more information.</a:t>
            </a:r>
          </a:p>
          <a:p>
            <a:pPr marL="285750" indent="-285750" algn="l">
              <a:spcAft>
                <a:spcPts val="600"/>
              </a:spcAft>
              <a:buFont typeface="Arial" panose="020B0604020202020204" pitchFamily="34" charset="0"/>
              <a:buChar char="•"/>
            </a:pPr>
            <a:r>
              <a:rPr lang="en-US" sz="2000" dirty="0"/>
              <a:t>LSU Performance Evaluation System Completion Deadline</a:t>
            </a:r>
          </a:p>
          <a:p>
            <a:pPr marL="742950" lvl="1" indent="-285750" algn="l">
              <a:spcAft>
                <a:spcPts val="600"/>
              </a:spcAft>
              <a:buFont typeface="Arial" panose="020B0604020202020204" pitchFamily="34" charset="0"/>
              <a:buChar char="•"/>
            </a:pPr>
            <a:r>
              <a:rPr lang="en-US" sz="2000" dirty="0"/>
              <a:t>2021 -  2022 Evaluation: </a:t>
            </a:r>
            <a:r>
              <a:rPr lang="en-US" sz="2000" b="1" dirty="0">
                <a:solidFill>
                  <a:srgbClr val="FF0000"/>
                </a:solidFill>
              </a:rPr>
              <a:t>8-8-2022</a:t>
            </a:r>
          </a:p>
          <a:p>
            <a:pPr marL="742950" lvl="1" indent="-285750" algn="l">
              <a:spcAft>
                <a:spcPts val="600"/>
              </a:spcAft>
              <a:buFont typeface="Arial" panose="020B0604020202020204" pitchFamily="34" charset="0"/>
              <a:buChar char="•"/>
            </a:pPr>
            <a:r>
              <a:rPr lang="en-US" sz="2000" dirty="0"/>
              <a:t>2022 -  2023 Planning: </a:t>
            </a:r>
            <a:r>
              <a:rPr lang="en-US" sz="2000" b="1" dirty="0">
                <a:solidFill>
                  <a:srgbClr val="FF0000"/>
                </a:solidFill>
              </a:rPr>
              <a:t>9-9-2022</a:t>
            </a:r>
          </a:p>
        </p:txBody>
      </p:sp>
      <p:sp>
        <p:nvSpPr>
          <p:cNvPr id="4" name="Slide Number Placeholder 3"/>
          <p:cNvSpPr>
            <a:spLocks noGrp="1"/>
          </p:cNvSpPr>
          <p:nvPr>
            <p:ph type="sldNum" sz="quarter" idx="7"/>
          </p:nvPr>
        </p:nvSpPr>
        <p:spPr/>
        <p:txBody>
          <a:bodyPr/>
          <a:lstStyle/>
          <a:p>
            <a:fld id="{B6F15528-21DE-4FAA-801E-634DDDAF4B2B}" type="slidenum">
              <a:rPr lang="en-US" smtClean="0"/>
              <a:t>11</a:t>
            </a:fld>
            <a:endParaRPr lang="en-US"/>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3"/>
              </a:rPr>
              <a:t>TalentDevelopment@lsuhsc.edu</a:t>
            </a:r>
            <a:r>
              <a:rPr lang="en-US" sz="1600" kern="0" dirty="0">
                <a:solidFill>
                  <a:srgbClr val="4C216D"/>
                </a:solidFill>
              </a:rPr>
              <a:t> </a:t>
            </a:r>
            <a:endParaRPr lang="en-US" kern="0" dirty="0">
              <a:solidFill>
                <a:sysClr val="windowText" lastClr="000000"/>
              </a:solidFill>
            </a:endParaRPr>
          </a:p>
        </p:txBody>
      </p:sp>
    </p:spTree>
    <p:extLst>
      <p:ext uri="{BB962C8B-B14F-4D97-AF65-F5344CB8AC3E}">
        <p14:creationId xmlns:p14="http://schemas.microsoft.com/office/powerpoint/2010/main" val="717829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21" y="867437"/>
            <a:ext cx="3565194" cy="911437"/>
          </a:xfrm>
        </p:spPr>
        <p:txBody>
          <a:bodyPr>
            <a:normAutofit/>
          </a:bodyPr>
          <a:lstStyle/>
          <a:p>
            <a:r>
              <a:rPr lang="en-US" sz="24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 Timeline</a:t>
            </a:r>
            <a:br>
              <a:rPr lang="en-US" sz="24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400" b="1" dirty="0">
                <a:solidFill>
                  <a:schemeClr val="tx1"/>
                </a:solidFill>
                <a:latin typeface="Arial" panose="020B0604020202020204" pitchFamily="34" charset="0"/>
                <a:cs typeface="Arial" panose="020B0604020202020204" pitchFamily="34" charset="0"/>
              </a:rPr>
              <a:t>Annual Performance Cycle</a:t>
            </a:r>
            <a:endParaRPr lang="en-US" sz="24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8" name="Straight Connector 17"/>
          <p:cNvCxnSpPr/>
          <p:nvPr/>
        </p:nvCxnSpPr>
        <p:spPr>
          <a:xfrm flipV="1">
            <a:off x="92530" y="3383280"/>
            <a:ext cx="8961120" cy="11521"/>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7315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13716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84124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20116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905245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9144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3291840" y="3291840"/>
            <a:ext cx="4171"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521208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5720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39319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13232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77240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265176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5852160" y="3291840"/>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6492240" y="3291840"/>
            <a:ext cx="0" cy="182880"/>
          </a:xfrm>
          <a:prstGeom prst="line">
            <a:avLst/>
          </a:prstGeom>
          <a:ln w="28575"/>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64914" y="3552862"/>
            <a:ext cx="51104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July </a:t>
            </a:r>
          </a:p>
        </p:txBody>
      </p:sp>
      <p:sp>
        <p:nvSpPr>
          <p:cNvPr id="45" name="TextBox 44"/>
          <p:cNvSpPr txBox="1"/>
          <p:nvPr/>
        </p:nvSpPr>
        <p:spPr>
          <a:xfrm>
            <a:off x="490844" y="3552862"/>
            <a:ext cx="497485"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Aug</a:t>
            </a:r>
          </a:p>
        </p:txBody>
      </p:sp>
      <p:sp>
        <p:nvSpPr>
          <p:cNvPr id="46" name="TextBox 45"/>
          <p:cNvSpPr txBox="1"/>
          <p:nvPr/>
        </p:nvSpPr>
        <p:spPr>
          <a:xfrm>
            <a:off x="1116077" y="3566483"/>
            <a:ext cx="611018"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Sept</a:t>
            </a:r>
          </a:p>
        </p:txBody>
      </p:sp>
      <p:sp>
        <p:nvSpPr>
          <p:cNvPr id="47" name="TextBox 46"/>
          <p:cNvSpPr txBox="1"/>
          <p:nvPr/>
        </p:nvSpPr>
        <p:spPr>
          <a:xfrm>
            <a:off x="1773174" y="3575430"/>
            <a:ext cx="508888"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Oct</a:t>
            </a:r>
          </a:p>
        </p:txBody>
      </p:sp>
      <p:sp>
        <p:nvSpPr>
          <p:cNvPr id="48" name="TextBox 47"/>
          <p:cNvSpPr txBox="1"/>
          <p:nvPr/>
        </p:nvSpPr>
        <p:spPr>
          <a:xfrm>
            <a:off x="2382305" y="3575429"/>
            <a:ext cx="509365"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 Nov</a:t>
            </a:r>
          </a:p>
        </p:txBody>
      </p:sp>
      <p:sp>
        <p:nvSpPr>
          <p:cNvPr id="49" name="TextBox 48"/>
          <p:cNvSpPr txBox="1"/>
          <p:nvPr/>
        </p:nvSpPr>
        <p:spPr>
          <a:xfrm>
            <a:off x="3027572" y="3570134"/>
            <a:ext cx="55379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 Dec</a:t>
            </a:r>
          </a:p>
        </p:txBody>
      </p:sp>
      <p:sp>
        <p:nvSpPr>
          <p:cNvPr id="50" name="TextBox 49"/>
          <p:cNvSpPr txBox="1"/>
          <p:nvPr/>
        </p:nvSpPr>
        <p:spPr>
          <a:xfrm>
            <a:off x="3705965" y="3565925"/>
            <a:ext cx="476974"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Jan</a:t>
            </a:r>
          </a:p>
        </p:txBody>
      </p:sp>
      <p:sp>
        <p:nvSpPr>
          <p:cNvPr id="51" name="TextBox 50"/>
          <p:cNvSpPr txBox="1"/>
          <p:nvPr/>
        </p:nvSpPr>
        <p:spPr>
          <a:xfrm>
            <a:off x="4313573" y="3552862"/>
            <a:ext cx="529660"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Feb</a:t>
            </a:r>
          </a:p>
        </p:txBody>
      </p:sp>
      <p:sp>
        <p:nvSpPr>
          <p:cNvPr id="52" name="TextBox 51"/>
          <p:cNvSpPr txBox="1"/>
          <p:nvPr/>
        </p:nvSpPr>
        <p:spPr>
          <a:xfrm>
            <a:off x="4992475" y="3565780"/>
            <a:ext cx="53718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Mar</a:t>
            </a:r>
          </a:p>
        </p:txBody>
      </p:sp>
      <p:sp>
        <p:nvSpPr>
          <p:cNvPr id="53" name="TextBox 52"/>
          <p:cNvSpPr txBox="1"/>
          <p:nvPr/>
        </p:nvSpPr>
        <p:spPr>
          <a:xfrm>
            <a:off x="5633242" y="3565780"/>
            <a:ext cx="426110"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Apr</a:t>
            </a:r>
          </a:p>
        </p:txBody>
      </p:sp>
      <p:sp>
        <p:nvSpPr>
          <p:cNvPr id="54" name="TextBox 53"/>
          <p:cNvSpPr txBox="1"/>
          <p:nvPr/>
        </p:nvSpPr>
        <p:spPr>
          <a:xfrm>
            <a:off x="6225366" y="3575428"/>
            <a:ext cx="527983"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May</a:t>
            </a:r>
          </a:p>
        </p:txBody>
      </p:sp>
      <p:sp>
        <p:nvSpPr>
          <p:cNvPr id="55" name="TextBox 54"/>
          <p:cNvSpPr txBox="1"/>
          <p:nvPr/>
        </p:nvSpPr>
        <p:spPr>
          <a:xfrm>
            <a:off x="6861474" y="3565780"/>
            <a:ext cx="574426"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June</a:t>
            </a:r>
          </a:p>
        </p:txBody>
      </p:sp>
      <p:sp>
        <p:nvSpPr>
          <p:cNvPr id="56" name="TextBox 55"/>
          <p:cNvSpPr txBox="1"/>
          <p:nvPr/>
        </p:nvSpPr>
        <p:spPr>
          <a:xfrm>
            <a:off x="7541376" y="3574581"/>
            <a:ext cx="53002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July</a:t>
            </a:r>
          </a:p>
        </p:txBody>
      </p:sp>
      <p:sp>
        <p:nvSpPr>
          <p:cNvPr id="58" name="TextBox 57"/>
          <p:cNvSpPr txBox="1"/>
          <p:nvPr/>
        </p:nvSpPr>
        <p:spPr>
          <a:xfrm>
            <a:off x="8155296" y="3552862"/>
            <a:ext cx="515017" cy="276999"/>
          </a:xfrm>
          <a:prstGeom prst="rect">
            <a:avLst/>
          </a:prstGeom>
          <a:noFill/>
        </p:spPr>
        <p:txBody>
          <a:bodyPr wrap="square" rtlCol="0">
            <a:spAutoFit/>
          </a:bodyPr>
          <a:lstStyle/>
          <a:p>
            <a:pPr defTabSz="685800" eaLnBrk="1" fontAlgn="auto" hangingPunct="1">
              <a:spcBef>
                <a:spcPts val="0"/>
              </a:spcBef>
              <a:spcAft>
                <a:spcPts val="0"/>
              </a:spcAft>
              <a:defRPr/>
            </a:pPr>
            <a:r>
              <a:rPr lang="en-US" sz="1200" dirty="0">
                <a:solidFill>
                  <a:srgbClr val="000000"/>
                </a:solidFill>
                <a:latin typeface="Arial"/>
              </a:rPr>
              <a:t>Aug</a:t>
            </a:r>
          </a:p>
        </p:txBody>
      </p:sp>
      <p:sp>
        <p:nvSpPr>
          <p:cNvPr id="59" name="TextBox 58"/>
          <p:cNvSpPr txBox="1"/>
          <p:nvPr/>
        </p:nvSpPr>
        <p:spPr>
          <a:xfrm>
            <a:off x="8671512" y="3552862"/>
            <a:ext cx="514345" cy="276999"/>
          </a:xfrm>
          <a:prstGeom prst="rect">
            <a:avLst/>
          </a:prstGeom>
          <a:noFill/>
        </p:spPr>
        <p:txBody>
          <a:bodyPr wrap="square" rtlCol="0">
            <a:spAutoFit/>
          </a:bodyPr>
          <a:lstStyle/>
          <a:p>
            <a:pPr algn="r" defTabSz="685800" eaLnBrk="1" fontAlgn="auto" hangingPunct="1">
              <a:spcBef>
                <a:spcPts val="0"/>
              </a:spcBef>
              <a:spcAft>
                <a:spcPts val="0"/>
              </a:spcAft>
              <a:defRPr/>
            </a:pPr>
            <a:r>
              <a:rPr lang="en-US" sz="1200" dirty="0">
                <a:solidFill>
                  <a:srgbClr val="000000"/>
                </a:solidFill>
                <a:latin typeface="Arial"/>
              </a:rPr>
              <a:t>Sept</a:t>
            </a:r>
          </a:p>
        </p:txBody>
      </p:sp>
      <p:sp>
        <p:nvSpPr>
          <p:cNvPr id="64" name="Rounded Rectangle 63"/>
          <p:cNvSpPr/>
          <p:nvPr/>
        </p:nvSpPr>
        <p:spPr>
          <a:xfrm>
            <a:off x="91437" y="2496985"/>
            <a:ext cx="1681733" cy="71981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eaLnBrk="1" fontAlgn="auto" hangingPunct="1">
              <a:spcBef>
                <a:spcPts val="0"/>
              </a:spcBef>
              <a:spcAft>
                <a:spcPts val="0"/>
              </a:spcAft>
              <a:defRPr/>
            </a:pPr>
            <a:r>
              <a:rPr lang="en-US" sz="13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a:t>
            </a: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Planning   </a:t>
            </a:r>
          </a:p>
          <a:p>
            <a:pPr algn="ctr" defTabSz="685800" eaLnBrk="1" fontAlgn="auto" hangingPunct="1">
              <a:spcBef>
                <a:spcPts val="0"/>
              </a:spcBef>
              <a:spcAft>
                <a:spcPts val="0"/>
              </a:spcAft>
              <a:defRPr/>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2022-2023</a:t>
            </a:r>
          </a:p>
          <a:p>
            <a:pPr algn="ctr" defTabSz="685800" eaLnBrk="1" fontAlgn="auto" hangingPunct="1">
              <a:spcBef>
                <a:spcPts val="0"/>
              </a:spcBef>
              <a:spcAft>
                <a:spcPts val="0"/>
              </a:spcAft>
              <a:defRPr/>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July 1 – September 9, 2022</a:t>
            </a:r>
          </a:p>
        </p:txBody>
      </p:sp>
      <p:sp>
        <p:nvSpPr>
          <p:cNvPr id="66" name="Rounded Rectangle 65"/>
          <p:cNvSpPr/>
          <p:nvPr/>
        </p:nvSpPr>
        <p:spPr>
          <a:xfrm>
            <a:off x="91437" y="1729281"/>
            <a:ext cx="1545443" cy="7198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eaLnBrk="1" fontAlgn="auto" hangingPunct="1">
              <a:spcBef>
                <a:spcPts val="0"/>
              </a:spcBef>
              <a:spcAft>
                <a:spcPts val="0"/>
              </a:spcAft>
              <a:defRPr/>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Evaluation </a:t>
            </a:r>
          </a:p>
          <a:p>
            <a:pPr algn="ctr" defTabSz="685800" eaLnBrk="1" fontAlgn="auto" hangingPunct="1">
              <a:spcBef>
                <a:spcPts val="0"/>
              </a:spcBef>
              <a:spcAft>
                <a:spcPts val="0"/>
              </a:spcAft>
              <a:defRPr/>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2021-2022</a:t>
            </a:r>
          </a:p>
          <a:p>
            <a:pPr algn="ctr" defTabSz="685800" eaLnBrk="1" fontAlgn="auto" hangingPunct="1">
              <a:spcBef>
                <a:spcPts val="0"/>
              </a:spcBef>
              <a:spcAft>
                <a:spcPts val="0"/>
              </a:spcAft>
              <a:defRPr/>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July 1 – August 8, 2022     </a:t>
            </a:r>
            <a:endParaRPr lang="en-US" sz="9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endParaRPr>
          </a:p>
        </p:txBody>
      </p:sp>
      <p:sp>
        <p:nvSpPr>
          <p:cNvPr id="68" name="Rounded Rectangle 67"/>
          <p:cNvSpPr/>
          <p:nvPr/>
        </p:nvSpPr>
        <p:spPr>
          <a:xfrm>
            <a:off x="7632926" y="4803416"/>
            <a:ext cx="1511074" cy="81860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eaLnBrk="1" fontAlgn="auto" hangingPunct="1">
              <a:spcBef>
                <a:spcPts val="0"/>
              </a:spcBef>
              <a:spcAft>
                <a:spcPts val="0"/>
              </a:spcAft>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Planning</a:t>
            </a:r>
          </a:p>
          <a:p>
            <a:pPr algn="ctr" defTabSz="685800" eaLnBrk="1" fontAlgn="auto" hangingPunct="1">
              <a:spcBef>
                <a:spcPts val="0"/>
              </a:spcBef>
              <a:spcAft>
                <a:spcPts val="0"/>
              </a:spcAft>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2023-2024</a:t>
            </a:r>
          </a:p>
          <a:p>
            <a:pPr algn="ctr" defTabSz="685800" eaLnBrk="1" fontAlgn="auto" hangingPunct="1">
              <a:spcBef>
                <a:spcPts val="0"/>
              </a:spcBef>
              <a:spcAft>
                <a:spcPts val="0"/>
              </a:spcAft>
            </a:pPr>
            <a:r>
              <a:rPr lang="en-US" sz="110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July 1 – September 8, 2023</a:t>
            </a:r>
          </a:p>
        </p:txBody>
      </p:sp>
      <p:sp>
        <p:nvSpPr>
          <p:cNvPr id="71" name="Rounded Rectangle 70"/>
          <p:cNvSpPr/>
          <p:nvPr/>
        </p:nvSpPr>
        <p:spPr>
          <a:xfrm>
            <a:off x="91440" y="3904897"/>
            <a:ext cx="7545399" cy="8762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 Annual Performance Cycle 2022-2023</a:t>
            </a:r>
          </a:p>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July 1, 2022– June 30, 2023</a:t>
            </a:r>
          </a:p>
          <a:p>
            <a:pPr algn="ctr" defTabSz="685800" eaLnBrk="1" fontAlgn="auto" hangingPunct="1">
              <a:lnSpc>
                <a:spcPct val="107000"/>
              </a:lnSpc>
              <a:spcBef>
                <a:spcPts val="0"/>
              </a:spcBef>
              <a:spcAft>
                <a:spcPts val="600"/>
              </a:spcAft>
              <a:defRPr/>
            </a:pPr>
            <a:r>
              <a:rPr lang="en-US" sz="1350" dirty="0">
                <a:solidFill>
                  <a:srgbClr val="000000"/>
                </a:solidFill>
                <a:latin typeface="Arial" panose="020B0604020202020204" pitchFamily="34" charset="0"/>
                <a:ea typeface="Calibri" panose="020F0502020204030204" pitchFamily="34" charset="0"/>
                <a:cs typeface="Arial" panose="020B0604020202020204" pitchFamily="34" charset="0"/>
              </a:rPr>
              <a:t>Collect performance documentation for evaluation</a:t>
            </a:r>
          </a:p>
        </p:txBody>
      </p:sp>
      <p:sp>
        <p:nvSpPr>
          <p:cNvPr id="69" name="Rounded Rectangle 68"/>
          <p:cNvSpPr/>
          <p:nvPr/>
        </p:nvSpPr>
        <p:spPr>
          <a:xfrm>
            <a:off x="7632926" y="3901091"/>
            <a:ext cx="1382133" cy="87620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eaLnBrk="1" fontAlgn="auto" hangingPunct="1">
              <a:spcBef>
                <a:spcPts val="0"/>
              </a:spcBef>
              <a:spcAft>
                <a:spcPts val="0"/>
              </a:spcAft>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Evaluation</a:t>
            </a:r>
          </a:p>
          <a:p>
            <a:pPr algn="ctr" defTabSz="685800" eaLnBrk="1" fontAlgn="auto" hangingPunct="1">
              <a:spcBef>
                <a:spcPts val="0"/>
              </a:spcBef>
              <a:spcAft>
                <a:spcPts val="0"/>
              </a:spcAft>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 2022-2023</a:t>
            </a:r>
          </a:p>
          <a:p>
            <a:pPr algn="ctr" defTabSz="685800" eaLnBrk="1" fontAlgn="auto" hangingPunct="1">
              <a:spcBef>
                <a:spcPts val="0"/>
              </a:spcBef>
              <a:spcAft>
                <a:spcPts val="0"/>
              </a:spcAft>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July 1 – </a:t>
            </a:r>
          </a:p>
          <a:p>
            <a:pPr algn="ctr" defTabSz="685800" eaLnBrk="1" fontAlgn="auto" hangingPunct="1">
              <a:spcBef>
                <a:spcPts val="0"/>
              </a:spcBef>
              <a:spcAft>
                <a:spcPts val="0"/>
              </a:spcAft>
            </a:pPr>
            <a:r>
              <a:rPr lang="en-US" sz="1050" dirty="0">
                <a:solidFill>
                  <a:srgbClr val="000000">
                    <a:lumMod val="85000"/>
                    <a:lumOff val="15000"/>
                  </a:srgbClr>
                </a:solidFill>
                <a:latin typeface="Arial" panose="020B0604020202020204" pitchFamily="34" charset="0"/>
                <a:ea typeface="Calibri" panose="020F0502020204030204" pitchFamily="34" charset="0"/>
                <a:cs typeface="Arial" panose="020B0604020202020204" pitchFamily="34" charset="0"/>
              </a:rPr>
              <a:t>August 11, 2023</a:t>
            </a:r>
          </a:p>
        </p:txBody>
      </p:sp>
      <p:sp>
        <p:nvSpPr>
          <p:cNvPr id="43" name="Title 1">
            <a:extLst>
              <a:ext uri="{FF2B5EF4-FFF2-40B4-BE49-F238E27FC236}">
                <a16:creationId xmlns:a16="http://schemas.microsoft.com/office/drawing/2014/main" id="{8762F55A-3F75-AD5C-C609-68DDE155D3E6}"/>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3"/>
              </a:rPr>
              <a:t>TalentDevelopment@lsuhsc.edu</a:t>
            </a:r>
            <a:r>
              <a:rPr lang="en-US" sz="1600" kern="0" dirty="0">
                <a:solidFill>
                  <a:srgbClr val="4C216D"/>
                </a:solidFill>
              </a:rPr>
              <a:t> </a:t>
            </a:r>
            <a:endParaRPr lang="en-US" kern="0" dirty="0">
              <a:solidFill>
                <a:sysClr val="windowText" lastClr="000000"/>
              </a:solidFill>
            </a:endParaRPr>
          </a:p>
        </p:txBody>
      </p:sp>
    </p:spTree>
    <p:extLst>
      <p:ext uri="{BB962C8B-B14F-4D97-AF65-F5344CB8AC3E}">
        <p14:creationId xmlns:p14="http://schemas.microsoft.com/office/powerpoint/2010/main" val="24604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3688"/>
            <a:ext cx="9144000" cy="775778"/>
          </a:xfrm>
        </p:spPr>
        <p:txBody>
          <a:bodyPr/>
          <a:lstStyle/>
          <a:p>
            <a:r>
              <a:rPr lang="en-US" dirty="0">
                <a:latin typeface="Arial" panose="020B0604020202020204" pitchFamily="34" charset="0"/>
                <a:cs typeface="Arial" panose="020B0604020202020204" pitchFamily="34" charset="0"/>
              </a:rPr>
              <a:t>Performance Evaluation System</a:t>
            </a:r>
          </a:p>
        </p:txBody>
      </p:sp>
      <p:sp>
        <p:nvSpPr>
          <p:cNvPr id="206" name="Text Placeholder 2"/>
          <p:cNvSpPr>
            <a:spLocks noGrp="1"/>
          </p:cNvSpPr>
          <p:nvPr>
            <p:ph type="body" sz="quarter" idx="41"/>
          </p:nvPr>
        </p:nvSpPr>
        <p:spPr>
          <a:xfrm>
            <a:off x="0" y="874026"/>
            <a:ext cx="9158081" cy="411466"/>
          </a:xfrm>
        </p:spPr>
        <p:txBody>
          <a:bodyPr/>
          <a:lstStyle/>
          <a:p>
            <a:r>
              <a:rPr lang="en-US" sz="1600" b="1" dirty="0"/>
              <a:t>The yearly performance cycle from planning to appraisal</a:t>
            </a:r>
          </a:p>
        </p:txBody>
      </p:sp>
      <p:graphicFrame>
        <p:nvGraphicFramePr>
          <p:cNvPr id="6" name="Diagram 5">
            <a:extLst>
              <a:ext uri="{FF2B5EF4-FFF2-40B4-BE49-F238E27FC236}">
                <a16:creationId xmlns:a16="http://schemas.microsoft.com/office/drawing/2014/main" id="{CE67D07A-C02D-C2C9-FA4E-8F0B40B37B1F}"/>
              </a:ext>
            </a:extLst>
          </p:cNvPr>
          <p:cNvGraphicFramePr/>
          <p:nvPr/>
        </p:nvGraphicFramePr>
        <p:xfrm>
          <a:off x="2441826" y="1663113"/>
          <a:ext cx="4260348" cy="3531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9284929-4B07-6F97-0A4A-4E3AAD326841}"/>
              </a:ext>
            </a:extLst>
          </p:cNvPr>
          <p:cNvSpPr txBox="1"/>
          <p:nvPr/>
        </p:nvSpPr>
        <p:spPr>
          <a:xfrm>
            <a:off x="5639555" y="1772917"/>
            <a:ext cx="2269998" cy="461665"/>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Supervisor enters the employee’s work and behavior expectations in accordance with the guidelines of Louisiana State Civil Service.</a:t>
            </a:r>
          </a:p>
        </p:txBody>
      </p:sp>
      <p:sp>
        <p:nvSpPr>
          <p:cNvPr id="8" name="TextBox 7">
            <a:extLst>
              <a:ext uri="{FF2B5EF4-FFF2-40B4-BE49-F238E27FC236}">
                <a16:creationId xmlns:a16="http://schemas.microsoft.com/office/drawing/2014/main" id="{77590289-2960-BCAC-AD0D-4CBDC0635A1B}"/>
              </a:ext>
            </a:extLst>
          </p:cNvPr>
          <p:cNvSpPr txBox="1"/>
          <p:nvPr/>
        </p:nvSpPr>
        <p:spPr>
          <a:xfrm>
            <a:off x="5639555" y="1611058"/>
            <a:ext cx="2290572" cy="246221"/>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PES Plan Review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9" name="TextBox 8">
            <a:extLst>
              <a:ext uri="{FF2B5EF4-FFF2-40B4-BE49-F238E27FC236}">
                <a16:creationId xmlns:a16="http://schemas.microsoft.com/office/drawing/2014/main" id="{31960616-9F59-914D-E128-D35DD5FDAC20}"/>
              </a:ext>
            </a:extLst>
          </p:cNvPr>
          <p:cNvSpPr txBox="1"/>
          <p:nvPr/>
        </p:nvSpPr>
        <p:spPr>
          <a:xfrm>
            <a:off x="6380435" y="2649484"/>
            <a:ext cx="2269998" cy="338554"/>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The second level Supervisor reviews the plan for accuracy. </a:t>
            </a:r>
          </a:p>
        </p:txBody>
      </p:sp>
      <p:sp>
        <p:nvSpPr>
          <p:cNvPr id="10" name="TextBox 9">
            <a:extLst>
              <a:ext uri="{FF2B5EF4-FFF2-40B4-BE49-F238E27FC236}">
                <a16:creationId xmlns:a16="http://schemas.microsoft.com/office/drawing/2014/main" id="{3D29B2A5-F68E-99B1-7AA1-90FCEA27F4A7}"/>
              </a:ext>
            </a:extLst>
          </p:cNvPr>
          <p:cNvSpPr txBox="1"/>
          <p:nvPr/>
        </p:nvSpPr>
        <p:spPr>
          <a:xfrm>
            <a:off x="6380435" y="2332803"/>
            <a:ext cx="2290572" cy="415498"/>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Second Level Approval of PES Plan</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1" name="TextBox 10">
            <a:extLst>
              <a:ext uri="{FF2B5EF4-FFF2-40B4-BE49-F238E27FC236}">
                <a16:creationId xmlns:a16="http://schemas.microsoft.com/office/drawing/2014/main" id="{2729314D-F05B-7A2C-10AD-629BCEA01412}"/>
              </a:ext>
            </a:extLst>
          </p:cNvPr>
          <p:cNvSpPr txBox="1"/>
          <p:nvPr/>
        </p:nvSpPr>
        <p:spPr>
          <a:xfrm>
            <a:off x="6570624" y="3448815"/>
            <a:ext cx="2550262" cy="338554"/>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the PES plan meeting has taken place, the Supervisor acknowledges.  </a:t>
            </a:r>
          </a:p>
        </p:txBody>
      </p:sp>
      <p:sp>
        <p:nvSpPr>
          <p:cNvPr id="12" name="TextBox 11">
            <a:extLst>
              <a:ext uri="{FF2B5EF4-FFF2-40B4-BE49-F238E27FC236}">
                <a16:creationId xmlns:a16="http://schemas.microsoft.com/office/drawing/2014/main" id="{520B2B0F-1009-0CF9-9BB1-EDA3D1D7C260}"/>
              </a:ext>
            </a:extLst>
          </p:cNvPr>
          <p:cNvSpPr txBox="1"/>
          <p:nvPr/>
        </p:nvSpPr>
        <p:spPr>
          <a:xfrm>
            <a:off x="6570624" y="3096970"/>
            <a:ext cx="2573376" cy="415498"/>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Supervisor Acknowledges Plan Review Meeting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3" name="TextBox 12">
            <a:extLst>
              <a:ext uri="{FF2B5EF4-FFF2-40B4-BE49-F238E27FC236}">
                <a16:creationId xmlns:a16="http://schemas.microsoft.com/office/drawing/2014/main" id="{2A0EE94D-9602-B2BB-2D94-453EE676E76C}"/>
              </a:ext>
            </a:extLst>
          </p:cNvPr>
          <p:cNvSpPr txBox="1"/>
          <p:nvPr/>
        </p:nvSpPr>
        <p:spPr>
          <a:xfrm>
            <a:off x="6354733" y="4188362"/>
            <a:ext cx="2269998" cy="338554"/>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the planning meeting has taken place, the Employee acknowledges.</a:t>
            </a:r>
          </a:p>
        </p:txBody>
      </p:sp>
      <p:sp>
        <p:nvSpPr>
          <p:cNvPr id="14" name="TextBox 13">
            <a:extLst>
              <a:ext uri="{FF2B5EF4-FFF2-40B4-BE49-F238E27FC236}">
                <a16:creationId xmlns:a16="http://schemas.microsoft.com/office/drawing/2014/main" id="{1E5486CC-9199-1471-27EC-495737194728}"/>
              </a:ext>
            </a:extLst>
          </p:cNvPr>
          <p:cNvSpPr txBox="1"/>
          <p:nvPr/>
        </p:nvSpPr>
        <p:spPr>
          <a:xfrm>
            <a:off x="6340656" y="3989894"/>
            <a:ext cx="2290572" cy="246221"/>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Employee Acknowledges PES Plan</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5" name="TextBox 14">
            <a:extLst>
              <a:ext uri="{FF2B5EF4-FFF2-40B4-BE49-F238E27FC236}">
                <a16:creationId xmlns:a16="http://schemas.microsoft.com/office/drawing/2014/main" id="{95D5916D-E72B-86F6-24DB-93D4E279FD59}"/>
              </a:ext>
            </a:extLst>
          </p:cNvPr>
          <p:cNvSpPr txBox="1"/>
          <p:nvPr/>
        </p:nvSpPr>
        <p:spPr>
          <a:xfrm>
            <a:off x="5816748" y="4939525"/>
            <a:ext cx="2269998" cy="338554"/>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The Human Resources representative reviews the plan for accuracy. </a:t>
            </a:r>
          </a:p>
        </p:txBody>
      </p:sp>
      <p:sp>
        <p:nvSpPr>
          <p:cNvPr id="16" name="TextBox 15">
            <a:extLst>
              <a:ext uri="{FF2B5EF4-FFF2-40B4-BE49-F238E27FC236}">
                <a16:creationId xmlns:a16="http://schemas.microsoft.com/office/drawing/2014/main" id="{182A496A-1312-36BF-22B1-EC527CF9F360}"/>
              </a:ext>
            </a:extLst>
          </p:cNvPr>
          <p:cNvSpPr txBox="1"/>
          <p:nvPr/>
        </p:nvSpPr>
        <p:spPr>
          <a:xfrm>
            <a:off x="5816748" y="4746694"/>
            <a:ext cx="2290572" cy="253916"/>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HR Reviews PES Plan</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EFB9E34B-AEF3-EC23-C04F-FD3C76A3DA18}"/>
              </a:ext>
            </a:extLst>
          </p:cNvPr>
          <p:cNvSpPr txBox="1"/>
          <p:nvPr/>
        </p:nvSpPr>
        <p:spPr>
          <a:xfrm>
            <a:off x="1154533" y="4931472"/>
            <a:ext cx="2172719"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At the end of the performance cycle, the Supervisor appraises the Employee. </a:t>
            </a:r>
          </a:p>
        </p:txBody>
      </p:sp>
      <p:sp>
        <p:nvSpPr>
          <p:cNvPr id="18" name="TextBox 17">
            <a:extLst>
              <a:ext uri="{FF2B5EF4-FFF2-40B4-BE49-F238E27FC236}">
                <a16:creationId xmlns:a16="http://schemas.microsoft.com/office/drawing/2014/main" id="{2251563D-0525-9640-7FF2-0D5FA0EA110C}"/>
              </a:ext>
            </a:extLst>
          </p:cNvPr>
          <p:cNvSpPr txBox="1"/>
          <p:nvPr/>
        </p:nvSpPr>
        <p:spPr>
          <a:xfrm>
            <a:off x="1036680" y="4749524"/>
            <a:ext cx="2290572" cy="253916"/>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Supervisor Evaluation</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032CCBFC-1D98-0151-2EAB-07CDBEE66F16}"/>
              </a:ext>
            </a:extLst>
          </p:cNvPr>
          <p:cNvSpPr txBox="1"/>
          <p:nvPr/>
        </p:nvSpPr>
        <p:spPr>
          <a:xfrm>
            <a:off x="439043" y="4185895"/>
            <a:ext cx="2364303"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reviewing the Supervisor’s evaluation, the second level Supervisor approves.</a:t>
            </a:r>
          </a:p>
        </p:txBody>
      </p:sp>
      <p:sp>
        <p:nvSpPr>
          <p:cNvPr id="20" name="TextBox 19">
            <a:extLst>
              <a:ext uri="{FF2B5EF4-FFF2-40B4-BE49-F238E27FC236}">
                <a16:creationId xmlns:a16="http://schemas.microsoft.com/office/drawing/2014/main" id="{8DF2D798-3479-ECDE-0D6B-34C5AB186E37}"/>
              </a:ext>
            </a:extLst>
          </p:cNvPr>
          <p:cNvSpPr txBox="1"/>
          <p:nvPr/>
        </p:nvSpPr>
        <p:spPr>
          <a:xfrm>
            <a:off x="493567" y="3992324"/>
            <a:ext cx="2290572" cy="246221"/>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Second Level Supervisor Approval</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21" name="TextBox 20">
            <a:extLst>
              <a:ext uri="{FF2B5EF4-FFF2-40B4-BE49-F238E27FC236}">
                <a16:creationId xmlns:a16="http://schemas.microsoft.com/office/drawing/2014/main" id="{3F23043F-FC0D-4DA7-140A-1D652E787657}"/>
              </a:ext>
            </a:extLst>
          </p:cNvPr>
          <p:cNvSpPr txBox="1"/>
          <p:nvPr/>
        </p:nvSpPr>
        <p:spPr>
          <a:xfrm>
            <a:off x="165137" y="3462248"/>
            <a:ext cx="2416387"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the PES evaluation meeting has taken place, the Supervisor acknowledges.</a:t>
            </a:r>
          </a:p>
        </p:txBody>
      </p:sp>
      <p:sp>
        <p:nvSpPr>
          <p:cNvPr id="22" name="TextBox 21">
            <a:extLst>
              <a:ext uri="{FF2B5EF4-FFF2-40B4-BE49-F238E27FC236}">
                <a16:creationId xmlns:a16="http://schemas.microsoft.com/office/drawing/2014/main" id="{FA070E77-DA0C-0B1B-08EE-C652BF7F7E8F}"/>
              </a:ext>
            </a:extLst>
          </p:cNvPr>
          <p:cNvSpPr txBox="1"/>
          <p:nvPr/>
        </p:nvSpPr>
        <p:spPr>
          <a:xfrm>
            <a:off x="-193913" y="3105168"/>
            <a:ext cx="2775436" cy="415498"/>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Supervisor Acknowledges Evaluation Review Meeting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23" name="TextBox 22">
            <a:extLst>
              <a:ext uri="{FF2B5EF4-FFF2-40B4-BE49-F238E27FC236}">
                <a16:creationId xmlns:a16="http://schemas.microsoft.com/office/drawing/2014/main" id="{048AE952-9F01-B760-7136-50D6AB3F3FF6}"/>
              </a:ext>
            </a:extLst>
          </p:cNvPr>
          <p:cNvSpPr txBox="1"/>
          <p:nvPr/>
        </p:nvSpPr>
        <p:spPr>
          <a:xfrm>
            <a:off x="512774" y="2606459"/>
            <a:ext cx="2269998"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the PES evaluation meeting has taken place, the Employee acknowledges.</a:t>
            </a:r>
          </a:p>
        </p:txBody>
      </p:sp>
      <p:sp>
        <p:nvSpPr>
          <p:cNvPr id="24" name="TextBox 23">
            <a:extLst>
              <a:ext uri="{FF2B5EF4-FFF2-40B4-BE49-F238E27FC236}">
                <a16:creationId xmlns:a16="http://schemas.microsoft.com/office/drawing/2014/main" id="{6EF2486B-F6DE-1324-E859-A9A5C46218B2}"/>
              </a:ext>
            </a:extLst>
          </p:cNvPr>
          <p:cNvSpPr txBox="1"/>
          <p:nvPr/>
        </p:nvSpPr>
        <p:spPr>
          <a:xfrm>
            <a:off x="282804" y="2280748"/>
            <a:ext cx="2520542" cy="415498"/>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Employee Acknowledges Evaluation Meeting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25" name="TextBox 24">
            <a:extLst>
              <a:ext uri="{FF2B5EF4-FFF2-40B4-BE49-F238E27FC236}">
                <a16:creationId xmlns:a16="http://schemas.microsoft.com/office/drawing/2014/main" id="{E3A43D91-C377-4509-564F-DDA46A5B019C}"/>
              </a:ext>
            </a:extLst>
          </p:cNvPr>
          <p:cNvSpPr txBox="1"/>
          <p:nvPr/>
        </p:nvSpPr>
        <p:spPr>
          <a:xfrm>
            <a:off x="1213873" y="1824694"/>
            <a:ext cx="2282738"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The Human Resources representative reviews the evaluation for accuracy.  </a:t>
            </a:r>
          </a:p>
        </p:txBody>
      </p:sp>
      <p:sp>
        <p:nvSpPr>
          <p:cNvPr id="26" name="TextBox 25">
            <a:extLst>
              <a:ext uri="{FF2B5EF4-FFF2-40B4-BE49-F238E27FC236}">
                <a16:creationId xmlns:a16="http://schemas.microsoft.com/office/drawing/2014/main" id="{3FFAAA77-0F68-6A55-E699-129A5FFC069F}"/>
              </a:ext>
            </a:extLst>
          </p:cNvPr>
          <p:cNvSpPr txBox="1"/>
          <p:nvPr/>
        </p:nvSpPr>
        <p:spPr>
          <a:xfrm>
            <a:off x="1213874" y="1649804"/>
            <a:ext cx="2290572" cy="253916"/>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HR PES Final Review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5" name="Oval 4">
            <a:extLst>
              <a:ext uri="{FF2B5EF4-FFF2-40B4-BE49-F238E27FC236}">
                <a16:creationId xmlns:a16="http://schemas.microsoft.com/office/drawing/2014/main" id="{111F0A51-443A-8E63-45D9-898E7E34DC8A}"/>
              </a:ext>
            </a:extLst>
          </p:cNvPr>
          <p:cNvSpPr/>
          <p:nvPr/>
        </p:nvSpPr>
        <p:spPr>
          <a:xfrm>
            <a:off x="3673713" y="2684838"/>
            <a:ext cx="1819373" cy="1866507"/>
          </a:xfrm>
          <a:prstGeom prst="ellipse">
            <a:avLst/>
          </a:prstGeom>
          <a:solidFill>
            <a:srgbClr val="9C5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447B017-F6AE-EE7E-C886-D20C53015E3D}"/>
              </a:ext>
            </a:extLst>
          </p:cNvPr>
          <p:cNvSpPr/>
          <p:nvPr/>
        </p:nvSpPr>
        <p:spPr>
          <a:xfrm>
            <a:off x="3764322" y="3123693"/>
            <a:ext cx="1629436" cy="1015663"/>
          </a:xfrm>
          <a:prstGeom prst="rect">
            <a:avLst/>
          </a:prstGeom>
          <a:noFill/>
        </p:spPr>
        <p:txBody>
          <a:bodyPr wrap="square" lIns="91440" tIns="45720" rIns="91440" bIns="4572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Bodoni MT" panose="02070603080606020203" pitchFamily="18" charset="0"/>
                <a:ea typeface="+mn-ea"/>
                <a:cs typeface="+mn-cs"/>
              </a:rPr>
              <a:t>PES</a:t>
            </a:r>
          </a:p>
        </p:txBody>
      </p:sp>
    </p:spTree>
    <p:extLst>
      <p:ext uri="{BB962C8B-B14F-4D97-AF65-F5344CB8AC3E}">
        <p14:creationId xmlns:p14="http://schemas.microsoft.com/office/powerpoint/2010/main" val="277640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800" y="2453163"/>
            <a:ext cx="8534399" cy="2154436"/>
          </a:xfrm>
        </p:spPr>
        <p:txBody>
          <a:bodyPr/>
          <a:lstStyle/>
          <a:p>
            <a:r>
              <a:rPr lang="en-US" sz="2000" i="1" dirty="0">
                <a:solidFill>
                  <a:srgbClr val="FF0000"/>
                </a:solidFill>
              </a:rPr>
              <a:t>Mark your Calendars!</a:t>
            </a:r>
          </a:p>
          <a:p>
            <a:endParaRPr lang="en-US" sz="2000" dirty="0"/>
          </a:p>
          <a:p>
            <a:r>
              <a:rPr lang="en-US" sz="2000" b="1" dirty="0"/>
              <a:t>DUE DATES:</a:t>
            </a:r>
          </a:p>
          <a:p>
            <a:endParaRPr lang="en-US" sz="2000" b="1" dirty="0"/>
          </a:p>
          <a:p>
            <a:r>
              <a:rPr lang="en-US" sz="2000" b="1" dirty="0"/>
              <a:t>2021 – 2022 PES EVALUATION: </a:t>
            </a:r>
            <a:r>
              <a:rPr lang="en-US" sz="2000" b="1" dirty="0">
                <a:highlight>
                  <a:srgbClr val="FFFF00"/>
                </a:highlight>
              </a:rPr>
              <a:t>August 8, 2022</a:t>
            </a:r>
          </a:p>
          <a:p>
            <a:endParaRPr lang="en-US" sz="2000" b="1" dirty="0"/>
          </a:p>
          <a:p>
            <a:r>
              <a:rPr lang="en-US" sz="2000" b="1" dirty="0"/>
              <a:t>2022 – 2023 PES PLANNING: </a:t>
            </a:r>
            <a:r>
              <a:rPr lang="en-US" sz="2000" b="1" dirty="0">
                <a:highlight>
                  <a:srgbClr val="FFFF00"/>
                </a:highlight>
              </a:rPr>
              <a:t>September 9, 2022</a:t>
            </a:r>
          </a:p>
        </p:txBody>
      </p:sp>
      <p:sp>
        <p:nvSpPr>
          <p:cNvPr id="3" name="Rectangle 2"/>
          <p:cNvSpPr/>
          <p:nvPr/>
        </p:nvSpPr>
        <p:spPr>
          <a:xfrm>
            <a:off x="228600" y="1219200"/>
            <a:ext cx="5181600" cy="954107"/>
          </a:xfrm>
          <a:prstGeom prst="rect">
            <a:avLst/>
          </a:prstGeom>
        </p:spPr>
        <p:txBody>
          <a:bodyPr wrap="square">
            <a:spAutoFit/>
          </a:bodyPr>
          <a:lstStyle/>
          <a:p>
            <a:r>
              <a:rPr lang="en-US" sz="2800" b="1" dirty="0"/>
              <a:t>State Civil Service Classified Performance Evaluation System</a:t>
            </a:r>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3"/>
              </a:rPr>
              <a:t>TalentDevelopment@lsuhsc.edu</a:t>
            </a:r>
            <a:r>
              <a:rPr lang="en-US" sz="1600" kern="0" dirty="0">
                <a:solidFill>
                  <a:srgbClr val="4C216D"/>
                </a:solidFill>
              </a:rPr>
              <a:t> </a:t>
            </a:r>
            <a:endParaRPr lang="en-US" kern="0" dirty="0">
              <a:solidFill>
                <a:sysClr val="windowText" lastClr="000000"/>
              </a:solidFill>
            </a:endParaRPr>
          </a:p>
        </p:txBody>
      </p:sp>
      <p:sp>
        <p:nvSpPr>
          <p:cNvPr id="6" name="Slide Number Placeholder 5">
            <a:extLst>
              <a:ext uri="{FF2B5EF4-FFF2-40B4-BE49-F238E27FC236}">
                <a16:creationId xmlns:a16="http://schemas.microsoft.com/office/drawing/2014/main" id="{44EB3AD3-91DD-439D-8958-2704711F691F}"/>
              </a:ext>
            </a:extLst>
          </p:cNvPr>
          <p:cNvSpPr>
            <a:spLocks noGrp="1"/>
          </p:cNvSpPr>
          <p:nvPr>
            <p:ph type="sldNum" sz="quarter" idx="7"/>
          </p:nvPr>
        </p:nvSpPr>
        <p:spPr/>
        <p:txBody>
          <a:bodyPr/>
          <a:lstStyle/>
          <a:p>
            <a:fld id="{B6F15528-21DE-4FAA-801E-634DDDAF4B2B}" type="slidenum">
              <a:rPr lang="en-US" smtClean="0"/>
              <a:t>14</a:t>
            </a:fld>
            <a:endParaRPr lang="en-US"/>
          </a:p>
        </p:txBody>
      </p:sp>
    </p:spTree>
    <p:extLst>
      <p:ext uri="{BB962C8B-B14F-4D97-AF65-F5344CB8AC3E}">
        <p14:creationId xmlns:p14="http://schemas.microsoft.com/office/powerpoint/2010/main" val="109853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800" b="1" dirty="0">
                <a:latin typeface="Arial" panose="020B0604020202020204" pitchFamily="34" charset="0"/>
                <a:cs typeface="Arial" panose="020B0604020202020204" pitchFamily="34" charset="0"/>
              </a:rPr>
              <a:t>                               </a:t>
            </a:r>
          </a:p>
        </p:txBody>
      </p:sp>
      <p:sp>
        <p:nvSpPr>
          <p:cNvPr id="6" name="Content Placeholder 5"/>
          <p:cNvSpPr>
            <a:spLocks noGrp="1"/>
          </p:cNvSpPr>
          <p:nvPr>
            <p:ph idx="1"/>
          </p:nvPr>
        </p:nvSpPr>
        <p:spPr>
          <a:xfrm>
            <a:off x="-2133600" y="1224547"/>
            <a:ext cx="9144000" cy="684657"/>
          </a:xfrm>
        </p:spPr>
        <p:txBody>
          <a:bodyPr/>
          <a:lstStyle/>
          <a:p>
            <a:pPr marL="0" indent="0" algn="ctr">
              <a:spcAft>
                <a:spcPts val="600"/>
              </a:spcAft>
              <a:buNone/>
            </a:pPr>
            <a:r>
              <a:rPr lang="en-US" sz="3200" b="1" dirty="0">
                <a:solidFill>
                  <a:srgbClr val="642BA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 Milestones</a:t>
            </a:r>
          </a:p>
        </p:txBody>
      </p:sp>
      <p:graphicFrame>
        <p:nvGraphicFramePr>
          <p:cNvPr id="7" name="Table 7">
            <a:extLst>
              <a:ext uri="{FF2B5EF4-FFF2-40B4-BE49-F238E27FC236}">
                <a16:creationId xmlns:a16="http://schemas.microsoft.com/office/drawing/2014/main" id="{D50A7675-5CB2-60AA-6EB8-6685CB770F06}"/>
              </a:ext>
            </a:extLst>
          </p:cNvPr>
          <p:cNvGraphicFramePr>
            <a:graphicFrameLocks noGrp="1"/>
          </p:cNvGraphicFramePr>
          <p:nvPr>
            <p:extLst>
              <p:ext uri="{D42A27DB-BD31-4B8C-83A1-F6EECF244321}">
                <p14:modId xmlns:p14="http://schemas.microsoft.com/office/powerpoint/2010/main" val="3598259532"/>
              </p:ext>
            </p:extLst>
          </p:nvPr>
        </p:nvGraphicFramePr>
        <p:xfrm>
          <a:off x="914399" y="1981200"/>
          <a:ext cx="7315200" cy="4348256"/>
        </p:xfrm>
        <a:graphic>
          <a:graphicData uri="http://schemas.openxmlformats.org/drawingml/2006/table">
            <a:tbl>
              <a:tblPr firstRow="1" bandRow="1">
                <a:tableStyleId>{6E25E649-3F16-4E02-A733-19D2CDBF48F0}</a:tableStyleId>
              </a:tblPr>
              <a:tblGrid>
                <a:gridCol w="607394">
                  <a:extLst>
                    <a:ext uri="{9D8B030D-6E8A-4147-A177-3AD203B41FA5}">
                      <a16:colId xmlns:a16="http://schemas.microsoft.com/office/drawing/2014/main" val="1676616017"/>
                    </a:ext>
                  </a:extLst>
                </a:gridCol>
                <a:gridCol w="3443737">
                  <a:extLst>
                    <a:ext uri="{9D8B030D-6E8A-4147-A177-3AD203B41FA5}">
                      <a16:colId xmlns:a16="http://schemas.microsoft.com/office/drawing/2014/main" val="1221056385"/>
                    </a:ext>
                  </a:extLst>
                </a:gridCol>
                <a:gridCol w="3264069">
                  <a:extLst>
                    <a:ext uri="{9D8B030D-6E8A-4147-A177-3AD203B41FA5}">
                      <a16:colId xmlns:a16="http://schemas.microsoft.com/office/drawing/2014/main" val="2735501416"/>
                    </a:ext>
                  </a:extLst>
                </a:gridCol>
              </a:tblGrid>
              <a:tr h="446984">
                <a:tc>
                  <a:txBody>
                    <a:bodyPr/>
                    <a:lstStyle/>
                    <a:p>
                      <a:r>
                        <a:rPr lang="en-US" sz="1400" dirty="0"/>
                        <a:t>Step</a:t>
                      </a:r>
                    </a:p>
                  </a:txBody>
                  <a:tcPr>
                    <a:lnR w="12700" cap="flat" cmpd="sng" algn="ctr">
                      <a:noFill/>
                      <a:prstDash val="solid"/>
                      <a:round/>
                      <a:headEnd type="none" w="med" len="med"/>
                      <a:tailEnd type="none" w="med" len="med"/>
                    </a:lnR>
                    <a:solidFill>
                      <a:srgbClr val="642BAF"/>
                    </a:solidFill>
                  </a:tcPr>
                </a:tc>
                <a:tc>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642BAF"/>
                    </a:solidFill>
                  </a:tcPr>
                </a:tc>
                <a:tc>
                  <a:txBody>
                    <a:bodyPr/>
                    <a:lstStyle/>
                    <a:p>
                      <a:r>
                        <a:rPr lang="en-US" sz="1400" dirty="0"/>
                        <a:t>Suggested Dates</a:t>
                      </a:r>
                    </a:p>
                  </a:txBody>
                  <a:tcPr>
                    <a:lnL w="12700" cap="flat" cmpd="sng" algn="ctr">
                      <a:solidFill>
                        <a:schemeClr val="tx1"/>
                      </a:solidFill>
                      <a:prstDash val="solid"/>
                      <a:round/>
                      <a:headEnd type="none" w="med" len="med"/>
                      <a:tailEnd type="none" w="med" len="med"/>
                    </a:lnL>
                    <a:solidFill>
                      <a:srgbClr val="642BAF"/>
                    </a:solidFill>
                  </a:tcPr>
                </a:tc>
                <a:extLst>
                  <a:ext uri="{0D108BD9-81ED-4DB2-BD59-A6C34878D82A}">
                    <a16:rowId xmlns:a16="http://schemas.microsoft.com/office/drawing/2014/main" val="2757955264"/>
                  </a:ext>
                </a:extLst>
              </a:tr>
              <a:tr h="282655">
                <a:tc>
                  <a:txBody>
                    <a:bodyPr/>
                    <a:lstStyle/>
                    <a:p>
                      <a:r>
                        <a:rPr lang="en-US" sz="1400" dirty="0"/>
                        <a:t>6</a:t>
                      </a:r>
                    </a:p>
                  </a:txBody>
                  <a:tcPr>
                    <a:lnR w="12700" cap="flat" cmpd="sng" algn="ctr">
                      <a:solidFill>
                        <a:schemeClr val="tx1"/>
                      </a:solidFill>
                      <a:prstDash val="solid"/>
                      <a:round/>
                      <a:headEnd type="none" w="med" len="med"/>
                      <a:tailEnd type="none" w="med" len="med"/>
                    </a:lnR>
                  </a:tcPr>
                </a:tc>
                <a:tc>
                  <a:txBody>
                    <a:bodyPr/>
                    <a:lstStyle/>
                    <a:p>
                      <a:r>
                        <a:rPr lang="en-US" sz="1400" dirty="0"/>
                        <a:t>Supervisor PES Evaluation</a:t>
                      </a:r>
                    </a:p>
                  </a:txBody>
                  <a:tcPr>
                    <a:lnL w="12700" cap="flat" cmpd="sng" algn="ctr">
                      <a:solidFill>
                        <a:schemeClr val="tx1"/>
                      </a:solidFill>
                      <a:prstDash val="solid"/>
                      <a:round/>
                      <a:headEnd type="none" w="med" len="med"/>
                      <a:tailEnd type="none" w="med" len="med"/>
                    </a:lnL>
                  </a:tcPr>
                </a:tc>
                <a:tc>
                  <a:txBody>
                    <a:bodyPr/>
                    <a:lstStyle/>
                    <a:p>
                      <a:r>
                        <a:rPr lang="en-US" sz="1400" dirty="0"/>
                        <a:t>July 1 – July 8, 2022</a:t>
                      </a:r>
                    </a:p>
                  </a:txBody>
                  <a:tcPr/>
                </a:tc>
                <a:extLst>
                  <a:ext uri="{0D108BD9-81ED-4DB2-BD59-A6C34878D82A}">
                    <a16:rowId xmlns:a16="http://schemas.microsoft.com/office/drawing/2014/main" val="4095876785"/>
                  </a:ext>
                </a:extLst>
              </a:tr>
              <a:tr h="282655">
                <a:tc>
                  <a:txBody>
                    <a:bodyPr/>
                    <a:lstStyle/>
                    <a:p>
                      <a:r>
                        <a:rPr lang="en-US" sz="1400" dirty="0"/>
                        <a:t>7</a:t>
                      </a:r>
                    </a:p>
                  </a:txBody>
                  <a:tcPr>
                    <a:lnR w="12700" cap="flat" cmpd="sng" algn="ctr">
                      <a:solidFill>
                        <a:schemeClr val="tx1"/>
                      </a:solidFill>
                      <a:prstDash val="solid"/>
                      <a:round/>
                      <a:headEnd type="none" w="med" len="med"/>
                      <a:tailEnd type="none" w="med" len="med"/>
                    </a:lnR>
                  </a:tcPr>
                </a:tc>
                <a:tc>
                  <a:txBody>
                    <a:bodyPr/>
                    <a:lstStyle/>
                    <a:p>
                      <a:r>
                        <a:rPr lang="en-US" sz="1400" dirty="0"/>
                        <a:t>Second Level Approval</a:t>
                      </a:r>
                    </a:p>
                  </a:txBody>
                  <a:tcPr>
                    <a:lnL w="12700" cap="flat" cmpd="sng" algn="ctr">
                      <a:solidFill>
                        <a:schemeClr val="tx1"/>
                      </a:solidFill>
                      <a:prstDash val="solid"/>
                      <a:round/>
                      <a:headEnd type="none" w="med" len="med"/>
                      <a:tailEnd type="none" w="med" len="med"/>
                    </a:lnL>
                  </a:tcPr>
                </a:tc>
                <a:tc>
                  <a:txBody>
                    <a:bodyPr/>
                    <a:lstStyle/>
                    <a:p>
                      <a:r>
                        <a:rPr lang="en-US" sz="1400" dirty="0"/>
                        <a:t>July 11 – July 15, 2022</a:t>
                      </a:r>
                    </a:p>
                  </a:txBody>
                  <a:tcPr/>
                </a:tc>
                <a:extLst>
                  <a:ext uri="{0D108BD9-81ED-4DB2-BD59-A6C34878D82A}">
                    <a16:rowId xmlns:a16="http://schemas.microsoft.com/office/drawing/2014/main" val="1292024887"/>
                  </a:ext>
                </a:extLst>
              </a:tr>
              <a:tr h="494646">
                <a:tc>
                  <a:txBody>
                    <a:bodyPr/>
                    <a:lstStyle/>
                    <a:p>
                      <a:r>
                        <a:rPr lang="en-US" sz="1400" dirty="0"/>
                        <a:t>8</a:t>
                      </a:r>
                    </a:p>
                  </a:txBody>
                  <a:tcPr>
                    <a:lnR w="12700" cap="flat" cmpd="sng" algn="ctr">
                      <a:solidFill>
                        <a:schemeClr val="tx1"/>
                      </a:solidFill>
                      <a:prstDash val="solid"/>
                      <a:round/>
                      <a:headEnd type="none" w="med" len="med"/>
                      <a:tailEnd type="none" w="med" len="med"/>
                    </a:lnR>
                  </a:tcPr>
                </a:tc>
                <a:tc>
                  <a:txBody>
                    <a:bodyPr/>
                    <a:lstStyle/>
                    <a:p>
                      <a:r>
                        <a:rPr lang="en-US" sz="1400" dirty="0"/>
                        <a:t>Supervisor Acknowledges Evaluation Meeting Occurred</a:t>
                      </a:r>
                    </a:p>
                  </a:txBody>
                  <a:tcPr>
                    <a:lnL w="12700" cap="flat" cmpd="sng" algn="ctr">
                      <a:solidFill>
                        <a:schemeClr val="tx1"/>
                      </a:solidFill>
                      <a:prstDash val="solid"/>
                      <a:round/>
                      <a:headEnd type="none" w="med" len="med"/>
                      <a:tailEnd type="none" w="med" len="med"/>
                    </a:lnL>
                  </a:tcPr>
                </a:tc>
                <a:tc>
                  <a:txBody>
                    <a:bodyPr/>
                    <a:lstStyle/>
                    <a:p>
                      <a:r>
                        <a:rPr lang="en-US" sz="1400" dirty="0"/>
                        <a:t>July 18 – July 29, 2022</a:t>
                      </a:r>
                    </a:p>
                  </a:txBody>
                  <a:tcPr/>
                </a:tc>
                <a:extLst>
                  <a:ext uri="{0D108BD9-81ED-4DB2-BD59-A6C34878D82A}">
                    <a16:rowId xmlns:a16="http://schemas.microsoft.com/office/drawing/2014/main" val="2449311138"/>
                  </a:ext>
                </a:extLst>
              </a:tr>
              <a:tr h="446984">
                <a:tc>
                  <a:txBody>
                    <a:bodyPr/>
                    <a:lstStyle/>
                    <a:p>
                      <a:r>
                        <a:rPr lang="en-US" sz="1400" dirty="0"/>
                        <a:t>9</a:t>
                      </a:r>
                    </a:p>
                  </a:txBody>
                  <a:tcPr>
                    <a:lnR w="12700" cap="flat" cmpd="sng" algn="ctr">
                      <a:solidFill>
                        <a:schemeClr val="tx1"/>
                      </a:solidFill>
                      <a:prstDash val="solid"/>
                      <a:round/>
                      <a:headEnd type="none" w="med" len="med"/>
                      <a:tailEnd type="none" w="med" len="med"/>
                    </a:lnR>
                  </a:tcPr>
                </a:tc>
                <a:tc>
                  <a:txBody>
                    <a:bodyPr/>
                    <a:lstStyle/>
                    <a:p>
                      <a:r>
                        <a:rPr lang="en-US" sz="1400" dirty="0"/>
                        <a:t>Employee Acknowledges Evaluation</a:t>
                      </a:r>
                    </a:p>
                  </a:txBody>
                  <a:tcPr>
                    <a:lnL w="12700" cap="flat" cmpd="sng" algn="ctr">
                      <a:solidFill>
                        <a:schemeClr val="tx1"/>
                      </a:solidFill>
                      <a:prstDash val="solid"/>
                      <a:round/>
                      <a:headEnd type="none" w="med" len="med"/>
                      <a:tailEnd type="none" w="med" len="med"/>
                    </a:lnL>
                  </a:tcPr>
                </a:tc>
                <a:tc>
                  <a:txBody>
                    <a:bodyPr/>
                    <a:lstStyle/>
                    <a:p>
                      <a:r>
                        <a:rPr lang="en-US" sz="1400" dirty="0"/>
                        <a:t>August 1 – August 8, 2022</a:t>
                      </a:r>
                    </a:p>
                  </a:txBody>
                  <a:tcPr/>
                </a:tc>
                <a:extLst>
                  <a:ext uri="{0D108BD9-81ED-4DB2-BD59-A6C34878D82A}">
                    <a16:rowId xmlns:a16="http://schemas.microsoft.com/office/drawing/2014/main" val="1358644089"/>
                  </a:ext>
                </a:extLst>
              </a:tr>
              <a:tr h="282655">
                <a:tc>
                  <a:txBody>
                    <a:bodyPr/>
                    <a:lstStyle/>
                    <a:p>
                      <a:r>
                        <a:rPr lang="en-US" sz="1400" dirty="0"/>
                        <a:t>10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1400" dirty="0"/>
                        <a:t>HRM Reviews and Approves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8636089"/>
                  </a:ext>
                </a:extLst>
              </a:tr>
              <a:tr h="282655">
                <a:tc>
                  <a:txBody>
                    <a:bodyPr/>
                    <a:lstStyle/>
                    <a:p>
                      <a:r>
                        <a:rPr lang="en-US" sz="1400"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400" dirty="0"/>
                        <a:t>Supervisor PES Plan Review</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a:t>August 1 – August 8, 2022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66977879"/>
                  </a:ext>
                </a:extLst>
              </a:tr>
              <a:tr h="446984">
                <a:tc>
                  <a:txBody>
                    <a:bodyPr/>
                    <a:lstStyle/>
                    <a:p>
                      <a:r>
                        <a:rPr lang="en-US" sz="1400" dirty="0"/>
                        <a:t>2</a:t>
                      </a:r>
                    </a:p>
                  </a:txBody>
                  <a:tcPr>
                    <a:lnR w="12700" cap="flat" cmpd="sng" algn="ctr">
                      <a:solidFill>
                        <a:schemeClr val="tx1"/>
                      </a:solidFill>
                      <a:prstDash val="solid"/>
                      <a:round/>
                      <a:headEnd type="none" w="med" len="med"/>
                      <a:tailEnd type="none" w="med" len="med"/>
                    </a:lnR>
                  </a:tcPr>
                </a:tc>
                <a:tc>
                  <a:txBody>
                    <a:bodyPr/>
                    <a:lstStyle/>
                    <a:p>
                      <a:r>
                        <a:rPr lang="en-US" sz="1400" dirty="0"/>
                        <a:t>Second Level Supervisor Approval</a:t>
                      </a:r>
                    </a:p>
                  </a:txBody>
                  <a:tcPr>
                    <a:lnL w="12700" cap="flat" cmpd="sng" algn="ctr">
                      <a:solidFill>
                        <a:schemeClr val="tx1"/>
                      </a:solidFill>
                      <a:prstDash val="solid"/>
                      <a:round/>
                      <a:headEnd type="none" w="med" len="med"/>
                      <a:tailEnd type="none" w="med" len="med"/>
                    </a:lnL>
                  </a:tcPr>
                </a:tc>
                <a:tc>
                  <a:txBody>
                    <a:bodyPr/>
                    <a:lstStyle/>
                    <a:p>
                      <a:r>
                        <a:rPr lang="en-US" sz="1400" dirty="0"/>
                        <a:t>August 9 – August 16, 2022</a:t>
                      </a:r>
                    </a:p>
                  </a:txBody>
                  <a:tcPr/>
                </a:tc>
                <a:extLst>
                  <a:ext uri="{0D108BD9-81ED-4DB2-BD59-A6C34878D82A}">
                    <a16:rowId xmlns:a16="http://schemas.microsoft.com/office/drawing/2014/main" val="1094912419"/>
                  </a:ext>
                </a:extLst>
              </a:tr>
              <a:tr h="494646">
                <a:tc>
                  <a:txBody>
                    <a:bodyPr/>
                    <a:lstStyle/>
                    <a:p>
                      <a:r>
                        <a:rPr lang="en-US" sz="1400" dirty="0"/>
                        <a:t>3</a:t>
                      </a:r>
                    </a:p>
                  </a:txBody>
                  <a:tcPr>
                    <a:lnR w="12700" cap="flat" cmpd="sng" algn="ctr">
                      <a:solidFill>
                        <a:schemeClr val="tx1"/>
                      </a:solidFill>
                      <a:prstDash val="solid"/>
                      <a:round/>
                      <a:headEnd type="none" w="med" len="med"/>
                      <a:tailEnd type="none" w="med" len="med"/>
                    </a:lnR>
                  </a:tcPr>
                </a:tc>
                <a:tc>
                  <a:txBody>
                    <a:bodyPr/>
                    <a:lstStyle/>
                    <a:p>
                      <a:r>
                        <a:rPr lang="en-US" sz="1400" dirty="0"/>
                        <a:t>Supervisor Acknowledges Planning Meeting Occurred</a:t>
                      </a:r>
                    </a:p>
                  </a:txBody>
                  <a:tcPr>
                    <a:lnL w="12700" cap="flat" cmpd="sng" algn="ctr">
                      <a:solidFill>
                        <a:schemeClr val="tx1"/>
                      </a:solidFill>
                      <a:prstDash val="solid"/>
                      <a:round/>
                      <a:headEnd type="none" w="med" len="med"/>
                      <a:tailEnd type="none" w="med" len="med"/>
                    </a:lnL>
                  </a:tcPr>
                </a:tc>
                <a:tc>
                  <a:txBody>
                    <a:bodyPr/>
                    <a:lstStyle/>
                    <a:p>
                      <a:r>
                        <a:rPr lang="en-US" sz="1400" dirty="0"/>
                        <a:t>August 17 – August 31, 2022</a:t>
                      </a:r>
                    </a:p>
                  </a:txBody>
                  <a:tcPr/>
                </a:tc>
                <a:extLst>
                  <a:ext uri="{0D108BD9-81ED-4DB2-BD59-A6C34878D82A}">
                    <a16:rowId xmlns:a16="http://schemas.microsoft.com/office/drawing/2014/main" val="356873897"/>
                  </a:ext>
                </a:extLst>
              </a:tr>
              <a:tr h="446984">
                <a:tc>
                  <a:txBody>
                    <a:bodyPr/>
                    <a:lstStyle/>
                    <a:p>
                      <a:r>
                        <a:rPr lang="en-US" sz="1400" dirty="0"/>
                        <a:t>4</a:t>
                      </a:r>
                    </a:p>
                  </a:txBody>
                  <a:tcPr>
                    <a:lnR w="12700" cap="flat" cmpd="sng" algn="ctr">
                      <a:solidFill>
                        <a:schemeClr val="tx1"/>
                      </a:solidFill>
                      <a:prstDash val="solid"/>
                      <a:round/>
                      <a:headEnd type="none" w="med" len="med"/>
                      <a:tailEnd type="none" w="med" len="med"/>
                    </a:lnR>
                  </a:tcPr>
                </a:tc>
                <a:tc>
                  <a:txBody>
                    <a:bodyPr/>
                    <a:lstStyle/>
                    <a:p>
                      <a:r>
                        <a:rPr lang="en-US" sz="1400" dirty="0"/>
                        <a:t>Employee Acknowledges PES Plan</a:t>
                      </a:r>
                    </a:p>
                  </a:txBody>
                  <a:tcPr>
                    <a:lnL w="12700" cap="flat" cmpd="sng" algn="ctr">
                      <a:solidFill>
                        <a:schemeClr val="tx1"/>
                      </a:solidFill>
                      <a:prstDash val="solid"/>
                      <a:round/>
                      <a:headEnd type="none" w="med" len="med"/>
                      <a:tailEnd type="none" w="med" len="med"/>
                    </a:lnL>
                  </a:tcPr>
                </a:tc>
                <a:tc>
                  <a:txBody>
                    <a:bodyPr/>
                    <a:lstStyle/>
                    <a:p>
                      <a:r>
                        <a:rPr lang="en-US" sz="1400" dirty="0"/>
                        <a:t>September 1 – September 9, 2022</a:t>
                      </a:r>
                    </a:p>
                  </a:txBody>
                  <a:tcPr/>
                </a:tc>
                <a:extLst>
                  <a:ext uri="{0D108BD9-81ED-4DB2-BD59-A6C34878D82A}">
                    <a16:rowId xmlns:a16="http://schemas.microsoft.com/office/drawing/2014/main" val="58395596"/>
                  </a:ext>
                </a:extLst>
              </a:tr>
              <a:tr h="282655">
                <a:tc>
                  <a:txBody>
                    <a:bodyPr/>
                    <a:lstStyle/>
                    <a:p>
                      <a:r>
                        <a:rPr lang="en-US" sz="1400" dirty="0"/>
                        <a:t>5</a:t>
                      </a:r>
                    </a:p>
                  </a:txBody>
                  <a:tcPr>
                    <a:lnR w="12700" cap="flat" cmpd="sng" algn="ctr">
                      <a:solidFill>
                        <a:schemeClr val="tx1"/>
                      </a:solidFill>
                      <a:prstDash val="solid"/>
                      <a:round/>
                      <a:headEnd type="none" w="med" len="med"/>
                      <a:tailEnd type="none" w="med" len="med"/>
                    </a:lnR>
                  </a:tcPr>
                </a:tc>
                <a:tc>
                  <a:txBody>
                    <a:bodyPr/>
                    <a:lstStyle/>
                    <a:p>
                      <a:r>
                        <a:rPr lang="en-US" sz="1400" dirty="0"/>
                        <a:t>HRM Reviews and Approves</a:t>
                      </a:r>
                    </a:p>
                  </a:txBody>
                  <a:tcPr>
                    <a:lnL w="12700" cap="flat" cmpd="sng" algn="ctr">
                      <a:solidFill>
                        <a:schemeClr val="tx1"/>
                      </a:solidFill>
                      <a:prstDash val="solid"/>
                      <a:round/>
                      <a:headEnd type="none" w="med" len="med"/>
                      <a:tailEnd type="none" w="med" len="med"/>
                    </a:lnL>
                  </a:tcPr>
                </a:tc>
                <a:tc>
                  <a:txBody>
                    <a:bodyPr/>
                    <a:lstStyle/>
                    <a:p>
                      <a:endParaRPr lang="en-US" sz="1400" dirty="0"/>
                    </a:p>
                  </a:txBody>
                  <a:tcPr/>
                </a:tc>
                <a:extLst>
                  <a:ext uri="{0D108BD9-81ED-4DB2-BD59-A6C34878D82A}">
                    <a16:rowId xmlns:a16="http://schemas.microsoft.com/office/drawing/2014/main" val="2196189368"/>
                  </a:ext>
                </a:extLst>
              </a:tr>
            </a:tbl>
          </a:graphicData>
        </a:graphic>
      </p:graphicFrame>
      <p:sp>
        <p:nvSpPr>
          <p:cNvPr id="8" name="TextBox 7">
            <a:extLst>
              <a:ext uri="{FF2B5EF4-FFF2-40B4-BE49-F238E27FC236}">
                <a16:creationId xmlns:a16="http://schemas.microsoft.com/office/drawing/2014/main" id="{FA279750-AA90-8355-CD8B-2E2C3EE54557}"/>
              </a:ext>
            </a:extLst>
          </p:cNvPr>
          <p:cNvSpPr txBox="1"/>
          <p:nvPr/>
        </p:nvSpPr>
        <p:spPr>
          <a:xfrm rot="16200000">
            <a:off x="-215863" y="2882863"/>
            <a:ext cx="1653903" cy="307777"/>
          </a:xfrm>
          <a:prstGeom prst="rect">
            <a:avLst/>
          </a:prstGeom>
          <a:noFill/>
        </p:spPr>
        <p:txBody>
          <a:bodyPr wrap="square" rtlCol="0">
            <a:spAutoFit/>
          </a:bodyPr>
          <a:lstStyle/>
          <a:p>
            <a:r>
              <a:rPr lang="en-US" sz="1400" b="1" dirty="0"/>
              <a:t>2021-2022 PES</a:t>
            </a:r>
          </a:p>
        </p:txBody>
      </p:sp>
      <p:sp>
        <p:nvSpPr>
          <p:cNvPr id="11" name="TextBox 10">
            <a:extLst>
              <a:ext uri="{FF2B5EF4-FFF2-40B4-BE49-F238E27FC236}">
                <a16:creationId xmlns:a16="http://schemas.microsoft.com/office/drawing/2014/main" id="{02BE462E-7F8F-0A0A-7709-9BE8B51856FE}"/>
              </a:ext>
            </a:extLst>
          </p:cNvPr>
          <p:cNvSpPr txBox="1"/>
          <p:nvPr/>
        </p:nvSpPr>
        <p:spPr>
          <a:xfrm rot="16200000">
            <a:off x="-215862" y="4903331"/>
            <a:ext cx="1653903" cy="307777"/>
          </a:xfrm>
          <a:prstGeom prst="rect">
            <a:avLst/>
          </a:prstGeom>
          <a:noFill/>
        </p:spPr>
        <p:txBody>
          <a:bodyPr wrap="square" rtlCol="0">
            <a:spAutoFit/>
          </a:bodyPr>
          <a:lstStyle/>
          <a:p>
            <a:r>
              <a:rPr lang="en-US" sz="1400" b="1" dirty="0"/>
              <a:t>2022-2023 PES</a:t>
            </a:r>
          </a:p>
        </p:txBody>
      </p:sp>
      <p:sp>
        <p:nvSpPr>
          <p:cNvPr id="9" name="Title 1">
            <a:extLst>
              <a:ext uri="{FF2B5EF4-FFF2-40B4-BE49-F238E27FC236}">
                <a16:creationId xmlns:a16="http://schemas.microsoft.com/office/drawing/2014/main" id="{4ECB9664-FAB2-0834-A57D-8FD47770D755}"/>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3"/>
              </a:rPr>
              <a:t>TalentDevelopment@lsuhsc.edu</a:t>
            </a:r>
            <a:r>
              <a:rPr lang="en-US" sz="1600" kern="0" dirty="0">
                <a:solidFill>
                  <a:srgbClr val="4C216D"/>
                </a:solidFill>
              </a:rPr>
              <a:t> </a:t>
            </a:r>
            <a:endParaRPr lang="en-US" kern="0" dirty="0">
              <a:solidFill>
                <a:sysClr val="windowText" lastClr="000000"/>
              </a:solidFill>
            </a:endParaRPr>
          </a:p>
        </p:txBody>
      </p:sp>
    </p:spTree>
    <p:extLst>
      <p:ext uri="{BB962C8B-B14F-4D97-AF65-F5344CB8AC3E}">
        <p14:creationId xmlns:p14="http://schemas.microsoft.com/office/powerpoint/2010/main" val="55719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 Information Systems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Michelle Sharp, </a:t>
            </a:r>
            <a:r>
              <a:rPr lang="en-US" sz="2000" i="1" spc="-10" dirty="0">
                <a:solidFill>
                  <a:srgbClr val="451D7A"/>
                </a:solidFill>
                <a:latin typeface="Arial" panose="020B0604020202020204" pitchFamily="34" charset="0"/>
                <a:cs typeface="Arial" panose="020B0604020202020204" pitchFamily="34" charset="0"/>
              </a:rPr>
              <a:t>HRM</a:t>
            </a:r>
            <a:r>
              <a:rPr lang="en-US" sz="2000" spc="-10" dirty="0">
                <a:solidFill>
                  <a:srgbClr val="451D7A"/>
                </a:solidFill>
                <a:latin typeface="Arial" panose="020B0604020202020204" pitchFamily="34" charset="0"/>
                <a:cs typeface="Arial" panose="020B0604020202020204" pitchFamily="34" charset="0"/>
              </a:rPr>
              <a:t> </a:t>
            </a:r>
            <a:r>
              <a:rPr lang="en-US" sz="2000" i="1" spc="-10" dirty="0">
                <a:solidFill>
                  <a:srgbClr val="451D7A"/>
                </a:solidFill>
                <a:latin typeface="Arial" panose="020B0604020202020204" pitchFamily="34" charset="0"/>
                <a:cs typeface="Arial" panose="020B0604020202020204" pitchFamily="34" charset="0"/>
              </a:rPr>
              <a:t>Assistant Director of HRIS</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16</a:t>
            </a:fld>
            <a:endParaRPr lang="en-US"/>
          </a:p>
        </p:txBody>
      </p:sp>
    </p:spTree>
    <p:extLst>
      <p:ext uri="{BB962C8B-B14F-4D97-AF65-F5344CB8AC3E}">
        <p14:creationId xmlns:p14="http://schemas.microsoft.com/office/powerpoint/2010/main" val="3261966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462213"/>
          </a:xfrm>
        </p:spPr>
        <p:txBody>
          <a:bodyPr/>
          <a:lstStyle/>
          <a:p>
            <a:pPr rtl="0"/>
            <a:r>
              <a:rPr lang="en-US" sz="2400" dirty="0">
                <a:solidFill>
                  <a:srgbClr val="4C216D"/>
                </a:solidFill>
              </a:rPr>
              <a:t>Human Resource Information Systems</a:t>
            </a:r>
            <a:br>
              <a:rPr lang="en-US" dirty="0">
                <a:solidFill>
                  <a:srgbClr val="4C216D"/>
                </a:solidFill>
              </a:rPr>
            </a:br>
            <a:r>
              <a:rPr lang="en-US" dirty="0">
                <a:solidFill>
                  <a:srgbClr val="4C216D"/>
                </a:solidFill>
              </a:rPr>
              <a:t>              </a:t>
            </a:r>
            <a:r>
              <a:rPr lang="en-US" sz="1600" dirty="0">
                <a:solidFill>
                  <a:srgbClr val="4C216D"/>
                </a:solidFill>
                <a:hlinkClick r:id="rId2"/>
              </a:rPr>
              <a:t>HRIS@lsuhsc.edu</a:t>
            </a:r>
            <a:r>
              <a:rPr lang="en-US" sz="1600" dirty="0">
                <a:solidFill>
                  <a:srgbClr val="4C216D"/>
                </a:solidFill>
              </a:rPr>
              <a:t> </a:t>
            </a:r>
            <a:br>
              <a:rPr lang="en-US" sz="4800" dirty="0"/>
            </a:br>
            <a:br>
              <a:rPr lang="en-US" sz="4800" kern="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609600" y="1752600"/>
            <a:ext cx="8001000" cy="2887970"/>
          </a:xfrm>
        </p:spPr>
        <p:txBody>
          <a:bodyPr/>
          <a:lstStyle/>
          <a:p>
            <a:pPr algn="ctr"/>
            <a:r>
              <a:rPr lang="en-US" sz="2400" dirty="0"/>
              <a:t>C-Cure Badging System</a:t>
            </a:r>
          </a:p>
          <a:p>
            <a:endParaRPr lang="en-US" sz="2000" dirty="0"/>
          </a:p>
          <a:p>
            <a:pPr marL="742950" lvl="1" indent="-285750">
              <a:spcAft>
                <a:spcPts val="600"/>
              </a:spcAft>
              <a:buFont typeface="Arial" panose="020B0604020202020204" pitchFamily="34" charset="0"/>
              <a:buChar char="•"/>
            </a:pPr>
            <a:r>
              <a:rPr lang="en-US" sz="1600" u="sng" dirty="0">
                <a:solidFill>
                  <a:srgbClr val="FF0000"/>
                </a:solidFill>
              </a:rPr>
              <a:t>Unavailable</a:t>
            </a:r>
            <a:r>
              <a:rPr lang="en-US" sz="1600" dirty="0"/>
              <a:t> due to House Officer Onboarding</a:t>
            </a:r>
          </a:p>
          <a:p>
            <a:pPr marL="1200150" lvl="2" indent="-285750">
              <a:spcAft>
                <a:spcPts val="600"/>
              </a:spcAft>
              <a:buFont typeface="Arial" panose="020B0604020202020204" pitchFamily="34" charset="0"/>
              <a:buChar char="•"/>
            </a:pPr>
            <a:r>
              <a:rPr lang="en-US" sz="1600" dirty="0"/>
              <a:t>Monday, June 27</a:t>
            </a:r>
            <a:r>
              <a:rPr lang="en-US" sz="1600" baseline="30000" dirty="0"/>
              <a:t>th</a:t>
            </a:r>
            <a:endParaRPr lang="en-US" sz="1600" dirty="0"/>
          </a:p>
          <a:p>
            <a:pPr marL="1200150" lvl="2" indent="-285750">
              <a:spcAft>
                <a:spcPts val="600"/>
              </a:spcAft>
              <a:buFont typeface="Arial" panose="020B0604020202020204" pitchFamily="34" charset="0"/>
              <a:buChar char="•"/>
            </a:pPr>
            <a:r>
              <a:rPr lang="en-US" sz="1600" dirty="0"/>
              <a:t>Tuesday, June 28</a:t>
            </a:r>
            <a:r>
              <a:rPr lang="en-US" sz="1600" baseline="30000" dirty="0"/>
              <a:t>th</a:t>
            </a:r>
          </a:p>
          <a:p>
            <a:pPr lvl="1"/>
            <a:endParaRPr lang="en-US" sz="1600" dirty="0"/>
          </a:p>
          <a:p>
            <a:pPr lvl="1"/>
            <a:r>
              <a:rPr lang="en-US" sz="1600" dirty="0"/>
              <a:t>If a badge is a critical need during those days, please email </a:t>
            </a:r>
            <a:r>
              <a:rPr lang="en-US" sz="1600" dirty="0">
                <a:hlinkClick r:id="rId3"/>
              </a:rPr>
              <a:t>HRMIDBadge@lsuhsc.edu</a:t>
            </a:r>
            <a:r>
              <a:rPr lang="en-US" sz="1600" dirty="0"/>
              <a:t> and we will coordinate efforts to get a badge issued.</a:t>
            </a:r>
          </a:p>
          <a:p>
            <a:pPr lvl="1"/>
            <a:endParaRPr lang="en-US" sz="1400" dirty="0"/>
          </a:p>
          <a:p>
            <a:pPr lvl="2"/>
            <a:endParaRPr lang="en-US" sz="1400" baseline="30000" dirty="0"/>
          </a:p>
          <a:p>
            <a:pPr lvl="2"/>
            <a:endParaRPr lang="en-US" sz="1400" baseline="30000" dirty="0"/>
          </a:p>
        </p:txBody>
      </p:sp>
    </p:spTree>
    <p:extLst>
      <p:ext uri="{BB962C8B-B14F-4D97-AF65-F5344CB8AC3E}">
        <p14:creationId xmlns:p14="http://schemas.microsoft.com/office/powerpoint/2010/main" val="349498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462213"/>
          </a:xfrm>
        </p:spPr>
        <p:txBody>
          <a:bodyPr/>
          <a:lstStyle/>
          <a:p>
            <a:pPr rtl="0"/>
            <a:r>
              <a:rPr lang="en-US" sz="2400" dirty="0">
                <a:solidFill>
                  <a:srgbClr val="4C216D"/>
                </a:solidFill>
              </a:rPr>
              <a:t>Human Resource Information Systems</a:t>
            </a:r>
            <a:br>
              <a:rPr lang="en-US" dirty="0">
                <a:solidFill>
                  <a:srgbClr val="4C216D"/>
                </a:solidFill>
              </a:rPr>
            </a:br>
            <a:r>
              <a:rPr lang="en-US" dirty="0">
                <a:solidFill>
                  <a:srgbClr val="4C216D"/>
                </a:solidFill>
              </a:rPr>
              <a:t>              </a:t>
            </a:r>
            <a:r>
              <a:rPr lang="en-US" sz="1600" dirty="0">
                <a:solidFill>
                  <a:srgbClr val="4C216D"/>
                </a:solidFill>
                <a:hlinkClick r:id="rId2"/>
              </a:rPr>
              <a:t>HRIS@lsuhsc.edu</a:t>
            </a:r>
            <a:r>
              <a:rPr lang="en-US" sz="1600" dirty="0">
                <a:solidFill>
                  <a:srgbClr val="4C216D"/>
                </a:solidFill>
              </a:rPr>
              <a:t> </a:t>
            </a:r>
            <a:br>
              <a:rPr lang="en-US" sz="4800" dirty="0"/>
            </a:br>
            <a:br>
              <a:rPr lang="en-US" sz="4800" kern="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685800" y="1752600"/>
            <a:ext cx="7848600" cy="3221395"/>
          </a:xfrm>
        </p:spPr>
        <p:txBody>
          <a:bodyPr/>
          <a:lstStyle/>
          <a:p>
            <a:pPr algn="ctr"/>
            <a:r>
              <a:rPr lang="en-US" sz="2400" dirty="0"/>
              <a:t>Gratis Employees</a:t>
            </a:r>
          </a:p>
          <a:p>
            <a:endParaRPr lang="en-US" sz="2000" dirty="0"/>
          </a:p>
          <a:p>
            <a:pPr marL="742950" lvl="1" indent="-285750">
              <a:buFont typeface="Arial" panose="020B0604020202020204" pitchFamily="34" charset="0"/>
              <a:buChar char="•"/>
            </a:pPr>
            <a:r>
              <a:rPr lang="en-US" sz="1600" dirty="0"/>
              <a:t>3,044 active </a:t>
            </a:r>
          </a:p>
          <a:p>
            <a:pPr marL="742950" lvl="1" indent="-285750">
              <a:buFont typeface="Arial" panose="020B0604020202020204" pitchFamily="34" charset="0"/>
              <a:buChar char="•"/>
            </a:pPr>
            <a:r>
              <a:rPr lang="en-US" sz="1600" dirty="0"/>
              <a:t>Longest employed = 69 years</a:t>
            </a:r>
          </a:p>
          <a:p>
            <a:pPr marL="742950" lvl="1" indent="-285750">
              <a:buFont typeface="Arial" panose="020B0604020202020204" pitchFamily="34" charset="0"/>
              <a:buChar char="•"/>
            </a:pPr>
            <a:r>
              <a:rPr lang="en-US" sz="1600" dirty="0"/>
              <a:t>Over the age of 100 = 6</a:t>
            </a:r>
          </a:p>
          <a:p>
            <a:pPr marL="742950" lvl="1" indent="-285750">
              <a:buFont typeface="Arial" panose="020B0604020202020204" pitchFamily="34" charset="0"/>
              <a:buChar char="•"/>
            </a:pPr>
            <a:r>
              <a:rPr lang="en-US" sz="1600" dirty="0"/>
              <a:t>Oldest gratis employee = 102</a:t>
            </a:r>
          </a:p>
          <a:p>
            <a:pPr lvl="1"/>
            <a:endParaRPr lang="en-US" sz="1600" dirty="0"/>
          </a:p>
          <a:p>
            <a:pPr lvl="1"/>
            <a:r>
              <a:rPr lang="en-US" sz="1600" dirty="0"/>
              <a:t>If you wish to audit those active gratis employees within your department, email </a:t>
            </a:r>
            <a:r>
              <a:rPr lang="en-US" sz="1600" dirty="0">
                <a:hlinkClick r:id="rId2"/>
              </a:rPr>
              <a:t>HRIS@lsuhsc.edu</a:t>
            </a:r>
            <a:r>
              <a:rPr lang="en-US" sz="1600" dirty="0"/>
              <a:t> requesting a list.</a:t>
            </a:r>
          </a:p>
          <a:p>
            <a:pPr lvl="1"/>
            <a:r>
              <a:rPr lang="en-US" sz="1600" dirty="0"/>
              <a:t>	- A PER3 is required to terminate those who may longer need to have a gratis affiliation.</a:t>
            </a:r>
          </a:p>
          <a:p>
            <a:pPr lvl="2"/>
            <a:endParaRPr lang="en-US" sz="1600" baseline="30000" dirty="0"/>
          </a:p>
          <a:p>
            <a:pPr lvl="2"/>
            <a:endParaRPr lang="en-US" sz="1600" baseline="30000" dirty="0"/>
          </a:p>
        </p:txBody>
      </p:sp>
    </p:spTree>
    <p:extLst>
      <p:ext uri="{BB962C8B-B14F-4D97-AF65-F5344CB8AC3E}">
        <p14:creationId xmlns:p14="http://schemas.microsoft.com/office/powerpoint/2010/main" val="2531697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5" y="1720840"/>
            <a:ext cx="7758545" cy="830997"/>
          </a:xfrm>
          <a:prstGeom prst="rect">
            <a:avLst/>
          </a:prstGeom>
        </p:spPr>
        <p:txBody>
          <a:bodyPr wrap="square">
            <a:spAutoFit/>
          </a:bodyPr>
          <a:lstStyle/>
          <a:p>
            <a:pPr algn="ctr"/>
            <a:r>
              <a:rPr lang="en-US" sz="2400" b="1" dirty="0">
                <a:solidFill>
                  <a:schemeClr val="tx1">
                    <a:lumMod val="75000"/>
                    <a:lumOff val="25000"/>
                  </a:schemeClr>
                </a:solidFill>
              </a:rPr>
              <a:t>The next Zoom Liaisons Meeting will be held on </a:t>
            </a:r>
            <a:br>
              <a:rPr lang="en-US" sz="2400" b="1" dirty="0">
                <a:solidFill>
                  <a:schemeClr val="accent4">
                    <a:lumMod val="75000"/>
                  </a:schemeClr>
                </a:solidFill>
              </a:rPr>
            </a:br>
            <a:r>
              <a:rPr lang="en-US" sz="2400" b="1" dirty="0">
                <a:solidFill>
                  <a:srgbClr val="FF0000"/>
                </a:solidFill>
                <a:highlight>
                  <a:srgbClr val="FFFF00"/>
                </a:highlight>
              </a:rPr>
              <a:t>Thursday, July 21, 2022 (10:00a-11:00a)</a:t>
            </a:r>
            <a:r>
              <a:rPr lang="en-US" sz="2400" b="1" dirty="0">
                <a:solidFill>
                  <a:srgbClr val="FF0000"/>
                </a:solidFill>
              </a:rPr>
              <a:t> </a:t>
            </a:r>
            <a:r>
              <a:rPr lang="en-US" sz="2400" b="1" dirty="0">
                <a:solidFill>
                  <a:schemeClr val="tx1">
                    <a:lumMod val="75000"/>
                    <a:lumOff val="25000"/>
                  </a:schemeClr>
                </a:solidFill>
              </a:rPr>
              <a:t>unless…</a:t>
            </a:r>
          </a:p>
        </p:txBody>
      </p:sp>
      <p:pic>
        <p:nvPicPr>
          <p:cNvPr id="7" name="Picture 6">
            <a:extLst>
              <a:ext uri="{FF2B5EF4-FFF2-40B4-BE49-F238E27FC236}">
                <a16:creationId xmlns:a16="http://schemas.microsoft.com/office/drawing/2014/main" id="{FBD27748-36E2-4006-8DB7-5F9553E8A4CA}"/>
              </a:ext>
            </a:extLst>
          </p:cNvPr>
          <p:cNvPicPr>
            <a:picLocks noChangeAspect="1"/>
          </p:cNvPicPr>
          <p:nvPr/>
        </p:nvPicPr>
        <p:blipFill>
          <a:blip r:embed="rId2"/>
          <a:stretch>
            <a:fillRect/>
          </a:stretch>
        </p:blipFill>
        <p:spPr>
          <a:xfrm>
            <a:off x="5461977" y="3200400"/>
            <a:ext cx="2920023" cy="2909557"/>
          </a:xfrm>
          <a:prstGeom prst="rect">
            <a:avLst/>
          </a:prstGeom>
        </p:spPr>
      </p:pic>
      <p:sp>
        <p:nvSpPr>
          <p:cNvPr id="8" name="Rectangle 7">
            <a:extLst>
              <a:ext uri="{FF2B5EF4-FFF2-40B4-BE49-F238E27FC236}">
                <a16:creationId xmlns:a16="http://schemas.microsoft.com/office/drawing/2014/main" id="{74035FE9-120E-46A1-896D-917049CA6A79}"/>
              </a:ext>
            </a:extLst>
          </p:cNvPr>
          <p:cNvSpPr/>
          <p:nvPr/>
        </p:nvSpPr>
        <p:spPr>
          <a:xfrm>
            <a:off x="1295400" y="3581400"/>
            <a:ext cx="3988589" cy="2677656"/>
          </a:xfrm>
          <a:prstGeom prst="rect">
            <a:avLst/>
          </a:prstGeom>
        </p:spPr>
        <p:txBody>
          <a:bodyPr wrap="square">
            <a:spAutoFit/>
          </a:bodyPr>
          <a:lstStyle/>
          <a:p>
            <a:pPr algn="just"/>
            <a:r>
              <a:rPr lang="en-US" sz="2400" b="1" dirty="0">
                <a:solidFill>
                  <a:schemeClr val="accent4">
                    <a:lumMod val="75000"/>
                  </a:schemeClr>
                </a:solidFill>
              </a:rPr>
              <a:t>Please let us know if there is a topic that you would like to hear about!</a:t>
            </a:r>
          </a:p>
          <a:p>
            <a:pPr algn="just"/>
            <a:endParaRPr lang="en-US" sz="2400" b="1" dirty="0">
              <a:solidFill>
                <a:schemeClr val="accent4">
                  <a:lumMod val="75000"/>
                </a:schemeClr>
              </a:solidFill>
            </a:endParaRPr>
          </a:p>
          <a:p>
            <a:pPr algn="just"/>
            <a:r>
              <a:rPr lang="en-US" sz="2400" b="1" dirty="0">
                <a:solidFill>
                  <a:schemeClr val="accent4">
                    <a:lumMod val="75000"/>
                  </a:schemeClr>
                </a:solidFill>
              </a:rPr>
              <a:t>MS Forms: </a:t>
            </a:r>
            <a:r>
              <a:rPr lang="en-US" sz="2400" b="1" dirty="0">
                <a:solidFill>
                  <a:srgbClr val="00B0F0"/>
                </a:solidFill>
                <a:hlinkClick r:id="rId3">
                  <a:extLst>
                    <a:ext uri="{A12FA001-AC4F-418D-AE19-62706E023703}">
                      <ahyp:hlinkClr xmlns:ahyp="http://schemas.microsoft.com/office/drawing/2018/hyperlinkcolor" val="tx"/>
                    </a:ext>
                  </a:extLst>
                </a:hlinkClick>
              </a:rPr>
              <a:t>LINK HERE</a:t>
            </a:r>
            <a:endParaRPr lang="en-US" sz="2400" b="1" dirty="0">
              <a:solidFill>
                <a:srgbClr val="00B0F0"/>
              </a:solidFill>
            </a:endParaRPr>
          </a:p>
          <a:p>
            <a:pPr algn="just"/>
            <a:endParaRPr lang="en-US" sz="2400" b="1" dirty="0">
              <a:solidFill>
                <a:schemeClr val="accent4">
                  <a:lumMod val="75000"/>
                </a:schemeClr>
              </a:solidFill>
            </a:endParaRPr>
          </a:p>
          <a:p>
            <a:pPr algn="just"/>
            <a:endParaRPr lang="en-US" sz="2400" b="1" dirty="0">
              <a:solidFill>
                <a:schemeClr val="accent4">
                  <a:lumMod val="75000"/>
                </a:schemeClr>
              </a:solidFill>
            </a:endParaRPr>
          </a:p>
        </p:txBody>
      </p:sp>
      <p:sp>
        <p:nvSpPr>
          <p:cNvPr id="10" name="Slide Number Placeholder 9">
            <a:extLst>
              <a:ext uri="{FF2B5EF4-FFF2-40B4-BE49-F238E27FC236}">
                <a16:creationId xmlns:a16="http://schemas.microsoft.com/office/drawing/2014/main" id="{F53F6E0D-5BF9-4B19-948E-2ECC11506F98}"/>
              </a:ext>
            </a:extLst>
          </p:cNvPr>
          <p:cNvSpPr>
            <a:spLocks noGrp="1"/>
          </p:cNvSpPr>
          <p:nvPr>
            <p:ph type="sldNum" sz="quarter" idx="7"/>
          </p:nvPr>
        </p:nvSpPr>
        <p:spPr/>
        <p:txBody>
          <a:bodyPr/>
          <a:lstStyle/>
          <a:p>
            <a:fld id="{B6F15528-21DE-4FAA-801E-634DDDAF4B2B}" type="slidenum">
              <a:rPr lang="en-US" smtClean="0"/>
              <a:t>19</a:t>
            </a:fld>
            <a:endParaRPr lang="en-US"/>
          </a:p>
        </p:txBody>
      </p:sp>
    </p:spTree>
    <p:extLst>
      <p:ext uri="{BB962C8B-B14F-4D97-AF65-F5344CB8AC3E}">
        <p14:creationId xmlns:p14="http://schemas.microsoft.com/office/powerpoint/2010/main" val="278102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General Updates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Juli Sholar, </a:t>
            </a:r>
            <a:r>
              <a:rPr lang="en-US" sz="2000" i="1" spc="-10" dirty="0">
                <a:solidFill>
                  <a:srgbClr val="451D7A"/>
                </a:solidFill>
                <a:latin typeface="Arial" panose="020B0604020202020204" pitchFamily="34" charset="0"/>
                <a:cs typeface="Arial" panose="020B0604020202020204" pitchFamily="34" charset="0"/>
              </a:rPr>
              <a:t>HRM Assistant Director Talent Management</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3"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2</a:t>
            </a:fld>
            <a:endParaRPr lang="en-US"/>
          </a:p>
        </p:txBody>
      </p:sp>
    </p:spTree>
    <p:extLst>
      <p:ext uri="{BB962C8B-B14F-4D97-AF65-F5344CB8AC3E}">
        <p14:creationId xmlns:p14="http://schemas.microsoft.com/office/powerpoint/2010/main" val="2553089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1524000"/>
            <a:ext cx="8991600" cy="1200329"/>
          </a:xfrm>
        </p:spPr>
        <p:txBody>
          <a:bodyPr/>
          <a:lstStyle/>
          <a:p>
            <a:pPr marL="342900" indent="-342900">
              <a:buFont typeface="Arial" panose="020B0604020202020204" pitchFamily="34" charset="0"/>
              <a:buChar char="•"/>
            </a:pPr>
            <a:endParaRPr lang="en-US" dirty="0"/>
          </a:p>
          <a:p>
            <a:endParaRPr lang="en-US" sz="2400" dirty="0"/>
          </a:p>
          <a:p>
            <a:endParaRPr lang="en-US" dirty="0"/>
          </a:p>
          <a:p>
            <a:endParaRPr lang="en-US" dirty="0"/>
          </a:p>
        </p:txBody>
      </p:sp>
      <p:graphicFrame>
        <p:nvGraphicFramePr>
          <p:cNvPr id="7" name="Table 6">
            <a:extLst>
              <a:ext uri="{FF2B5EF4-FFF2-40B4-BE49-F238E27FC236}">
                <a16:creationId xmlns:a16="http://schemas.microsoft.com/office/drawing/2014/main" id="{E350EE4F-8502-4145-BA0F-DA097B82A4C4}"/>
              </a:ext>
            </a:extLst>
          </p:cNvPr>
          <p:cNvGraphicFramePr>
            <a:graphicFrameLocks noGrp="1"/>
          </p:cNvGraphicFramePr>
          <p:nvPr>
            <p:extLst>
              <p:ext uri="{D42A27DB-BD31-4B8C-83A1-F6EECF244321}">
                <p14:modId xmlns:p14="http://schemas.microsoft.com/office/powerpoint/2010/main" val="3301648348"/>
              </p:ext>
            </p:extLst>
          </p:nvPr>
        </p:nvGraphicFramePr>
        <p:xfrm>
          <a:off x="8466" y="0"/>
          <a:ext cx="9135534" cy="6857993"/>
        </p:xfrm>
        <a:graphic>
          <a:graphicData uri="http://schemas.openxmlformats.org/drawingml/2006/table">
            <a:tbl>
              <a:tblPr firstRow="1" firstCol="1" bandRow="1"/>
              <a:tblGrid>
                <a:gridCol w="5972960">
                  <a:extLst>
                    <a:ext uri="{9D8B030D-6E8A-4147-A177-3AD203B41FA5}">
                      <a16:colId xmlns:a16="http://schemas.microsoft.com/office/drawing/2014/main" val="1147717429"/>
                    </a:ext>
                  </a:extLst>
                </a:gridCol>
                <a:gridCol w="1937176">
                  <a:extLst>
                    <a:ext uri="{9D8B030D-6E8A-4147-A177-3AD203B41FA5}">
                      <a16:colId xmlns:a16="http://schemas.microsoft.com/office/drawing/2014/main" val="1464491537"/>
                    </a:ext>
                  </a:extLst>
                </a:gridCol>
                <a:gridCol w="1225398">
                  <a:extLst>
                    <a:ext uri="{9D8B030D-6E8A-4147-A177-3AD203B41FA5}">
                      <a16:colId xmlns:a16="http://schemas.microsoft.com/office/drawing/2014/main" val="1759766466"/>
                    </a:ext>
                  </a:extLst>
                </a:gridCol>
              </a:tblGrid>
              <a:tr h="258235">
                <a:tc gridSpan="3">
                  <a:txBody>
                    <a:bodyPr/>
                    <a:lstStyle/>
                    <a:p>
                      <a:pPr marL="0" marR="0">
                        <a:lnSpc>
                          <a:spcPct val="107000"/>
                        </a:lnSpc>
                        <a:spcBef>
                          <a:spcPts val="0"/>
                        </a:spcBef>
                        <a:spcAft>
                          <a:spcPts val="8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Human Resource Management Contacts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23571503"/>
                  </a:ext>
                </a:extLst>
              </a:tr>
              <a:tr h="286946">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Employee Relations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6263245"/>
                  </a:ext>
                </a:extLst>
              </a:tr>
              <a:tr h="286946">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Employee Relations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Leila McConnell</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#3-4947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059281"/>
                  </a:ext>
                </a:extLst>
              </a:tr>
              <a:tr h="286946">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Compensation &amp;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6830487"/>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Compensation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Sara Schexnayder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#3-4226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3489724"/>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&amp; Retirement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Kacy Smith</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1718960"/>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Laurie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Kirzner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4912425"/>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Generalist (Leave Administrator)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Gele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#3-7812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4276083"/>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Specialist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Vacant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377150"/>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mn-ea"/>
                          <a:cs typeface="Times New Roman" panose="02020603050405020304" pitchFamily="18" charset="0"/>
                        </a:rPr>
                        <a:t>Compensation &amp; Compliance Analyst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Maddie Hopkins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#3-7378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672576"/>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Kel</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Brownfield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#3-7780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8752001"/>
                  </a:ext>
                </a:extLst>
              </a:tr>
              <a:tr h="286946">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Resource Information Systems (HRIS)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4185308"/>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HRIS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Michelle Sharp</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#3-2029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1104300"/>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Behlen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#3-1616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913968"/>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 Room Coordinator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Janet Magee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#3-8158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270861"/>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Administrative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Dee Bonvillian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7814066"/>
                  </a:ext>
                </a:extLst>
              </a:tr>
              <a:tr h="286946">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Talent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7377210"/>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Talent Management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Juli Sholar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#3-2954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1490529"/>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a:t>
                      </a:r>
                      <a:r>
                        <a:rPr lang="en-US"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Acquisition Manager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Shauna Caputo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0866480"/>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Timethia Brown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3524858"/>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Aminah Moody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9791481"/>
                  </a:ext>
                </a:extLst>
              </a:tr>
              <a:tr h="286946">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Cristina Guillory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808494"/>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 Development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Vacant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#3-1609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1191531"/>
                  </a:ext>
                </a:extLst>
              </a:tr>
              <a:tr h="286946">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HRM/Talent Development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Alexander-Quang Tran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#3-2214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3499846"/>
                  </a:ext>
                </a:extLst>
              </a:tr>
            </a:tbl>
          </a:graphicData>
        </a:graphic>
      </p:graphicFrame>
    </p:spTree>
    <p:extLst>
      <p:ext uri="{BB962C8B-B14F-4D97-AF65-F5344CB8AC3E}">
        <p14:creationId xmlns:p14="http://schemas.microsoft.com/office/powerpoint/2010/main" val="128846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alibri"/>
                <a:cs typeface="Calibri"/>
              </a:rPr>
              <a:t>Questions?</a:t>
            </a:r>
            <a:endParaRPr sz="480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Calibri"/>
              <a:cs typeface="Calibri"/>
            </a:endParaRPr>
          </a:p>
        </p:txBody>
      </p:sp>
      <p:pic>
        <p:nvPicPr>
          <p:cNvPr id="4" name="Picture 3">
            <a:extLst>
              <a:ext uri="{FF2B5EF4-FFF2-40B4-BE49-F238E27FC236}">
                <a16:creationId xmlns:a16="http://schemas.microsoft.com/office/drawing/2014/main" id="{B2D0D219-0C23-4258-A498-146B47FB8243}"/>
              </a:ext>
            </a:extLst>
          </p:cNvPr>
          <p:cNvPicPr>
            <a:picLocks noChangeAspect="1"/>
          </p:cNvPicPr>
          <p:nvPr/>
        </p:nvPicPr>
        <p:blipFill>
          <a:blip r:embed="rId2"/>
          <a:stretch>
            <a:fillRect/>
          </a:stretch>
        </p:blipFill>
        <p:spPr>
          <a:xfrm>
            <a:off x="1752600" y="1981200"/>
            <a:ext cx="5782093" cy="3276903"/>
          </a:xfrm>
          <a:prstGeom prst="rect">
            <a:avLst/>
          </a:prstGeom>
        </p:spPr>
      </p:pic>
      <p:sp>
        <p:nvSpPr>
          <p:cNvPr id="5" name="Slide Number Placeholder 4">
            <a:extLst>
              <a:ext uri="{FF2B5EF4-FFF2-40B4-BE49-F238E27FC236}">
                <a16:creationId xmlns:a16="http://schemas.microsoft.com/office/drawing/2014/main" id="{B3A7FBFE-A6EB-4B6B-A30F-439865453446}"/>
              </a:ext>
            </a:extLst>
          </p:cNvPr>
          <p:cNvSpPr>
            <a:spLocks noGrp="1"/>
          </p:cNvSpPr>
          <p:nvPr>
            <p:ph type="sldNum" sz="quarter" idx="7"/>
          </p:nvPr>
        </p:nvSpPr>
        <p:spPr/>
        <p:txBody>
          <a:bodyPr/>
          <a:lstStyle/>
          <a:p>
            <a:fld id="{B6F15528-21DE-4FAA-801E-634DDDAF4B2B}" type="slidenum">
              <a:rPr lang="en-US" smtClean="0"/>
              <a:t>22</a:t>
            </a:fld>
            <a:endParaRPr lang="en-US"/>
          </a:p>
        </p:txBody>
      </p:sp>
    </p:spTree>
    <p:extLst>
      <p:ext uri="{BB962C8B-B14F-4D97-AF65-F5344CB8AC3E}">
        <p14:creationId xmlns:p14="http://schemas.microsoft.com/office/powerpoint/2010/main" val="168892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Acquisition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Shauna Caputo, </a:t>
            </a:r>
            <a:r>
              <a:rPr lang="en-US" sz="2000" i="1" spc="-10" dirty="0">
                <a:solidFill>
                  <a:srgbClr val="451D7A"/>
                </a:solidFill>
                <a:latin typeface="Arial" panose="020B0604020202020204" pitchFamily="34" charset="0"/>
                <a:cs typeface="Arial" panose="020B0604020202020204" pitchFamily="34" charset="0"/>
              </a:rPr>
              <a:t>Talent Acquisition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2"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31962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85800" y="1676400"/>
            <a:ext cx="8001000" cy="6370975"/>
          </a:xfrm>
        </p:spPr>
        <p:txBody>
          <a:bodyPr/>
          <a:lstStyle/>
          <a:p>
            <a:pPr algn="ctr"/>
            <a:r>
              <a:rPr lang="en-US" b="1" dirty="0"/>
              <a:t>Fiscal Year-End Budget Process</a:t>
            </a:r>
          </a:p>
          <a:p>
            <a:endParaRPr lang="en-US" b="1" dirty="0"/>
          </a:p>
          <a:p>
            <a:r>
              <a:rPr lang="en-US" dirty="0"/>
              <a:t>Fiscal year-end budget load is projected to process on the evening of July 12</a:t>
            </a:r>
            <a:r>
              <a:rPr lang="en-US" baseline="30000" dirty="0"/>
              <a:t>th</a:t>
            </a:r>
          </a:p>
          <a:p>
            <a:endParaRPr lang="en-US" dirty="0"/>
          </a:p>
          <a:p>
            <a:r>
              <a:rPr lang="en-US" dirty="0"/>
              <a:t>HRM is able to enter actions in PeopleSoft as normal for House Officers, Fellows/Interns, Student Workers, Gratis and Graduate Assistants</a:t>
            </a:r>
          </a:p>
          <a:p>
            <a:endParaRPr lang="en-US" dirty="0"/>
          </a:p>
          <a:p>
            <a:r>
              <a:rPr lang="en-US" dirty="0"/>
              <a:t>HRM is able to enter actions in PeopleSoft as normal for June (monthly payroll currently running)</a:t>
            </a:r>
          </a:p>
          <a:p>
            <a:endParaRPr lang="en-US" dirty="0"/>
          </a:p>
          <a:p>
            <a:r>
              <a:rPr lang="en-US" dirty="0"/>
              <a:t>Most Unclassified, Faculty and Classified actions for July and future dated actions will need to be held until the budget load process is complete (excluding new hires)</a:t>
            </a:r>
          </a:p>
          <a:p>
            <a:endParaRPr lang="en-US" dirty="0"/>
          </a:p>
          <a:p>
            <a:r>
              <a:rPr lang="en-US" dirty="0"/>
              <a:t>Please submit all PER-3 documents and new hire documents to HRM as soon as possible so that HRM can route for approvals and have cleared for entry as soon as we are able once fiscal year-end budget load process is complete</a:t>
            </a:r>
          </a:p>
          <a:p>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
        <p:nvSpPr>
          <p:cNvPr id="6" name="Title 1"/>
          <p:cNvSpPr>
            <a:spLocks noGrp="1"/>
          </p:cNvSpPr>
          <p:nvPr>
            <p:ph type="title"/>
          </p:nvPr>
        </p:nvSpPr>
        <p:spPr>
          <a:xfrm>
            <a:off x="4724400" y="152400"/>
            <a:ext cx="4267199" cy="1354217"/>
          </a:xfrm>
        </p:spPr>
        <p:txBody>
          <a:bodyPr/>
          <a:lstStyle/>
          <a:p>
            <a:pPr algn="r" rtl="0"/>
            <a:r>
              <a:rPr lang="en-US" sz="2400" dirty="0">
                <a:solidFill>
                  <a:srgbClr val="4C216D"/>
                </a:solidFill>
                <a:latin typeface="+mj-lt"/>
                <a:cs typeface="+mj-cs"/>
              </a:rPr>
              <a:t>HRM Talent Acquisition </a:t>
            </a:r>
            <a:r>
              <a:rPr lang="en-US" sz="1600" b="0" dirty="0">
                <a:solidFill>
                  <a:srgbClr val="4C216D"/>
                </a:solidFill>
                <a:latin typeface="+mj-lt"/>
                <a:cs typeface="+mj-cs"/>
                <a:hlinkClick r:id="rId2"/>
              </a:rPr>
              <a:t>recruittalent@lsuhsc.edu</a:t>
            </a:r>
            <a:r>
              <a:rPr lang="en-US" sz="1600" b="0" dirty="0">
                <a:solidFill>
                  <a:srgbClr val="4C216D"/>
                </a:solidFill>
                <a:latin typeface="+mj-lt"/>
                <a:cs typeface="+mj-cs"/>
              </a:rPr>
              <a:t> </a:t>
            </a:r>
            <a:br>
              <a:rPr lang="en-US" sz="1600" dirty="0">
                <a:solidFill>
                  <a:srgbClr val="4C216D"/>
                </a:solidFill>
                <a:latin typeface="+mj-lt"/>
                <a:cs typeface="+mj-cs"/>
              </a:rPr>
            </a:br>
            <a:br>
              <a:rPr lang="en-US" sz="2400" dirty="0">
                <a:solidFill>
                  <a:srgbClr val="4C216D"/>
                </a:solidFill>
                <a:latin typeface="+mj-lt"/>
                <a:cs typeface="+mj-cs"/>
              </a:rPr>
            </a:br>
            <a:endParaRPr lang="en-US" sz="2400" dirty="0">
              <a:solidFill>
                <a:srgbClr val="4C216D"/>
              </a:solidFill>
              <a:latin typeface="+mj-lt"/>
              <a:cs typeface="+mj-cs"/>
            </a:endParaRPr>
          </a:p>
        </p:txBody>
      </p:sp>
    </p:spTree>
    <p:extLst>
      <p:ext uri="{BB962C8B-B14F-4D97-AF65-F5344CB8AC3E}">
        <p14:creationId xmlns:p14="http://schemas.microsoft.com/office/powerpoint/2010/main" val="234518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1524000"/>
            <a:ext cx="8001000" cy="7430573"/>
          </a:xfrm>
        </p:spPr>
        <p:txBody>
          <a:bodyPr/>
          <a:lstStyle/>
          <a:p>
            <a:pPr algn="ctr"/>
            <a:r>
              <a:rPr lang="en-US" b="1" dirty="0"/>
              <a:t>Student Worker Packets</a:t>
            </a:r>
          </a:p>
          <a:p>
            <a:pPr algn="ctr"/>
            <a:endParaRPr lang="en-US" b="1" dirty="0"/>
          </a:p>
          <a:p>
            <a:pPr algn="l"/>
            <a:r>
              <a:rPr lang="en-US" b="1" dirty="0"/>
              <a:t>Please include:</a:t>
            </a:r>
          </a:p>
          <a:p>
            <a:pPr marL="285750" indent="-285750" algn="l">
              <a:buFont typeface="Arial" panose="020B0604020202020204" pitchFamily="34" charset="0"/>
              <a:buChar char="•"/>
            </a:pPr>
            <a:r>
              <a:rPr lang="en-US" dirty="0"/>
              <a:t>PER-2</a:t>
            </a:r>
          </a:p>
          <a:p>
            <a:pPr marL="285750" indent="-285750" algn="l">
              <a:buFont typeface="Arial" panose="020B0604020202020204" pitchFamily="34" charset="0"/>
              <a:buChar char="•"/>
            </a:pPr>
            <a:r>
              <a:rPr lang="en-US" dirty="0"/>
              <a:t>Student worker application</a:t>
            </a:r>
          </a:p>
          <a:p>
            <a:pPr marL="285750" indent="-285750" algn="l">
              <a:buFont typeface="Arial" panose="020B0604020202020204" pitchFamily="34" charset="0"/>
              <a:buChar char="•"/>
            </a:pPr>
            <a:r>
              <a:rPr lang="en-US" dirty="0"/>
              <a:t>Biographical data form</a:t>
            </a:r>
          </a:p>
          <a:p>
            <a:pPr marL="285750" indent="-285750" algn="l">
              <a:buFont typeface="Arial" panose="020B0604020202020204" pitchFamily="34" charset="0"/>
              <a:buChar char="•"/>
            </a:pPr>
            <a:r>
              <a:rPr lang="en-US" dirty="0"/>
              <a:t>Data Protection</a:t>
            </a:r>
          </a:p>
          <a:p>
            <a:pPr marL="285750" indent="-285750" algn="l">
              <a:buFont typeface="Arial" panose="020B0604020202020204" pitchFamily="34" charset="0"/>
              <a:buChar char="•"/>
            </a:pPr>
            <a:r>
              <a:rPr lang="en-US" dirty="0"/>
              <a:t>Oath of affirmation</a:t>
            </a:r>
          </a:p>
          <a:p>
            <a:pPr marL="285750" indent="-285750" algn="l">
              <a:buFont typeface="Arial" panose="020B0604020202020204" pitchFamily="34" charset="0"/>
              <a:buChar char="•"/>
            </a:pPr>
            <a:r>
              <a:rPr lang="en-US" dirty="0"/>
              <a:t>Complete I-9 with supporting documents in Hire Right (required for all paid employees)</a:t>
            </a:r>
          </a:p>
          <a:p>
            <a:pPr marL="285750" indent="-285750" algn="l">
              <a:buFont typeface="Arial" panose="020B0604020202020204" pitchFamily="34" charset="0"/>
              <a:buChar char="•"/>
            </a:pPr>
            <a:r>
              <a:rPr lang="en-US" dirty="0"/>
              <a:t>Direct Deposit</a:t>
            </a:r>
          </a:p>
          <a:p>
            <a:pPr marL="285750" indent="-285750" algn="l">
              <a:buFont typeface="Arial" panose="020B0604020202020204" pitchFamily="34" charset="0"/>
              <a:buChar char="•"/>
            </a:pPr>
            <a:r>
              <a:rPr lang="en-US" dirty="0"/>
              <a:t>W-4 and L-4</a:t>
            </a:r>
          </a:p>
          <a:p>
            <a:pPr marL="285750" indent="-285750" algn="l">
              <a:buFont typeface="Arial" panose="020B0604020202020204" pitchFamily="34" charset="0"/>
              <a:buChar char="•"/>
            </a:pPr>
            <a:r>
              <a:rPr lang="en-US" b="1" dirty="0"/>
              <a:t>Verification of full time enrollment (if LSUHSC student, the student may print this out from their student portal)</a:t>
            </a:r>
          </a:p>
          <a:p>
            <a:pPr marL="285750" indent="-285750" algn="l">
              <a:buFont typeface="Arial" panose="020B0604020202020204" pitchFamily="34" charset="0"/>
              <a:buChar char="•"/>
            </a:pPr>
            <a:r>
              <a:rPr lang="en-US" b="1" dirty="0"/>
              <a:t>Copy of signed social security card (for payroll verification purposes)</a:t>
            </a:r>
          </a:p>
          <a:p>
            <a:pPr marL="285750" indent="-285750" algn="l">
              <a:buFont typeface="Arial" panose="020B0604020202020204" pitchFamily="34" charset="0"/>
              <a:buChar char="•"/>
            </a:pPr>
            <a:endParaRPr lang="en-US" b="1" dirty="0"/>
          </a:p>
          <a:p>
            <a:pPr algn="l"/>
            <a:r>
              <a:rPr lang="en-US" dirty="0"/>
              <a:t>Once packet is approved, our team will advise department and confirm start date</a:t>
            </a:r>
          </a:p>
          <a:p>
            <a:pPr marL="285750" indent="-285750" algn="ctr">
              <a:buFont typeface="Arial" panose="020B0604020202020204" pitchFamily="34" charset="0"/>
              <a:buChar char="•"/>
            </a:pPr>
            <a:endParaRPr lang="en-US" dirty="0"/>
          </a:p>
          <a:p>
            <a:pPr algn="ctr"/>
            <a:endParaRPr lang="en-US" dirty="0"/>
          </a:p>
          <a:p>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
        <p:nvSpPr>
          <p:cNvPr id="6" name="Title 1"/>
          <p:cNvSpPr txBox="1">
            <a:spLocks/>
          </p:cNvSpPr>
          <p:nvPr/>
        </p:nvSpPr>
        <p:spPr>
          <a:xfrm>
            <a:off x="4724400" y="169783"/>
            <a:ext cx="4267199" cy="135421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2400" kern="0" dirty="0">
                <a:solidFill>
                  <a:srgbClr val="4C216D"/>
                </a:solidFill>
                <a:latin typeface="+mj-lt"/>
                <a:cs typeface="+mj-cs"/>
              </a:rPr>
              <a:t>HRM Talent Acquisition </a:t>
            </a:r>
            <a:r>
              <a:rPr lang="en-US" sz="1600" b="0" kern="0" dirty="0">
                <a:solidFill>
                  <a:srgbClr val="4C216D"/>
                </a:solidFill>
                <a:latin typeface="+mj-lt"/>
                <a:cs typeface="+mj-cs"/>
                <a:hlinkClick r:id="rId3"/>
              </a:rPr>
              <a:t>recruittalent@lsuhsc.edu</a:t>
            </a:r>
            <a:r>
              <a:rPr lang="en-US" sz="1600" b="0" kern="0" dirty="0">
                <a:solidFill>
                  <a:srgbClr val="4C216D"/>
                </a:solidFill>
                <a:latin typeface="+mj-lt"/>
                <a:cs typeface="+mj-cs"/>
              </a:rPr>
              <a:t> </a:t>
            </a:r>
            <a:br>
              <a:rPr lang="en-US" sz="1600" kern="0" dirty="0">
                <a:solidFill>
                  <a:srgbClr val="4C216D"/>
                </a:solidFill>
                <a:latin typeface="+mj-lt"/>
                <a:cs typeface="+mj-cs"/>
              </a:rPr>
            </a:br>
            <a:br>
              <a:rPr lang="en-US" sz="2400" kern="0" dirty="0">
                <a:solidFill>
                  <a:srgbClr val="4C216D"/>
                </a:solidFill>
                <a:latin typeface="+mj-lt"/>
                <a:cs typeface="+mj-cs"/>
              </a:rPr>
            </a:br>
            <a:endParaRPr lang="en-US" sz="2400" kern="0" dirty="0">
              <a:solidFill>
                <a:srgbClr val="4C216D"/>
              </a:solidFill>
              <a:latin typeface="+mj-lt"/>
              <a:cs typeface="+mj-cs"/>
            </a:endParaRPr>
          </a:p>
        </p:txBody>
      </p:sp>
    </p:spTree>
    <p:extLst>
      <p:ext uri="{BB962C8B-B14F-4D97-AF65-F5344CB8AC3E}">
        <p14:creationId xmlns:p14="http://schemas.microsoft.com/office/powerpoint/2010/main" val="60583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5943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Compensation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Sara Schexnayder</a:t>
            </a:r>
            <a:r>
              <a:rPr lang="en-US" sz="2000" i="1" spc="-10" dirty="0">
                <a:solidFill>
                  <a:srgbClr val="451D7A"/>
                </a:solidFill>
                <a:latin typeface="Arial" panose="020B0604020202020204" pitchFamily="34" charset="0"/>
                <a:cs typeface="Arial" panose="020B0604020202020204" pitchFamily="34" charset="0"/>
              </a:rPr>
              <a:t>, HRM Compensation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DEEA729D-A683-487A-BC25-151DB706FD8B}"/>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01C5850-67B9-45E6-996D-E78A134A9B67}"/>
              </a:ext>
            </a:extLst>
          </p:cNvPr>
          <p:cNvSpPr>
            <a:spLocks noGrp="1"/>
          </p:cNvSpPr>
          <p:nvPr>
            <p:ph type="sldNum" sz="quarter" idx="7"/>
          </p:nvPr>
        </p:nvSpPr>
        <p:spPr/>
        <p:txBody>
          <a:bodyPr/>
          <a:lstStyle/>
          <a:p>
            <a:fld id="{B6F15528-21DE-4FAA-801E-634DDDAF4B2B}" type="slidenum">
              <a:rPr lang="en-US" smtClean="0"/>
              <a:t>6</a:t>
            </a:fld>
            <a:endParaRPr lang="en-US"/>
          </a:p>
        </p:txBody>
      </p:sp>
    </p:spTree>
    <p:extLst>
      <p:ext uri="{BB962C8B-B14F-4D97-AF65-F5344CB8AC3E}">
        <p14:creationId xmlns:p14="http://schemas.microsoft.com/office/powerpoint/2010/main" val="289225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914399"/>
          </a:xfrm>
        </p:spPr>
        <p:txBody>
          <a:bodyPr/>
          <a:lstStyle/>
          <a:p>
            <a:pPr rtl="0"/>
            <a:r>
              <a:rPr lang="en-US" dirty="0">
                <a:solidFill>
                  <a:srgbClr val="4C216D"/>
                </a:solidFill>
              </a:rPr>
              <a:t>Compensation </a:t>
            </a:r>
            <a:br>
              <a:rPr lang="en-US" sz="1600" dirty="0">
                <a:solidFill>
                  <a:srgbClr val="4C216D"/>
                </a:solidFill>
              </a:rPr>
            </a:br>
            <a:r>
              <a:rPr lang="en-US" sz="1600" dirty="0">
                <a:solidFill>
                  <a:srgbClr val="4C216D"/>
                </a:solidFill>
              </a:rPr>
              <a:t>HRM Compensation@lsuhsc.edu</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457200" y="1828800"/>
            <a:ext cx="8001000" cy="3323987"/>
          </a:xfrm>
        </p:spPr>
        <p:txBody>
          <a:bodyPr/>
          <a:lstStyle/>
          <a:p>
            <a:pPr marL="285750" indent="-285750">
              <a:spcBef>
                <a:spcPts val="1200"/>
              </a:spcBef>
              <a:buFont typeface="Arial" panose="020B0604020202020204" pitchFamily="34" charset="0"/>
              <a:buChar char="•"/>
            </a:pPr>
            <a:r>
              <a:rPr lang="en-US" sz="2800" dirty="0"/>
              <a:t>Effective Date: 7-1-22</a:t>
            </a:r>
          </a:p>
          <a:p>
            <a:pPr marL="285750" lvl="0" indent="-285750">
              <a:spcBef>
                <a:spcPts val="1200"/>
              </a:spcBef>
              <a:buFont typeface="Arial" panose="020B0604020202020204" pitchFamily="34" charset="0"/>
              <a:buChar char="•"/>
            </a:pPr>
            <a:r>
              <a:rPr lang="en-US" sz="2800" dirty="0"/>
              <a:t>School financial leads received communication documents to be shared with impacted employee</a:t>
            </a:r>
          </a:p>
          <a:p>
            <a:pPr marL="285750" lvl="0" indent="-285750">
              <a:spcBef>
                <a:spcPts val="1200"/>
              </a:spcBef>
              <a:buFont typeface="Arial" panose="020B0604020202020204" pitchFamily="34" charset="0"/>
              <a:buChar char="•"/>
            </a:pPr>
            <a:r>
              <a:rPr lang="en-US" sz="2800" dirty="0"/>
              <a:t>Overall, 2% Equity and 3% merit are being distributed</a:t>
            </a:r>
          </a:p>
          <a:p>
            <a:pPr marL="285750" lvl="0" indent="-285750">
              <a:spcBef>
                <a:spcPts val="1200"/>
              </a:spcBef>
              <a:buFont typeface="Arial" panose="020B0604020202020204" pitchFamily="34" charset="0"/>
              <a:buChar char="•"/>
            </a:pPr>
            <a:r>
              <a:rPr lang="en-US" sz="2800" dirty="0"/>
              <a:t>Increases were loaded into the budget system</a:t>
            </a:r>
          </a:p>
          <a:p>
            <a:endParaRPr lang="en-US" dirty="0"/>
          </a:p>
        </p:txBody>
      </p:sp>
      <p:sp>
        <p:nvSpPr>
          <p:cNvPr id="3" name="Rectangle 2"/>
          <p:cNvSpPr/>
          <p:nvPr/>
        </p:nvSpPr>
        <p:spPr>
          <a:xfrm>
            <a:off x="304800" y="1143000"/>
            <a:ext cx="432547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Equity/Merit Review Update</a:t>
            </a:r>
          </a:p>
        </p:txBody>
      </p:sp>
    </p:spTree>
    <p:extLst>
      <p:ext uri="{BB962C8B-B14F-4D97-AF65-F5344CB8AC3E}">
        <p14:creationId xmlns:p14="http://schemas.microsoft.com/office/powerpoint/2010/main" val="362492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914399"/>
          </a:xfrm>
        </p:spPr>
        <p:txBody>
          <a:bodyPr/>
          <a:lstStyle/>
          <a:p>
            <a:pPr rtl="0"/>
            <a:r>
              <a:rPr lang="en-US" dirty="0">
                <a:solidFill>
                  <a:srgbClr val="4C216D"/>
                </a:solidFill>
              </a:rPr>
              <a:t>Compensation </a:t>
            </a:r>
            <a:br>
              <a:rPr lang="en-US" sz="1600" dirty="0">
                <a:solidFill>
                  <a:srgbClr val="4C216D"/>
                </a:solidFill>
              </a:rPr>
            </a:br>
            <a:r>
              <a:rPr lang="en-US" sz="1600" dirty="0">
                <a:solidFill>
                  <a:srgbClr val="4C216D"/>
                </a:solidFill>
              </a:rPr>
              <a:t>HRM Compensation@lsuhsc.edu</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457200" y="1828800"/>
            <a:ext cx="8001000" cy="4708981"/>
          </a:xfrm>
        </p:spPr>
        <p:txBody>
          <a:bodyPr/>
          <a:lstStyle/>
          <a:p>
            <a:r>
              <a:rPr lang="en-US" b="1" dirty="0"/>
              <a:t>Who was eligible for equity and merit increases?</a:t>
            </a:r>
            <a:endParaRPr lang="en-US" dirty="0"/>
          </a:p>
          <a:p>
            <a:r>
              <a:rPr lang="en-US" i="1" dirty="0"/>
              <a:t>Faculty and unclassified staff were eligible for consideration for equity increases.  In addition, eligibility for Merit increases required the employee be in a regular full-time position (at least 75% effort) as of September 1, 2021.</a:t>
            </a:r>
          </a:p>
          <a:p>
            <a:endParaRPr lang="en-US" dirty="0"/>
          </a:p>
          <a:p>
            <a:r>
              <a:rPr lang="en-US" b="1" dirty="0"/>
              <a:t>If I didn’t get an equity, does that mean LSUHSC believes I am compensated appropriately?</a:t>
            </a:r>
            <a:endParaRPr lang="en-US" dirty="0"/>
          </a:p>
          <a:p>
            <a:r>
              <a:rPr lang="en-US" i="1" dirty="0"/>
              <a:t>Not necessarily.  With the limited budget, the equity increases were directed towards the areas with the greatest disparity.</a:t>
            </a:r>
          </a:p>
          <a:p>
            <a:endParaRPr lang="en-US" dirty="0"/>
          </a:p>
          <a:p>
            <a:r>
              <a:rPr lang="en-US" b="1" dirty="0"/>
              <a:t>What were the criteria to determine who got equity increases?</a:t>
            </a:r>
            <a:endParaRPr lang="en-US" dirty="0"/>
          </a:p>
          <a:p>
            <a:r>
              <a:rPr lang="en-US" i="1" dirty="0"/>
              <a:t>Factors considered included:  current salary relative to external market rate for the job; salaries of others in the same position and level relative to experience in the job, experience in the function, total work experience, education, and relevant certifications; and scope of work relative to others in similar roles.  As long as performance was at an acceptable level, it was not a factor in determining equity increases.</a:t>
            </a:r>
            <a:r>
              <a:rPr lang="en-US" b="1" dirty="0"/>
              <a:t>  </a:t>
            </a:r>
            <a:endParaRPr lang="en-US" dirty="0"/>
          </a:p>
        </p:txBody>
      </p:sp>
      <p:sp>
        <p:nvSpPr>
          <p:cNvPr id="3" name="Rectangle 2"/>
          <p:cNvSpPr/>
          <p:nvPr/>
        </p:nvSpPr>
        <p:spPr>
          <a:xfrm>
            <a:off x="304800" y="1143000"/>
            <a:ext cx="297844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Q&amp;A’s on Increases</a:t>
            </a:r>
          </a:p>
        </p:txBody>
      </p:sp>
    </p:spTree>
    <p:extLst>
      <p:ext uri="{BB962C8B-B14F-4D97-AF65-F5344CB8AC3E}">
        <p14:creationId xmlns:p14="http://schemas.microsoft.com/office/powerpoint/2010/main" val="196335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914399"/>
          </a:xfrm>
        </p:spPr>
        <p:txBody>
          <a:bodyPr/>
          <a:lstStyle/>
          <a:p>
            <a:pPr rtl="0"/>
            <a:r>
              <a:rPr lang="en-US" dirty="0">
                <a:solidFill>
                  <a:srgbClr val="4C216D"/>
                </a:solidFill>
              </a:rPr>
              <a:t>Compensation </a:t>
            </a:r>
            <a:br>
              <a:rPr lang="en-US" sz="1600" dirty="0">
                <a:solidFill>
                  <a:srgbClr val="4C216D"/>
                </a:solidFill>
              </a:rPr>
            </a:br>
            <a:r>
              <a:rPr lang="en-US" sz="1600" dirty="0">
                <a:solidFill>
                  <a:srgbClr val="4C216D"/>
                </a:solidFill>
              </a:rPr>
              <a:t>HRM Compensation@lsuhsc.edu</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457200" y="1828800"/>
            <a:ext cx="8001000" cy="4431983"/>
          </a:xfrm>
        </p:spPr>
        <p:txBody>
          <a:bodyPr/>
          <a:lstStyle/>
          <a:p>
            <a:r>
              <a:rPr lang="en-US" b="1" dirty="0"/>
              <a:t>Was there a limit on the size of increases?</a:t>
            </a:r>
            <a:endParaRPr lang="en-US" dirty="0"/>
          </a:p>
          <a:p>
            <a:r>
              <a:rPr lang="en-US" i="1" dirty="0"/>
              <a:t>There was a cap of $7,500 on both the Merit and the Equity.  In addition, the maximum percent for Equity was 12% of base and Merit was capped at 6%.</a:t>
            </a:r>
            <a:endParaRPr lang="en-US" dirty="0"/>
          </a:p>
          <a:p>
            <a:endParaRPr lang="en-US" b="1" dirty="0"/>
          </a:p>
          <a:p>
            <a:r>
              <a:rPr lang="en-US" b="1" dirty="0"/>
              <a:t>Will LSUHSC begin giving raises every year?</a:t>
            </a:r>
            <a:endParaRPr lang="en-US" dirty="0"/>
          </a:p>
          <a:p>
            <a:r>
              <a:rPr lang="en-US" i="1" dirty="0"/>
              <a:t>While the University’s plan is to award merits annually, we acknowledge we have to work within state budget constraints.</a:t>
            </a:r>
            <a:endParaRPr lang="en-US" dirty="0"/>
          </a:p>
          <a:p>
            <a:endParaRPr lang="en-US" b="1" dirty="0"/>
          </a:p>
          <a:p>
            <a:r>
              <a:rPr lang="en-US" b="1" dirty="0"/>
              <a:t>Why weren’t classified employees included?</a:t>
            </a:r>
            <a:endParaRPr lang="en-US" dirty="0"/>
          </a:p>
          <a:p>
            <a:r>
              <a:rPr lang="en-US" i="1" dirty="0"/>
              <a:t>Classified employees fall under Louisiana State Civil Service rules and policies.   Classified employees will receive Market Adjustments July 15, 2022 as they do each year.</a:t>
            </a:r>
            <a:endParaRPr lang="en-US" dirty="0"/>
          </a:p>
          <a:p>
            <a:endParaRPr lang="en-US" b="1" dirty="0"/>
          </a:p>
          <a:p>
            <a:r>
              <a:rPr lang="en-US" b="1" dirty="0"/>
              <a:t>If I have questions about the process used for my department who do I contact?</a:t>
            </a:r>
            <a:endParaRPr lang="en-US" dirty="0"/>
          </a:p>
          <a:p>
            <a:r>
              <a:rPr lang="en-US" i="1" dirty="0"/>
              <a:t>The school financial leads can help with any questions on the process followed for your group.</a:t>
            </a:r>
            <a:r>
              <a:rPr lang="en-US" dirty="0"/>
              <a:t> </a:t>
            </a:r>
          </a:p>
        </p:txBody>
      </p:sp>
      <p:sp>
        <p:nvSpPr>
          <p:cNvPr id="3" name="Rectangle 2"/>
          <p:cNvSpPr/>
          <p:nvPr/>
        </p:nvSpPr>
        <p:spPr>
          <a:xfrm>
            <a:off x="304800" y="1143000"/>
            <a:ext cx="262905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Q&amp;A’s continued</a:t>
            </a:r>
          </a:p>
        </p:txBody>
      </p:sp>
    </p:spTree>
    <p:extLst>
      <p:ext uri="{BB962C8B-B14F-4D97-AF65-F5344CB8AC3E}">
        <p14:creationId xmlns:p14="http://schemas.microsoft.com/office/powerpoint/2010/main" val="1606590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HSCNO_PPT Template_2019 [Read-Only] [Compatibility Mode]" id="{A862D6C3-CEFD-4437-A044-941239273D1A}" vid="{14A9E483-E4AA-4860-9BC3-504D9F7B20C1}"/>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11789</TotalTime>
  <Words>1702</Words>
  <Application>Microsoft Office PowerPoint</Application>
  <PresentationFormat>On-screen Show (4:3)</PresentationFormat>
  <Paragraphs>313</Paragraphs>
  <Slides>22</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Yu Gothic UI Semibold</vt:lpstr>
      <vt:lpstr>Arial</vt:lpstr>
      <vt:lpstr>Bodoni MT</vt:lpstr>
      <vt:lpstr>Calibri</vt:lpstr>
      <vt:lpstr>Calibri Light</vt:lpstr>
      <vt:lpstr>Wingdings</vt:lpstr>
      <vt:lpstr>Office Theme</vt:lpstr>
      <vt:lpstr>1_Office Theme</vt:lpstr>
      <vt:lpstr>2_Office Theme</vt:lpstr>
      <vt:lpstr>PowerPoint Presentation</vt:lpstr>
      <vt:lpstr>PowerPoint Presentation</vt:lpstr>
      <vt:lpstr>PowerPoint Presentation</vt:lpstr>
      <vt:lpstr>HRM Talent Acquisition recruittalent@lsuhsc.edu   </vt:lpstr>
      <vt:lpstr>PowerPoint Presentation</vt:lpstr>
      <vt:lpstr>PowerPoint Presentation</vt:lpstr>
      <vt:lpstr>Compensation  HRM Compensation@lsuhsc.edu  </vt:lpstr>
      <vt:lpstr>Compensation  HRM Compensation@lsuhsc.edu  </vt:lpstr>
      <vt:lpstr>Compensation  HRM Compensation@lsuhsc.edu  </vt:lpstr>
      <vt:lpstr>PowerPoint Presentation</vt:lpstr>
      <vt:lpstr>Performance Evaluation System</vt:lpstr>
      <vt:lpstr>PES Timeline Annual Performance Cycle</vt:lpstr>
      <vt:lpstr>Performance Evaluation System</vt:lpstr>
      <vt:lpstr>PowerPoint Presentation</vt:lpstr>
      <vt:lpstr>                               </vt:lpstr>
      <vt:lpstr>PowerPoint Presentation</vt:lpstr>
      <vt:lpstr>Human Resource Information Systems               HRIS@lsuhsc.edu   </vt:lpstr>
      <vt:lpstr>Human Resource Information Systems               HRIS@lsuhsc.edu   </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Tran, Alexander-Quang D.</cp:lastModifiedBy>
  <cp:revision>128</cp:revision>
  <cp:lastPrinted>2022-06-17T14:12:59Z</cp:lastPrinted>
  <dcterms:created xsi:type="dcterms:W3CDTF">2021-07-02T20:02:56Z</dcterms:created>
  <dcterms:modified xsi:type="dcterms:W3CDTF">2022-06-23T15:20:56Z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