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452" r:id="rId3"/>
    <p:sldId id="445" r:id="rId4"/>
    <p:sldId id="506" r:id="rId5"/>
    <p:sldId id="458" r:id="rId6"/>
    <p:sldId id="504" r:id="rId7"/>
    <p:sldId id="440" r:id="rId8"/>
    <p:sldId id="505" r:id="rId9"/>
    <p:sldId id="446" r:id="rId10"/>
    <p:sldId id="503" r:id="rId11"/>
    <p:sldId id="454" r:id="rId12"/>
    <p:sldId id="501" r:id="rId13"/>
    <p:sldId id="453" r:id="rId14"/>
    <p:sldId id="507" r:id="rId15"/>
    <p:sldId id="457" r:id="rId16"/>
    <p:sldId id="462" r:id="rId17"/>
    <p:sldId id="278" r:id="rId18"/>
    <p:sldId id="292" r:id="rId19"/>
    <p:sldId id="456" r:id="rId20"/>
    <p:sldId id="460" r:id="rId21"/>
    <p:sldId id="466" r:id="rId22"/>
    <p:sldId id="498" r:id="rId23"/>
    <p:sldId id="499" r:id="rId24"/>
    <p:sldId id="500" r:id="rId25"/>
    <p:sldId id="502" r:id="rId26"/>
    <p:sldId id="277" r:id="rId27"/>
    <p:sldId id="290" r:id="rId28"/>
    <p:sldId id="311" r:id="rId29"/>
    <p:sldId id="309" r:id="rId3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8A39089-1D2A-46F4-992E-4959844AB79A}">
          <p14:sldIdLst>
            <p14:sldId id="256"/>
            <p14:sldId id="452"/>
            <p14:sldId id="445"/>
            <p14:sldId id="506"/>
          </p14:sldIdLst>
        </p14:section>
        <p14:section name="HRM Employee Relations" id="{86E99EF9-72ED-49BA-83D1-01BE25AD733E}">
          <p14:sldIdLst>
            <p14:sldId id="458"/>
            <p14:sldId id="504"/>
          </p14:sldIdLst>
        </p14:section>
        <p14:section name="HR Information Systems" id="{30CEB00A-7BC6-4BF5-B4B3-D0B53A6A811B}">
          <p14:sldIdLst>
            <p14:sldId id="440"/>
            <p14:sldId id="505"/>
            <p14:sldId id="446"/>
          </p14:sldIdLst>
        </p14:section>
        <p14:section name="HRM Benefits" id="{1C3B59E1-EBA7-4FF5-A043-A47A9C66C852}">
          <p14:sldIdLst>
            <p14:sldId id="503"/>
            <p14:sldId id="454"/>
            <p14:sldId id="501"/>
            <p14:sldId id="453"/>
            <p14:sldId id="507"/>
            <p14:sldId id="457"/>
          </p14:sldIdLst>
        </p14:section>
        <p14:section name="HRM Talent Acquisition" id="{905B3BED-75DA-484D-95E2-CBC147863F28}">
          <p14:sldIdLst>
            <p14:sldId id="462"/>
            <p14:sldId id="278"/>
            <p14:sldId id="292"/>
          </p14:sldIdLst>
        </p14:section>
        <p14:section name="HRM Talent Development" id="{02B3B2FE-185C-4D36-871E-37D5061FC62B}">
          <p14:sldIdLst>
            <p14:sldId id="456"/>
            <p14:sldId id="460"/>
            <p14:sldId id="466"/>
            <p14:sldId id="498"/>
            <p14:sldId id="499"/>
            <p14:sldId id="500"/>
          </p14:sldIdLst>
        </p14:section>
        <p14:section name="Wrap-Up" id="{B7417A44-3D80-4216-87B1-FB26132BAB8C}">
          <p14:sldIdLst>
            <p14:sldId id="502"/>
            <p14:sldId id="277"/>
            <p14:sldId id="290"/>
            <p14:sldId id="311"/>
            <p14:sldId id="309"/>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2B91"/>
    <a:srgbClr val="8A3CC4"/>
    <a:srgbClr val="A6C6FF"/>
    <a:srgbClr val="C9B5E8"/>
    <a:srgbClr val="D5C5EC"/>
    <a:srgbClr val="E6DDF4"/>
    <a:srgbClr val="E2D3F5"/>
    <a:srgbClr val="F9CF21"/>
    <a:srgbClr val="A49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84254" autoAdjust="0"/>
  </p:normalViewPr>
  <p:slideViewPr>
    <p:cSldViewPr>
      <p:cViewPr varScale="1">
        <p:scale>
          <a:sx n="72" d="100"/>
          <a:sy n="72" d="100"/>
        </p:scale>
        <p:origin x="1656" y="62"/>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D66EFC-7999-4870-B632-5386160FDE8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CFF8F59A-5C1E-4429-8705-7D034A2699C4}">
      <dgm:prSet custT="1"/>
      <dgm:spPr/>
      <dgm:t>
        <a:bodyPr/>
        <a:lstStyle/>
        <a:p>
          <a:r>
            <a:rPr lang="en-US" sz="2000" b="1" dirty="0"/>
            <a:t>Submission Portal Opens February 1</a:t>
          </a:r>
          <a:r>
            <a:rPr lang="en-US" sz="2000" b="1" baseline="30000" dirty="0"/>
            <a:t>st</a:t>
          </a:r>
          <a:r>
            <a:rPr lang="en-US" sz="2000" b="1" dirty="0"/>
            <a:t>, 2023</a:t>
          </a:r>
          <a:endParaRPr lang="en-US" sz="2000" dirty="0"/>
        </a:p>
      </dgm:t>
    </dgm:pt>
    <dgm:pt modelId="{770DF595-464D-4ADA-B1FB-DB5BB898BA5F}" type="parTrans" cxnId="{E472956B-17D1-40E5-9AEF-2BE7F070FCDA}">
      <dgm:prSet/>
      <dgm:spPr/>
      <dgm:t>
        <a:bodyPr/>
        <a:lstStyle/>
        <a:p>
          <a:endParaRPr lang="en-US"/>
        </a:p>
      </dgm:t>
    </dgm:pt>
    <dgm:pt modelId="{6C418564-9ED4-42AA-B1F6-B8F08B7A2472}" type="sibTrans" cxnId="{E472956B-17D1-40E5-9AEF-2BE7F070FCDA}">
      <dgm:prSet/>
      <dgm:spPr/>
      <dgm:t>
        <a:bodyPr/>
        <a:lstStyle/>
        <a:p>
          <a:endParaRPr lang="en-US"/>
        </a:p>
      </dgm:t>
    </dgm:pt>
    <dgm:pt modelId="{07CD13AE-F213-4B38-B20C-0D42026909BF}">
      <dgm:prSet custT="1"/>
      <dgm:spPr/>
      <dgm:t>
        <a:bodyPr/>
        <a:lstStyle/>
        <a:p>
          <a:r>
            <a:rPr lang="en-US" sz="2000" b="1" dirty="0"/>
            <a:t>Submission Deadline is </a:t>
          </a:r>
          <a:r>
            <a:rPr lang="en-US" sz="2000" b="1" u="sng" dirty="0"/>
            <a:t>March 15</a:t>
          </a:r>
          <a:r>
            <a:rPr lang="en-US" sz="2000" b="1" u="sng" baseline="30000" dirty="0"/>
            <a:t>th</a:t>
          </a:r>
          <a:r>
            <a:rPr lang="en-US" sz="2000" b="1" u="sng" dirty="0"/>
            <a:t>, 2023</a:t>
          </a:r>
          <a:endParaRPr lang="en-US" sz="2000" dirty="0"/>
        </a:p>
      </dgm:t>
    </dgm:pt>
    <dgm:pt modelId="{4EE88417-3BB4-4CFF-9C16-F83FA9296FA9}" type="parTrans" cxnId="{9720EAC9-7516-45F7-BFCF-B438FE89487D}">
      <dgm:prSet/>
      <dgm:spPr/>
      <dgm:t>
        <a:bodyPr/>
        <a:lstStyle/>
        <a:p>
          <a:endParaRPr lang="en-US"/>
        </a:p>
      </dgm:t>
    </dgm:pt>
    <dgm:pt modelId="{687AD1BE-B7EF-455A-B1D3-2B06ADF975D5}" type="sibTrans" cxnId="{9720EAC9-7516-45F7-BFCF-B438FE89487D}">
      <dgm:prSet/>
      <dgm:spPr/>
      <dgm:t>
        <a:bodyPr/>
        <a:lstStyle/>
        <a:p>
          <a:endParaRPr lang="en-US"/>
        </a:p>
      </dgm:t>
    </dgm:pt>
    <dgm:pt modelId="{78418D7B-3CF2-4E7B-92E5-D18F367A3A5E}">
      <dgm:prSet custT="1"/>
      <dgm:spPr/>
      <dgm:t>
        <a:bodyPr/>
        <a:lstStyle/>
        <a:p>
          <a:r>
            <a:rPr lang="en-US" sz="2000" b="1" dirty="0"/>
            <a:t>Evaluations are used to inform decisions on compensation changes</a:t>
          </a:r>
          <a:endParaRPr lang="en-US" sz="2000" dirty="0"/>
        </a:p>
      </dgm:t>
    </dgm:pt>
    <dgm:pt modelId="{297941BD-25F0-4B0C-A44F-9CBB2F8DDDF8}" type="parTrans" cxnId="{0F66489E-B7F6-4449-A31C-F8038E974009}">
      <dgm:prSet/>
      <dgm:spPr/>
      <dgm:t>
        <a:bodyPr/>
        <a:lstStyle/>
        <a:p>
          <a:endParaRPr lang="en-US"/>
        </a:p>
      </dgm:t>
    </dgm:pt>
    <dgm:pt modelId="{B958713D-0831-4156-9DE8-B0FB4F0BC2AA}" type="sibTrans" cxnId="{0F66489E-B7F6-4449-A31C-F8038E974009}">
      <dgm:prSet/>
      <dgm:spPr/>
      <dgm:t>
        <a:bodyPr/>
        <a:lstStyle/>
        <a:p>
          <a:endParaRPr lang="en-US"/>
        </a:p>
      </dgm:t>
    </dgm:pt>
    <dgm:pt modelId="{FA32A471-3246-4FEB-8903-D8E6E27A53BD}">
      <dgm:prSet custT="1"/>
      <dgm:spPr/>
      <dgm:t>
        <a:bodyPr/>
        <a:lstStyle/>
        <a:p>
          <a:r>
            <a:rPr lang="en-US" sz="2000" b="1" dirty="0"/>
            <a:t>For new employees with a hire date on or after October 2</a:t>
          </a:r>
          <a:r>
            <a:rPr lang="en-US" sz="2000" b="1" baseline="30000" dirty="0"/>
            <a:t>nd</a:t>
          </a:r>
          <a:r>
            <a:rPr lang="en-US" sz="2000" b="1" dirty="0"/>
            <a:t>, 2022, no evaluation is required. </a:t>
          </a:r>
        </a:p>
      </dgm:t>
    </dgm:pt>
    <dgm:pt modelId="{A45C35F2-D08C-40DA-9D7E-27E98E882DC9}" type="parTrans" cxnId="{AB5A0E58-5563-4594-9E34-0BB080D7D965}">
      <dgm:prSet/>
      <dgm:spPr/>
      <dgm:t>
        <a:bodyPr/>
        <a:lstStyle/>
        <a:p>
          <a:endParaRPr lang="en-US"/>
        </a:p>
      </dgm:t>
    </dgm:pt>
    <dgm:pt modelId="{D2698FA9-B636-4C44-AA8C-DBDF88E3FDB9}" type="sibTrans" cxnId="{AB5A0E58-5563-4594-9E34-0BB080D7D965}">
      <dgm:prSet/>
      <dgm:spPr/>
      <dgm:t>
        <a:bodyPr/>
        <a:lstStyle/>
        <a:p>
          <a:endParaRPr lang="en-US"/>
        </a:p>
      </dgm:t>
    </dgm:pt>
    <dgm:pt modelId="{F0CCC23A-CE9C-469A-BFC9-BC5BA2061992}">
      <dgm:prSet custT="1"/>
      <dgm:spPr/>
      <dgm:t>
        <a:bodyPr/>
        <a:lstStyle/>
        <a:p>
          <a:r>
            <a:rPr lang="en-US" sz="2000" b="1" dirty="0"/>
            <a:t>For new employees with a hire date on or before October 1</a:t>
          </a:r>
          <a:r>
            <a:rPr lang="en-US" sz="2000" b="1" baseline="30000" dirty="0"/>
            <a:t>st</a:t>
          </a:r>
          <a:r>
            <a:rPr lang="en-US" sz="2000" b="1" dirty="0"/>
            <a:t>, 2022, an evaluation must be submitted.</a:t>
          </a:r>
        </a:p>
      </dgm:t>
    </dgm:pt>
    <dgm:pt modelId="{C573AE89-14FE-4D12-AE62-7626B06FA999}" type="parTrans" cxnId="{141B2A25-4F50-4670-9D78-F1E33DB9429D}">
      <dgm:prSet/>
      <dgm:spPr/>
      <dgm:t>
        <a:bodyPr/>
        <a:lstStyle/>
        <a:p>
          <a:endParaRPr lang="en-US"/>
        </a:p>
      </dgm:t>
    </dgm:pt>
    <dgm:pt modelId="{C5CCCB07-1C09-4A1F-99BB-FADB818ABD49}" type="sibTrans" cxnId="{141B2A25-4F50-4670-9D78-F1E33DB9429D}">
      <dgm:prSet/>
      <dgm:spPr/>
      <dgm:t>
        <a:bodyPr/>
        <a:lstStyle/>
        <a:p>
          <a:endParaRPr lang="en-US"/>
        </a:p>
      </dgm:t>
    </dgm:pt>
    <dgm:pt modelId="{B2AB1B61-D0F6-4088-BA46-4664531909D2}">
      <dgm:prSet custT="1"/>
      <dgm:spPr/>
      <dgm:t>
        <a:bodyPr/>
        <a:lstStyle/>
        <a:p>
          <a:r>
            <a:rPr lang="en-US" sz="2000" b="1" dirty="0"/>
            <a:t>Staff &amp; Faculty will be evaluated for the performance period beginning on 4/1 through 12/31.</a:t>
          </a:r>
        </a:p>
      </dgm:t>
    </dgm:pt>
    <dgm:pt modelId="{DDDEF839-764C-4CCB-BDB4-29EA140A289B}" type="parTrans" cxnId="{9D3F8826-D7A8-4332-8BCC-0EF40FE5B03C}">
      <dgm:prSet/>
      <dgm:spPr/>
      <dgm:t>
        <a:bodyPr/>
        <a:lstStyle/>
        <a:p>
          <a:endParaRPr lang="en-US"/>
        </a:p>
      </dgm:t>
    </dgm:pt>
    <dgm:pt modelId="{55ED0D92-15A2-43F3-8E0E-C66274D075E9}" type="sibTrans" cxnId="{9D3F8826-D7A8-4332-8BCC-0EF40FE5B03C}">
      <dgm:prSet/>
      <dgm:spPr/>
      <dgm:t>
        <a:bodyPr/>
        <a:lstStyle/>
        <a:p>
          <a:endParaRPr lang="en-US"/>
        </a:p>
      </dgm:t>
    </dgm:pt>
    <dgm:pt modelId="{3B2D4514-DE0B-42C5-A6C6-E12AD5F451B2}" type="pres">
      <dgm:prSet presAssocID="{9AD66EFC-7999-4870-B632-5386160FDE8E}" presName="linear" presStyleCnt="0">
        <dgm:presLayoutVars>
          <dgm:animLvl val="lvl"/>
          <dgm:resizeHandles val="exact"/>
        </dgm:presLayoutVars>
      </dgm:prSet>
      <dgm:spPr/>
    </dgm:pt>
    <dgm:pt modelId="{C7548A6C-DEB5-4C8A-A7CB-35D653AE1D44}" type="pres">
      <dgm:prSet presAssocID="{CFF8F59A-5C1E-4429-8705-7D034A2699C4}" presName="parentText" presStyleLbl="node1" presStyleIdx="0" presStyleCnt="6">
        <dgm:presLayoutVars>
          <dgm:chMax val="0"/>
          <dgm:bulletEnabled val="1"/>
        </dgm:presLayoutVars>
      </dgm:prSet>
      <dgm:spPr/>
    </dgm:pt>
    <dgm:pt modelId="{1AB041A9-3927-48FD-AD38-40B41734531A}" type="pres">
      <dgm:prSet presAssocID="{6C418564-9ED4-42AA-B1F6-B8F08B7A2472}" presName="spacer" presStyleCnt="0"/>
      <dgm:spPr/>
    </dgm:pt>
    <dgm:pt modelId="{41CC7014-EEC5-46E8-96F5-E613B6F252DE}" type="pres">
      <dgm:prSet presAssocID="{07CD13AE-F213-4B38-B20C-0D42026909BF}" presName="parentText" presStyleLbl="node1" presStyleIdx="1" presStyleCnt="6">
        <dgm:presLayoutVars>
          <dgm:chMax val="0"/>
          <dgm:bulletEnabled val="1"/>
        </dgm:presLayoutVars>
      </dgm:prSet>
      <dgm:spPr/>
    </dgm:pt>
    <dgm:pt modelId="{39B0A188-236F-4865-A5C8-7A05F7B5742D}" type="pres">
      <dgm:prSet presAssocID="{687AD1BE-B7EF-455A-B1D3-2B06ADF975D5}" presName="spacer" presStyleCnt="0"/>
      <dgm:spPr/>
    </dgm:pt>
    <dgm:pt modelId="{763DE745-AB58-4FA9-A14E-3FEDF44E44DE}" type="pres">
      <dgm:prSet presAssocID="{78418D7B-3CF2-4E7B-92E5-D18F367A3A5E}" presName="parentText" presStyleLbl="node1" presStyleIdx="2" presStyleCnt="6">
        <dgm:presLayoutVars>
          <dgm:chMax val="0"/>
          <dgm:bulletEnabled val="1"/>
        </dgm:presLayoutVars>
      </dgm:prSet>
      <dgm:spPr/>
    </dgm:pt>
    <dgm:pt modelId="{FB6520EA-8D3D-46FC-8865-283D7DF3BB61}" type="pres">
      <dgm:prSet presAssocID="{B958713D-0831-4156-9DE8-B0FB4F0BC2AA}" presName="spacer" presStyleCnt="0"/>
      <dgm:spPr/>
    </dgm:pt>
    <dgm:pt modelId="{DAA69D1C-BB7D-4204-85D5-1E28201EC481}" type="pres">
      <dgm:prSet presAssocID="{B2AB1B61-D0F6-4088-BA46-4664531909D2}" presName="parentText" presStyleLbl="node1" presStyleIdx="3" presStyleCnt="6">
        <dgm:presLayoutVars>
          <dgm:chMax val="0"/>
          <dgm:bulletEnabled val="1"/>
        </dgm:presLayoutVars>
      </dgm:prSet>
      <dgm:spPr/>
    </dgm:pt>
    <dgm:pt modelId="{4F28A3F7-CB17-47CD-BB7C-BEB660D722F3}" type="pres">
      <dgm:prSet presAssocID="{55ED0D92-15A2-43F3-8E0E-C66274D075E9}" presName="spacer" presStyleCnt="0"/>
      <dgm:spPr/>
    </dgm:pt>
    <dgm:pt modelId="{A90A7818-EBA4-499F-AFC8-8E2B17A52E05}" type="pres">
      <dgm:prSet presAssocID="{FA32A471-3246-4FEB-8903-D8E6E27A53BD}" presName="parentText" presStyleLbl="node1" presStyleIdx="4" presStyleCnt="6">
        <dgm:presLayoutVars>
          <dgm:chMax val="0"/>
          <dgm:bulletEnabled val="1"/>
        </dgm:presLayoutVars>
      </dgm:prSet>
      <dgm:spPr/>
    </dgm:pt>
    <dgm:pt modelId="{667A79DC-8238-4AF7-9288-9217172D7A5B}" type="pres">
      <dgm:prSet presAssocID="{D2698FA9-B636-4C44-AA8C-DBDF88E3FDB9}" presName="spacer" presStyleCnt="0"/>
      <dgm:spPr/>
    </dgm:pt>
    <dgm:pt modelId="{0A3B5335-6894-4E0B-A883-C95D4DFFA08F}" type="pres">
      <dgm:prSet presAssocID="{F0CCC23A-CE9C-469A-BFC9-BC5BA2061992}" presName="parentText" presStyleLbl="node1" presStyleIdx="5" presStyleCnt="6">
        <dgm:presLayoutVars>
          <dgm:chMax val="0"/>
          <dgm:bulletEnabled val="1"/>
        </dgm:presLayoutVars>
      </dgm:prSet>
      <dgm:spPr/>
    </dgm:pt>
  </dgm:ptLst>
  <dgm:cxnLst>
    <dgm:cxn modelId="{41483A05-790F-46BB-ADF3-D73C64914EFE}" type="presOf" srcId="{9AD66EFC-7999-4870-B632-5386160FDE8E}" destId="{3B2D4514-DE0B-42C5-A6C6-E12AD5F451B2}" srcOrd="0" destOrd="0" presId="urn:microsoft.com/office/officeart/2005/8/layout/vList2"/>
    <dgm:cxn modelId="{141B2A25-4F50-4670-9D78-F1E33DB9429D}" srcId="{9AD66EFC-7999-4870-B632-5386160FDE8E}" destId="{F0CCC23A-CE9C-469A-BFC9-BC5BA2061992}" srcOrd="5" destOrd="0" parTransId="{C573AE89-14FE-4D12-AE62-7626B06FA999}" sibTransId="{C5CCCB07-1C09-4A1F-99BB-FADB818ABD49}"/>
    <dgm:cxn modelId="{9D3F8826-D7A8-4332-8BCC-0EF40FE5B03C}" srcId="{9AD66EFC-7999-4870-B632-5386160FDE8E}" destId="{B2AB1B61-D0F6-4088-BA46-4664531909D2}" srcOrd="3" destOrd="0" parTransId="{DDDEF839-764C-4CCB-BDB4-29EA140A289B}" sibTransId="{55ED0D92-15A2-43F3-8E0E-C66274D075E9}"/>
    <dgm:cxn modelId="{E472956B-17D1-40E5-9AEF-2BE7F070FCDA}" srcId="{9AD66EFC-7999-4870-B632-5386160FDE8E}" destId="{CFF8F59A-5C1E-4429-8705-7D034A2699C4}" srcOrd="0" destOrd="0" parTransId="{770DF595-464D-4ADA-B1FB-DB5BB898BA5F}" sibTransId="{6C418564-9ED4-42AA-B1F6-B8F08B7A2472}"/>
    <dgm:cxn modelId="{CB611354-0380-475D-9886-79FE4B65E152}" type="presOf" srcId="{F0CCC23A-CE9C-469A-BFC9-BC5BA2061992}" destId="{0A3B5335-6894-4E0B-A883-C95D4DFFA08F}" srcOrd="0" destOrd="0" presId="urn:microsoft.com/office/officeart/2005/8/layout/vList2"/>
    <dgm:cxn modelId="{AB5A0E58-5563-4594-9E34-0BB080D7D965}" srcId="{9AD66EFC-7999-4870-B632-5386160FDE8E}" destId="{FA32A471-3246-4FEB-8903-D8E6E27A53BD}" srcOrd="4" destOrd="0" parTransId="{A45C35F2-D08C-40DA-9D7E-27E98E882DC9}" sibTransId="{D2698FA9-B636-4C44-AA8C-DBDF88E3FDB9}"/>
    <dgm:cxn modelId="{89BB785A-5631-4A6B-BB10-E116911F1B6F}" type="presOf" srcId="{CFF8F59A-5C1E-4429-8705-7D034A2699C4}" destId="{C7548A6C-DEB5-4C8A-A7CB-35D653AE1D44}" srcOrd="0" destOrd="0" presId="urn:microsoft.com/office/officeart/2005/8/layout/vList2"/>
    <dgm:cxn modelId="{0F66489E-B7F6-4449-A31C-F8038E974009}" srcId="{9AD66EFC-7999-4870-B632-5386160FDE8E}" destId="{78418D7B-3CF2-4E7B-92E5-D18F367A3A5E}" srcOrd="2" destOrd="0" parTransId="{297941BD-25F0-4B0C-A44F-9CBB2F8DDDF8}" sibTransId="{B958713D-0831-4156-9DE8-B0FB4F0BC2AA}"/>
    <dgm:cxn modelId="{9720EAC9-7516-45F7-BFCF-B438FE89487D}" srcId="{9AD66EFC-7999-4870-B632-5386160FDE8E}" destId="{07CD13AE-F213-4B38-B20C-0D42026909BF}" srcOrd="1" destOrd="0" parTransId="{4EE88417-3BB4-4CFF-9C16-F83FA9296FA9}" sibTransId="{687AD1BE-B7EF-455A-B1D3-2B06ADF975D5}"/>
    <dgm:cxn modelId="{3613B4CF-BE0F-4580-A4A3-CBF7E576B57A}" type="presOf" srcId="{B2AB1B61-D0F6-4088-BA46-4664531909D2}" destId="{DAA69D1C-BB7D-4204-85D5-1E28201EC481}" srcOrd="0" destOrd="0" presId="urn:microsoft.com/office/officeart/2005/8/layout/vList2"/>
    <dgm:cxn modelId="{44BCE4DB-45BA-4A50-9600-B6F8556389B3}" type="presOf" srcId="{78418D7B-3CF2-4E7B-92E5-D18F367A3A5E}" destId="{763DE745-AB58-4FA9-A14E-3FEDF44E44DE}" srcOrd="0" destOrd="0" presId="urn:microsoft.com/office/officeart/2005/8/layout/vList2"/>
    <dgm:cxn modelId="{579E7FE7-271D-464B-A59D-A7700A8F7FC7}" type="presOf" srcId="{07CD13AE-F213-4B38-B20C-0D42026909BF}" destId="{41CC7014-EEC5-46E8-96F5-E613B6F252DE}" srcOrd="0" destOrd="0" presId="urn:microsoft.com/office/officeart/2005/8/layout/vList2"/>
    <dgm:cxn modelId="{41150EFE-9A67-44C5-B58B-545A805FACE4}" type="presOf" srcId="{FA32A471-3246-4FEB-8903-D8E6E27A53BD}" destId="{A90A7818-EBA4-499F-AFC8-8E2B17A52E05}" srcOrd="0" destOrd="0" presId="urn:microsoft.com/office/officeart/2005/8/layout/vList2"/>
    <dgm:cxn modelId="{10A513AB-F461-479F-86C6-986F1A286E4C}" type="presParOf" srcId="{3B2D4514-DE0B-42C5-A6C6-E12AD5F451B2}" destId="{C7548A6C-DEB5-4C8A-A7CB-35D653AE1D44}" srcOrd="0" destOrd="0" presId="urn:microsoft.com/office/officeart/2005/8/layout/vList2"/>
    <dgm:cxn modelId="{9F4EEC1C-746E-425B-9FBA-B1A3F08425AE}" type="presParOf" srcId="{3B2D4514-DE0B-42C5-A6C6-E12AD5F451B2}" destId="{1AB041A9-3927-48FD-AD38-40B41734531A}" srcOrd="1" destOrd="0" presId="urn:microsoft.com/office/officeart/2005/8/layout/vList2"/>
    <dgm:cxn modelId="{AB8795AE-5484-4872-91E6-ECE8A2002920}" type="presParOf" srcId="{3B2D4514-DE0B-42C5-A6C6-E12AD5F451B2}" destId="{41CC7014-EEC5-46E8-96F5-E613B6F252DE}" srcOrd="2" destOrd="0" presId="urn:microsoft.com/office/officeart/2005/8/layout/vList2"/>
    <dgm:cxn modelId="{9D76DCDA-C35D-4154-8F27-974935207AF4}" type="presParOf" srcId="{3B2D4514-DE0B-42C5-A6C6-E12AD5F451B2}" destId="{39B0A188-236F-4865-A5C8-7A05F7B5742D}" srcOrd="3" destOrd="0" presId="urn:microsoft.com/office/officeart/2005/8/layout/vList2"/>
    <dgm:cxn modelId="{DF701061-AE02-4EAA-9232-E8A8572E7572}" type="presParOf" srcId="{3B2D4514-DE0B-42C5-A6C6-E12AD5F451B2}" destId="{763DE745-AB58-4FA9-A14E-3FEDF44E44DE}" srcOrd="4" destOrd="0" presId="urn:microsoft.com/office/officeart/2005/8/layout/vList2"/>
    <dgm:cxn modelId="{770E2D9F-4F07-4972-9874-75B2A5E00FF0}" type="presParOf" srcId="{3B2D4514-DE0B-42C5-A6C6-E12AD5F451B2}" destId="{FB6520EA-8D3D-46FC-8865-283D7DF3BB61}" srcOrd="5" destOrd="0" presId="urn:microsoft.com/office/officeart/2005/8/layout/vList2"/>
    <dgm:cxn modelId="{201F505F-DE17-4379-9063-036C45816A8C}" type="presParOf" srcId="{3B2D4514-DE0B-42C5-A6C6-E12AD5F451B2}" destId="{DAA69D1C-BB7D-4204-85D5-1E28201EC481}" srcOrd="6" destOrd="0" presId="urn:microsoft.com/office/officeart/2005/8/layout/vList2"/>
    <dgm:cxn modelId="{49CCED4C-4F75-429D-A32E-A4A3CDD2D290}" type="presParOf" srcId="{3B2D4514-DE0B-42C5-A6C6-E12AD5F451B2}" destId="{4F28A3F7-CB17-47CD-BB7C-BEB660D722F3}" srcOrd="7" destOrd="0" presId="urn:microsoft.com/office/officeart/2005/8/layout/vList2"/>
    <dgm:cxn modelId="{91C09363-0766-4FE8-A8ED-592767682912}" type="presParOf" srcId="{3B2D4514-DE0B-42C5-A6C6-E12AD5F451B2}" destId="{A90A7818-EBA4-499F-AFC8-8E2B17A52E05}" srcOrd="8" destOrd="0" presId="urn:microsoft.com/office/officeart/2005/8/layout/vList2"/>
    <dgm:cxn modelId="{69CA3BE2-9108-4427-8375-6286098FD09C}" type="presParOf" srcId="{3B2D4514-DE0B-42C5-A6C6-E12AD5F451B2}" destId="{667A79DC-8238-4AF7-9288-9217172D7A5B}" srcOrd="9" destOrd="0" presId="urn:microsoft.com/office/officeart/2005/8/layout/vList2"/>
    <dgm:cxn modelId="{494B4C3E-EA15-4B14-894F-AC28087C0671}" type="presParOf" srcId="{3B2D4514-DE0B-42C5-A6C6-E12AD5F451B2}" destId="{0A3B5335-6894-4E0B-A883-C95D4DFFA08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DD97F2-8F7A-4048-BD84-DB89330EAA5D}" type="doc">
      <dgm:prSet loTypeId="urn:microsoft.com/office/officeart/2005/8/layout/chevron2" loCatId="process" qsTypeId="urn:microsoft.com/office/officeart/2005/8/quickstyle/simple1" qsCatId="simple" csTypeId="urn:microsoft.com/office/officeart/2005/8/colors/accent0_1" csCatId="mainScheme" phldr="1"/>
      <dgm:spPr/>
      <dgm:t>
        <a:bodyPr/>
        <a:lstStyle/>
        <a:p>
          <a:endParaRPr lang="en-US"/>
        </a:p>
      </dgm:t>
    </dgm:pt>
    <dgm:pt modelId="{F172DEA2-F670-4DB5-AC23-A8D0E938632A}">
      <dgm:prSet phldrT="[Text]" custT="1"/>
      <dgm:spPr>
        <a:solidFill>
          <a:srgbClr val="C7A2E2"/>
        </a:solidFill>
      </dgm:spPr>
      <dgm:t>
        <a:bodyPr/>
        <a:lstStyle/>
        <a:p>
          <a:r>
            <a:rPr lang="en-US" sz="1100" b="1"/>
            <a:t>DOWNLOAD</a:t>
          </a:r>
        </a:p>
      </dgm:t>
    </dgm:pt>
    <dgm:pt modelId="{C2ACF930-9E0A-4FDF-911F-BDD7AEA723E4}" type="parTrans" cxnId="{77D5D452-99DF-4321-A932-871A77032F03}">
      <dgm:prSet/>
      <dgm:spPr/>
      <dgm:t>
        <a:bodyPr/>
        <a:lstStyle/>
        <a:p>
          <a:endParaRPr lang="en-US"/>
        </a:p>
      </dgm:t>
    </dgm:pt>
    <dgm:pt modelId="{61776079-ADC1-4280-BFE3-93AC9F93270C}" type="sibTrans" cxnId="{77D5D452-99DF-4321-A932-871A77032F03}">
      <dgm:prSet/>
      <dgm:spPr/>
      <dgm:t>
        <a:bodyPr/>
        <a:lstStyle/>
        <a:p>
          <a:endParaRPr lang="en-US"/>
        </a:p>
      </dgm:t>
    </dgm:pt>
    <dgm:pt modelId="{67C30398-8CCA-4B9A-B480-1DA3A42BBE98}">
      <dgm:prSet phldrT="[Text]" custT="1"/>
      <dgm:spPr/>
      <dgm:t>
        <a:bodyPr/>
        <a:lstStyle/>
        <a:p>
          <a:r>
            <a:rPr lang="en-US" sz="1000" b="1" dirty="0"/>
            <a:t>Access</a:t>
          </a:r>
          <a:r>
            <a:rPr lang="en-US" sz="1000" dirty="0"/>
            <a:t> the form on the HRM Talent Development Webpage and available in your training handouts.</a:t>
          </a:r>
        </a:p>
      </dgm:t>
    </dgm:pt>
    <dgm:pt modelId="{761EB821-6BA8-47C6-A8F1-F93EF60D3E1C}" type="parTrans" cxnId="{5FB07297-612F-4CAF-9631-943A08BE7B2C}">
      <dgm:prSet/>
      <dgm:spPr/>
      <dgm:t>
        <a:bodyPr/>
        <a:lstStyle/>
        <a:p>
          <a:endParaRPr lang="en-US"/>
        </a:p>
      </dgm:t>
    </dgm:pt>
    <dgm:pt modelId="{7A455972-4CFA-4583-9FED-EA7CDD31F400}" type="sibTrans" cxnId="{5FB07297-612F-4CAF-9631-943A08BE7B2C}">
      <dgm:prSet/>
      <dgm:spPr/>
      <dgm:t>
        <a:bodyPr/>
        <a:lstStyle/>
        <a:p>
          <a:endParaRPr lang="en-US"/>
        </a:p>
      </dgm:t>
    </dgm:pt>
    <dgm:pt modelId="{BE89AEB2-CE25-4D10-B870-79BDE112B81B}">
      <dgm:prSet phldrT="[Text]" custT="1"/>
      <dgm:spPr>
        <a:solidFill>
          <a:srgbClr val="C7A2E2"/>
        </a:solidFill>
      </dgm:spPr>
      <dgm:t>
        <a:bodyPr/>
        <a:lstStyle/>
        <a:p>
          <a:r>
            <a:rPr lang="en-US" sz="1100" b="1"/>
            <a:t>EVALUATE</a:t>
          </a:r>
        </a:p>
      </dgm:t>
    </dgm:pt>
    <dgm:pt modelId="{DA1DCDF8-D6F3-4CBB-8B7D-1876D3BE63C2}" type="parTrans" cxnId="{0CB291EF-7CC5-4F7B-A741-66169E706B5E}">
      <dgm:prSet/>
      <dgm:spPr/>
      <dgm:t>
        <a:bodyPr/>
        <a:lstStyle/>
        <a:p>
          <a:endParaRPr lang="en-US"/>
        </a:p>
      </dgm:t>
    </dgm:pt>
    <dgm:pt modelId="{5BCBC134-C3A2-4889-A6A8-85F3D855EC42}" type="sibTrans" cxnId="{0CB291EF-7CC5-4F7B-A741-66169E706B5E}">
      <dgm:prSet/>
      <dgm:spPr/>
      <dgm:t>
        <a:bodyPr/>
        <a:lstStyle/>
        <a:p>
          <a:endParaRPr lang="en-US"/>
        </a:p>
      </dgm:t>
    </dgm:pt>
    <dgm:pt modelId="{00F9A99E-963D-494D-8519-BC3D54FE8A25}">
      <dgm:prSet phldrT="[Text]" custT="1"/>
      <dgm:spPr/>
      <dgm:t>
        <a:bodyPr/>
        <a:lstStyle/>
        <a:p>
          <a:r>
            <a:rPr lang="en-US" sz="1000" b="1" dirty="0"/>
            <a:t>Complete </a:t>
          </a:r>
          <a:r>
            <a:rPr lang="en-US" sz="1000" b="0" dirty="0"/>
            <a:t>the form in Adobe Acrobat ONLY.</a:t>
          </a:r>
          <a:endParaRPr lang="en-US" sz="1000" b="1" dirty="0"/>
        </a:p>
      </dgm:t>
    </dgm:pt>
    <dgm:pt modelId="{BB6DCF99-3933-4ADB-840A-55A96CE45BAD}" type="parTrans" cxnId="{E33D29C5-ECC4-4BD8-81CF-9AAD2FAB127B}">
      <dgm:prSet/>
      <dgm:spPr/>
      <dgm:t>
        <a:bodyPr/>
        <a:lstStyle/>
        <a:p>
          <a:endParaRPr lang="en-US"/>
        </a:p>
      </dgm:t>
    </dgm:pt>
    <dgm:pt modelId="{502C417C-42FA-43D4-982F-D05380C13A62}" type="sibTrans" cxnId="{E33D29C5-ECC4-4BD8-81CF-9AAD2FAB127B}">
      <dgm:prSet/>
      <dgm:spPr/>
      <dgm:t>
        <a:bodyPr/>
        <a:lstStyle/>
        <a:p>
          <a:endParaRPr lang="en-US"/>
        </a:p>
      </dgm:t>
    </dgm:pt>
    <dgm:pt modelId="{5BAD5002-1C57-4966-BDF2-153307E74AED}">
      <dgm:prSet phldrT="[Text]" custT="1"/>
      <dgm:spPr>
        <a:solidFill>
          <a:srgbClr val="C7A2E2"/>
        </a:solidFill>
      </dgm:spPr>
      <dgm:t>
        <a:bodyPr/>
        <a:lstStyle/>
        <a:p>
          <a:r>
            <a:rPr lang="en-US" sz="1100" b="1"/>
            <a:t>MEET</a:t>
          </a:r>
        </a:p>
      </dgm:t>
    </dgm:pt>
    <dgm:pt modelId="{CD2BF657-4AE9-422C-A405-D8D6144F9DA5}" type="parTrans" cxnId="{24C662BE-5AD8-4A9D-8E61-705F197989FF}">
      <dgm:prSet/>
      <dgm:spPr/>
      <dgm:t>
        <a:bodyPr/>
        <a:lstStyle/>
        <a:p>
          <a:endParaRPr lang="en-US"/>
        </a:p>
      </dgm:t>
    </dgm:pt>
    <dgm:pt modelId="{617E6576-F174-4508-91AA-C10C6ADACF45}" type="sibTrans" cxnId="{24C662BE-5AD8-4A9D-8E61-705F197989FF}">
      <dgm:prSet/>
      <dgm:spPr/>
      <dgm:t>
        <a:bodyPr/>
        <a:lstStyle/>
        <a:p>
          <a:endParaRPr lang="en-US"/>
        </a:p>
      </dgm:t>
    </dgm:pt>
    <dgm:pt modelId="{E238AD3C-E575-4645-A3CA-0EAA54757BE5}">
      <dgm:prSet phldrT="[Text]" custT="1"/>
      <dgm:spPr/>
      <dgm:t>
        <a:bodyPr/>
        <a:lstStyle/>
        <a:p>
          <a:r>
            <a:rPr lang="en-US" sz="1000" b="1" dirty="0"/>
            <a:t>Meet</a:t>
          </a:r>
          <a:r>
            <a:rPr lang="en-US" sz="1000" b="0" dirty="0"/>
            <a:t> with the employee for the Performance Conversation.</a:t>
          </a:r>
          <a:endParaRPr lang="en-US" sz="1000" b="1" dirty="0"/>
        </a:p>
      </dgm:t>
    </dgm:pt>
    <dgm:pt modelId="{BD0EA55A-653B-4BF8-B4A2-B670FFFD21C5}" type="parTrans" cxnId="{36A78092-55D8-4220-8438-CB5F43E4BBB2}">
      <dgm:prSet/>
      <dgm:spPr/>
      <dgm:t>
        <a:bodyPr/>
        <a:lstStyle/>
        <a:p>
          <a:endParaRPr lang="en-US"/>
        </a:p>
      </dgm:t>
    </dgm:pt>
    <dgm:pt modelId="{448F5200-2CDA-42A3-81E3-FF633FD70C73}" type="sibTrans" cxnId="{36A78092-55D8-4220-8438-CB5F43E4BBB2}">
      <dgm:prSet/>
      <dgm:spPr/>
      <dgm:t>
        <a:bodyPr/>
        <a:lstStyle/>
        <a:p>
          <a:endParaRPr lang="en-US"/>
        </a:p>
      </dgm:t>
    </dgm:pt>
    <dgm:pt modelId="{3C508EC5-5076-4615-958D-9567B4395A0D}">
      <dgm:prSet phldrT="[Text]" custT="1"/>
      <dgm:spPr>
        <a:solidFill>
          <a:srgbClr val="C7A2E2"/>
        </a:solidFill>
      </dgm:spPr>
      <dgm:t>
        <a:bodyPr/>
        <a:lstStyle/>
        <a:p>
          <a:r>
            <a:rPr lang="en-US" sz="1100" b="1"/>
            <a:t>SUBMIT</a:t>
          </a:r>
        </a:p>
      </dgm:t>
    </dgm:pt>
    <dgm:pt modelId="{42A29F96-0810-405A-AC5C-DB35FDE3C001}" type="parTrans" cxnId="{4A7D8E41-7B77-4A5E-8C19-66F1DC86A035}">
      <dgm:prSet/>
      <dgm:spPr/>
      <dgm:t>
        <a:bodyPr/>
        <a:lstStyle/>
        <a:p>
          <a:endParaRPr lang="en-US"/>
        </a:p>
      </dgm:t>
    </dgm:pt>
    <dgm:pt modelId="{3175B17B-D8CD-402C-B5E2-D850D115CD66}" type="sibTrans" cxnId="{4A7D8E41-7B77-4A5E-8C19-66F1DC86A035}">
      <dgm:prSet/>
      <dgm:spPr/>
      <dgm:t>
        <a:bodyPr/>
        <a:lstStyle/>
        <a:p>
          <a:endParaRPr lang="en-US"/>
        </a:p>
      </dgm:t>
    </dgm:pt>
    <dgm:pt modelId="{C90CBC63-6379-44E1-AC7B-E09EF7383562}">
      <dgm:prSet phldrT="[Text]" custT="1"/>
      <dgm:spPr/>
      <dgm:t>
        <a:bodyPr/>
        <a:lstStyle/>
        <a:p>
          <a:r>
            <a:rPr lang="en-US" sz="1000" b="1" dirty="0"/>
            <a:t>Download</a:t>
          </a:r>
          <a:r>
            <a:rPr lang="en-US" sz="1000" dirty="0"/>
            <a:t> and Save to your computer.</a:t>
          </a:r>
        </a:p>
      </dgm:t>
    </dgm:pt>
    <dgm:pt modelId="{BD796272-EA86-44E1-BB86-26E413E01DED}" type="parTrans" cxnId="{3B0AE9B8-6D09-4CE0-A335-1734A0297235}">
      <dgm:prSet/>
      <dgm:spPr/>
      <dgm:t>
        <a:bodyPr/>
        <a:lstStyle/>
        <a:p>
          <a:endParaRPr lang="en-US"/>
        </a:p>
      </dgm:t>
    </dgm:pt>
    <dgm:pt modelId="{CDF1A9AF-370F-4BA1-87AC-E24509F4DB29}" type="sibTrans" cxnId="{3B0AE9B8-6D09-4CE0-A335-1734A0297235}">
      <dgm:prSet/>
      <dgm:spPr/>
      <dgm:t>
        <a:bodyPr/>
        <a:lstStyle/>
        <a:p>
          <a:endParaRPr lang="en-US"/>
        </a:p>
      </dgm:t>
    </dgm:pt>
    <dgm:pt modelId="{1455195C-68FD-4F9F-B4F9-74132F97616B}">
      <dgm:prSet phldrT="[Text]" custT="1"/>
      <dgm:spPr/>
      <dgm:t>
        <a:bodyPr/>
        <a:lstStyle/>
        <a:p>
          <a:r>
            <a:rPr lang="en-US" sz="1000" b="1" dirty="0"/>
            <a:t>Open</a:t>
          </a:r>
          <a:r>
            <a:rPr lang="en-US" sz="1000" dirty="0"/>
            <a:t> in Adobe Acrobat ONLY.</a:t>
          </a:r>
        </a:p>
      </dgm:t>
    </dgm:pt>
    <dgm:pt modelId="{2FBB3F83-8EF4-47FA-8CD0-4E084FEA7457}" type="parTrans" cxnId="{A2BF9C18-F275-4E91-A104-4BC68AAF6F10}">
      <dgm:prSet/>
      <dgm:spPr/>
      <dgm:t>
        <a:bodyPr/>
        <a:lstStyle/>
        <a:p>
          <a:endParaRPr lang="en-US"/>
        </a:p>
      </dgm:t>
    </dgm:pt>
    <dgm:pt modelId="{C25D6529-7057-405E-AC1C-7904F55E438C}" type="sibTrans" cxnId="{A2BF9C18-F275-4E91-A104-4BC68AAF6F10}">
      <dgm:prSet/>
      <dgm:spPr/>
      <dgm:t>
        <a:bodyPr/>
        <a:lstStyle/>
        <a:p>
          <a:endParaRPr lang="en-US"/>
        </a:p>
      </dgm:t>
    </dgm:pt>
    <dgm:pt modelId="{83E9304B-38CB-447B-8B22-3CE1453400CF}">
      <dgm:prSet phldrT="[Text]" custT="1"/>
      <dgm:spPr/>
      <dgm:t>
        <a:bodyPr/>
        <a:lstStyle/>
        <a:p>
          <a:r>
            <a:rPr lang="en-US" sz="1000" b="1" dirty="0"/>
            <a:t>Distribute</a:t>
          </a:r>
          <a:r>
            <a:rPr lang="en-US" sz="1000" dirty="0"/>
            <a:t> to staff for self-evaluations. Inform employees that self-evaluations are highly encouraged components of the evaluation process.</a:t>
          </a:r>
        </a:p>
      </dgm:t>
    </dgm:pt>
    <dgm:pt modelId="{6E7E407E-CE10-4460-A802-62152CE163EF}" type="parTrans" cxnId="{E224A5B3-5608-4FED-A6BC-8C28927EDE20}">
      <dgm:prSet/>
      <dgm:spPr/>
      <dgm:t>
        <a:bodyPr/>
        <a:lstStyle/>
        <a:p>
          <a:endParaRPr lang="en-US"/>
        </a:p>
      </dgm:t>
    </dgm:pt>
    <dgm:pt modelId="{604DEA36-1AB2-47B1-B235-447A76B74FD8}" type="sibTrans" cxnId="{E224A5B3-5608-4FED-A6BC-8C28927EDE20}">
      <dgm:prSet/>
      <dgm:spPr/>
      <dgm:t>
        <a:bodyPr/>
        <a:lstStyle/>
        <a:p>
          <a:endParaRPr lang="en-US"/>
        </a:p>
      </dgm:t>
    </dgm:pt>
    <dgm:pt modelId="{8EDBEE0E-C5BD-4053-8B66-1EFCFC51435F}">
      <dgm:prSet phldrT="[Text]" custT="1"/>
      <dgm:spPr/>
      <dgm:t>
        <a:bodyPr/>
        <a:lstStyle/>
        <a:p>
          <a:r>
            <a:rPr lang="en-US" sz="1000" b="1" dirty="0"/>
            <a:t>Comment Section </a:t>
          </a:r>
          <a:br>
            <a:rPr lang="en-US" sz="1000" b="1" dirty="0"/>
          </a:br>
          <a:r>
            <a:rPr lang="en-US" sz="1000" b="0" dirty="0"/>
            <a:t>MUST be completed for ratings greater or less than "3". Strongly encouraged for Job-Specific criteria.</a:t>
          </a:r>
          <a:endParaRPr lang="en-US" sz="1000" b="1" dirty="0"/>
        </a:p>
      </dgm:t>
    </dgm:pt>
    <dgm:pt modelId="{2BDE949F-F7F6-479B-B0C1-E9AFF4074561}" type="parTrans" cxnId="{BA918F72-1261-45DC-9951-7EE229852961}">
      <dgm:prSet/>
      <dgm:spPr/>
      <dgm:t>
        <a:bodyPr/>
        <a:lstStyle/>
        <a:p>
          <a:endParaRPr lang="en-US"/>
        </a:p>
      </dgm:t>
    </dgm:pt>
    <dgm:pt modelId="{454762A7-CF6C-42CB-9FF4-CECCAED0AE21}" type="sibTrans" cxnId="{BA918F72-1261-45DC-9951-7EE229852961}">
      <dgm:prSet/>
      <dgm:spPr/>
      <dgm:t>
        <a:bodyPr/>
        <a:lstStyle/>
        <a:p>
          <a:endParaRPr lang="en-US"/>
        </a:p>
      </dgm:t>
    </dgm:pt>
    <dgm:pt modelId="{DE1577AB-A00D-4CC8-A738-E65F882EAFE0}">
      <dgm:prSet phldrT="[Text]" custT="1"/>
      <dgm:spPr/>
      <dgm:t>
        <a:bodyPr/>
        <a:lstStyle/>
        <a:p>
          <a:r>
            <a:rPr lang="en-US" sz="1000" b="1" dirty="0"/>
            <a:t>Feedback</a:t>
          </a:r>
          <a:r>
            <a:rPr lang="en-US" sz="1000" b="0" dirty="0"/>
            <a:t> is provided to the employee in a clear and direct fashion with actionable guidance.</a:t>
          </a:r>
        </a:p>
      </dgm:t>
    </dgm:pt>
    <dgm:pt modelId="{4711C807-4A11-4876-9D2B-127324CBD610}" type="parTrans" cxnId="{FA7817C7-1E54-4881-AAE4-2FD8E4825838}">
      <dgm:prSet/>
      <dgm:spPr/>
      <dgm:t>
        <a:bodyPr/>
        <a:lstStyle/>
        <a:p>
          <a:endParaRPr lang="en-US"/>
        </a:p>
      </dgm:t>
    </dgm:pt>
    <dgm:pt modelId="{7651207C-BFA2-4906-AFAC-0861F5624387}" type="sibTrans" cxnId="{FA7817C7-1E54-4881-AAE4-2FD8E4825838}">
      <dgm:prSet/>
      <dgm:spPr/>
      <dgm:t>
        <a:bodyPr/>
        <a:lstStyle/>
        <a:p>
          <a:endParaRPr lang="en-US"/>
        </a:p>
      </dgm:t>
    </dgm:pt>
    <dgm:pt modelId="{E6EC79B6-2A95-4093-B8CD-355F76748208}">
      <dgm:prSet phldrT="[Text]"/>
      <dgm:spPr/>
      <dgm:t>
        <a:bodyPr/>
        <a:lstStyle/>
        <a:p>
          <a:endParaRPr lang="en-US" sz="500" b="0"/>
        </a:p>
      </dgm:t>
    </dgm:pt>
    <dgm:pt modelId="{E6C3876F-D9B6-41A8-A08B-F2819602CCF4}" type="parTrans" cxnId="{F5E663FB-CE04-43D2-80C4-1B5D23560CF8}">
      <dgm:prSet/>
      <dgm:spPr/>
      <dgm:t>
        <a:bodyPr/>
        <a:lstStyle/>
        <a:p>
          <a:endParaRPr lang="en-US"/>
        </a:p>
      </dgm:t>
    </dgm:pt>
    <dgm:pt modelId="{75D75DAA-3393-4553-9F12-505B9694F2CF}" type="sibTrans" cxnId="{F5E663FB-CE04-43D2-80C4-1B5D23560CF8}">
      <dgm:prSet/>
      <dgm:spPr/>
      <dgm:t>
        <a:bodyPr/>
        <a:lstStyle/>
        <a:p>
          <a:endParaRPr lang="en-US"/>
        </a:p>
      </dgm:t>
    </dgm:pt>
    <dgm:pt modelId="{6E0BECA0-EE44-407E-B549-2CF3CCD0FC55}">
      <dgm:prSet phldrT="[Text]" custT="1"/>
      <dgm:spPr/>
      <dgm:t>
        <a:bodyPr/>
        <a:lstStyle/>
        <a:p>
          <a:r>
            <a:rPr lang="en-US" sz="1000" b="0" dirty="0"/>
            <a:t>Employee and evaluator(s) may sign the form physically or electronically.</a:t>
          </a:r>
          <a:endParaRPr lang="en-US" sz="1000" b="1" dirty="0"/>
        </a:p>
      </dgm:t>
    </dgm:pt>
    <dgm:pt modelId="{87FDCD28-7BD9-4D36-9F5E-E5B95F47618B}" type="parTrans" cxnId="{B3A3C145-BD5B-4CAC-B980-1B7C47042A67}">
      <dgm:prSet/>
      <dgm:spPr/>
      <dgm:t>
        <a:bodyPr/>
        <a:lstStyle/>
        <a:p>
          <a:endParaRPr lang="en-US"/>
        </a:p>
      </dgm:t>
    </dgm:pt>
    <dgm:pt modelId="{99D9DBE1-E06F-4508-9241-52F33B6018C8}" type="sibTrans" cxnId="{B3A3C145-BD5B-4CAC-B980-1B7C47042A67}">
      <dgm:prSet/>
      <dgm:spPr/>
      <dgm:t>
        <a:bodyPr/>
        <a:lstStyle/>
        <a:p>
          <a:endParaRPr lang="en-US"/>
        </a:p>
      </dgm:t>
    </dgm:pt>
    <dgm:pt modelId="{5575C08C-B38F-4901-9957-CAA17523439B}">
      <dgm:prSet custT="1"/>
      <dgm:spPr/>
      <dgm:t>
        <a:bodyPr/>
        <a:lstStyle/>
        <a:p>
          <a:r>
            <a:rPr lang="en-US" sz="1200" b="1" dirty="0">
              <a:solidFill>
                <a:sysClr val="windowText" lastClr="000000"/>
              </a:solidFill>
            </a:rPr>
            <a:t>Scan</a:t>
          </a:r>
          <a:r>
            <a:rPr lang="en-US" sz="1200" b="0" dirty="0">
              <a:solidFill>
                <a:sysClr val="windowText" lastClr="000000"/>
              </a:solidFill>
            </a:rPr>
            <a:t> the completed form(s) and save to your computer.</a:t>
          </a:r>
          <a:endParaRPr lang="en-US" sz="1200" b="1" dirty="0"/>
        </a:p>
      </dgm:t>
    </dgm:pt>
    <dgm:pt modelId="{32A7CB7F-83E7-4CE8-BB48-CFFBBD79B9DA}" type="parTrans" cxnId="{EEB9E239-FCA5-44AA-91C3-DAD30AFD0CD2}">
      <dgm:prSet/>
      <dgm:spPr/>
      <dgm:t>
        <a:bodyPr/>
        <a:lstStyle/>
        <a:p>
          <a:endParaRPr lang="en-US"/>
        </a:p>
      </dgm:t>
    </dgm:pt>
    <dgm:pt modelId="{9F68B2DC-D7CB-42A3-84AB-E033BACBD0C3}" type="sibTrans" cxnId="{EEB9E239-FCA5-44AA-91C3-DAD30AFD0CD2}">
      <dgm:prSet/>
      <dgm:spPr/>
      <dgm:t>
        <a:bodyPr/>
        <a:lstStyle/>
        <a:p>
          <a:endParaRPr lang="en-US"/>
        </a:p>
      </dgm:t>
    </dgm:pt>
    <dgm:pt modelId="{41BAC969-EDC1-4D0A-B552-06AF2EE4B66A}">
      <dgm:prSet phldrT="[Text]" custT="1"/>
      <dgm:spPr/>
      <dgm:t>
        <a:bodyPr/>
        <a:lstStyle/>
        <a:p>
          <a:r>
            <a:rPr lang="en-US" sz="1000" b="1" dirty="0"/>
            <a:t>2nd-Level approver</a:t>
          </a:r>
          <a:r>
            <a:rPr lang="en-US" sz="1000" b="0" dirty="0"/>
            <a:t> e-signs if rated "</a:t>
          </a:r>
          <a:r>
            <a:rPr lang="en-US" sz="1000" b="0" i="1" dirty="0"/>
            <a:t>Outstanding"</a:t>
          </a:r>
          <a:r>
            <a:rPr lang="en-US" sz="1000" b="0" dirty="0"/>
            <a:t> or "</a:t>
          </a:r>
          <a:r>
            <a:rPr lang="en-US" sz="1000" b="0" i="1" dirty="0"/>
            <a:t>Unsatisfactory"</a:t>
          </a:r>
          <a:endParaRPr lang="en-US" sz="1000" b="1" dirty="0"/>
        </a:p>
      </dgm:t>
    </dgm:pt>
    <dgm:pt modelId="{B870A1F2-0311-4C36-8D80-EAEB543EB467}" type="parTrans" cxnId="{DBA2DC2E-D529-4783-B4BE-3C39F63FF789}">
      <dgm:prSet/>
      <dgm:spPr/>
      <dgm:t>
        <a:bodyPr/>
        <a:lstStyle/>
        <a:p>
          <a:endParaRPr lang="en-US"/>
        </a:p>
      </dgm:t>
    </dgm:pt>
    <dgm:pt modelId="{33747369-3CF3-4D02-97CF-AF5484D73F58}" type="sibTrans" cxnId="{DBA2DC2E-D529-4783-B4BE-3C39F63FF789}">
      <dgm:prSet/>
      <dgm:spPr/>
      <dgm:t>
        <a:bodyPr/>
        <a:lstStyle/>
        <a:p>
          <a:endParaRPr lang="en-US"/>
        </a:p>
      </dgm:t>
    </dgm:pt>
    <dgm:pt modelId="{9AD102EF-DE05-4112-A511-A8CE2F21425D}">
      <dgm:prSet phldrT="[Text]" custT="1"/>
      <dgm:spPr/>
      <dgm:t>
        <a:bodyPr/>
        <a:lstStyle/>
        <a:p>
          <a:r>
            <a:rPr lang="en-US" sz="1000" b="1" dirty="0"/>
            <a:t>Best Practice</a:t>
          </a:r>
          <a:br>
            <a:rPr lang="en-US" sz="1000" b="1" dirty="0"/>
          </a:br>
          <a:r>
            <a:rPr lang="en-US" sz="1000" b="0" dirty="0"/>
            <a:t>Be sure to use objective measures when evaluating performance. Objectivity is difficult but essential to an equitable evaluation process.</a:t>
          </a:r>
          <a:endParaRPr lang="en-US" sz="1000" b="1" dirty="0"/>
        </a:p>
      </dgm:t>
    </dgm:pt>
    <dgm:pt modelId="{7E822D22-E917-4308-AEB2-5308559BA285}" type="parTrans" cxnId="{6E1B1162-C4B1-40EC-AD17-B17996872424}">
      <dgm:prSet/>
      <dgm:spPr/>
      <dgm:t>
        <a:bodyPr/>
        <a:lstStyle/>
        <a:p>
          <a:endParaRPr lang="en-US"/>
        </a:p>
      </dgm:t>
    </dgm:pt>
    <dgm:pt modelId="{5E4E7ACA-F4AB-410F-BBFB-A634B790649A}" type="sibTrans" cxnId="{6E1B1162-C4B1-40EC-AD17-B17996872424}">
      <dgm:prSet/>
      <dgm:spPr/>
      <dgm:t>
        <a:bodyPr/>
        <a:lstStyle/>
        <a:p>
          <a:endParaRPr lang="en-US"/>
        </a:p>
      </dgm:t>
    </dgm:pt>
    <dgm:pt modelId="{92C92E98-4AB0-4B75-9F08-D21B45BCD4F1}">
      <dgm:prSet phldrT="[Text]" custT="1"/>
      <dgm:spPr/>
      <dgm:t>
        <a:bodyPr/>
        <a:lstStyle/>
        <a:p>
          <a:r>
            <a:rPr lang="en-US" sz="1000" b="1" dirty="0"/>
            <a:t>Discuss </a:t>
          </a:r>
          <a:r>
            <a:rPr lang="en-US" sz="1000" b="0" dirty="0"/>
            <a:t>employee's self-evaluation and supervisor's evaluation of employee.</a:t>
          </a:r>
        </a:p>
      </dgm:t>
    </dgm:pt>
    <dgm:pt modelId="{DF8C6BB7-2854-4EBE-A3A1-D9E9D2EDDC56}" type="parTrans" cxnId="{732CF328-D7FF-43E9-AD94-68EBE42E79C0}">
      <dgm:prSet/>
      <dgm:spPr/>
      <dgm:t>
        <a:bodyPr/>
        <a:lstStyle/>
        <a:p>
          <a:endParaRPr lang="en-US"/>
        </a:p>
      </dgm:t>
    </dgm:pt>
    <dgm:pt modelId="{339AB51C-2481-4D3E-B9CB-585E3C9F0968}" type="sibTrans" cxnId="{732CF328-D7FF-43E9-AD94-68EBE42E79C0}">
      <dgm:prSet/>
      <dgm:spPr/>
      <dgm:t>
        <a:bodyPr/>
        <a:lstStyle/>
        <a:p>
          <a:endParaRPr lang="en-US"/>
        </a:p>
      </dgm:t>
    </dgm:pt>
    <dgm:pt modelId="{793A44F1-A483-4F6E-B84B-10D335F3387D}">
      <dgm:prSet custT="1"/>
      <dgm:spPr/>
      <dgm:t>
        <a:bodyPr/>
        <a:lstStyle/>
        <a:p>
          <a:r>
            <a:rPr lang="en-US" sz="1200" b="1" dirty="0">
              <a:solidFill>
                <a:sysClr val="windowText" lastClr="000000"/>
              </a:solidFill>
            </a:rPr>
            <a:t>Submit </a:t>
          </a:r>
          <a:r>
            <a:rPr lang="en-US" sz="1200" b="0" dirty="0">
              <a:solidFill>
                <a:sysClr val="windowText" lastClr="000000"/>
              </a:solidFill>
            </a:rPr>
            <a:t>the evaluation, and, if applicable, self-evaluation and/or planning letter via the Evaluation Submission Portal (linked below and in the Resources section).</a:t>
          </a:r>
          <a:endParaRPr lang="en-US" sz="1200" b="1" dirty="0">
            <a:solidFill>
              <a:sysClr val="windowText" lastClr="000000"/>
            </a:solidFill>
          </a:endParaRPr>
        </a:p>
      </dgm:t>
    </dgm:pt>
    <dgm:pt modelId="{48698F1F-D40D-4FC7-A6D7-BAE2817496BE}" type="parTrans" cxnId="{67181FB1-E9AF-4EC1-8AFD-A0B24D7A0AEB}">
      <dgm:prSet/>
      <dgm:spPr/>
      <dgm:t>
        <a:bodyPr/>
        <a:lstStyle/>
        <a:p>
          <a:endParaRPr lang="en-US"/>
        </a:p>
      </dgm:t>
    </dgm:pt>
    <dgm:pt modelId="{F8A31FDB-6F73-45BA-A4DA-8B77D8D9603F}" type="sibTrans" cxnId="{67181FB1-E9AF-4EC1-8AFD-A0B24D7A0AEB}">
      <dgm:prSet/>
      <dgm:spPr/>
      <dgm:t>
        <a:bodyPr/>
        <a:lstStyle/>
        <a:p>
          <a:endParaRPr lang="en-US"/>
        </a:p>
      </dgm:t>
    </dgm:pt>
    <dgm:pt modelId="{0A19432A-4DE0-400D-906F-B6B4F04B7C3B}" type="pres">
      <dgm:prSet presAssocID="{66DD97F2-8F7A-4048-BD84-DB89330EAA5D}" presName="linearFlow" presStyleCnt="0">
        <dgm:presLayoutVars>
          <dgm:dir/>
          <dgm:animLvl val="lvl"/>
          <dgm:resizeHandles val="exact"/>
        </dgm:presLayoutVars>
      </dgm:prSet>
      <dgm:spPr/>
    </dgm:pt>
    <dgm:pt modelId="{082FB419-3A61-4DBE-B71D-914B54BF9340}" type="pres">
      <dgm:prSet presAssocID="{F172DEA2-F670-4DB5-AC23-A8D0E938632A}" presName="composite" presStyleCnt="0"/>
      <dgm:spPr/>
    </dgm:pt>
    <dgm:pt modelId="{8B4250C2-C0D7-4CD2-A3BF-E1AB622F27DA}" type="pres">
      <dgm:prSet presAssocID="{F172DEA2-F670-4DB5-AC23-A8D0E938632A}" presName="parentText" presStyleLbl="alignNode1" presStyleIdx="0" presStyleCnt="4">
        <dgm:presLayoutVars>
          <dgm:chMax val="1"/>
          <dgm:bulletEnabled val="1"/>
        </dgm:presLayoutVars>
      </dgm:prSet>
      <dgm:spPr/>
    </dgm:pt>
    <dgm:pt modelId="{846346C9-13B5-4081-8CF7-73548B54F89E}" type="pres">
      <dgm:prSet presAssocID="{F172DEA2-F670-4DB5-AC23-A8D0E938632A}" presName="descendantText" presStyleLbl="alignAcc1" presStyleIdx="0" presStyleCnt="4">
        <dgm:presLayoutVars>
          <dgm:bulletEnabled val="1"/>
        </dgm:presLayoutVars>
      </dgm:prSet>
      <dgm:spPr/>
    </dgm:pt>
    <dgm:pt modelId="{A28E3F45-ADFE-46C3-94DF-F8F27EA1646D}" type="pres">
      <dgm:prSet presAssocID="{61776079-ADC1-4280-BFE3-93AC9F93270C}" presName="sp" presStyleCnt="0"/>
      <dgm:spPr/>
    </dgm:pt>
    <dgm:pt modelId="{95B75E31-261B-4F28-8DE9-1EDDFBEC415D}" type="pres">
      <dgm:prSet presAssocID="{BE89AEB2-CE25-4D10-B870-79BDE112B81B}" presName="composite" presStyleCnt="0"/>
      <dgm:spPr/>
    </dgm:pt>
    <dgm:pt modelId="{A1ADE2D2-D1AF-4103-B221-EF799E3929EF}" type="pres">
      <dgm:prSet presAssocID="{BE89AEB2-CE25-4D10-B870-79BDE112B81B}" presName="parentText" presStyleLbl="alignNode1" presStyleIdx="1" presStyleCnt="4">
        <dgm:presLayoutVars>
          <dgm:chMax val="1"/>
          <dgm:bulletEnabled val="1"/>
        </dgm:presLayoutVars>
      </dgm:prSet>
      <dgm:spPr/>
    </dgm:pt>
    <dgm:pt modelId="{80F7F2D7-EECB-4AA4-A1E8-51A599C87854}" type="pres">
      <dgm:prSet presAssocID="{BE89AEB2-CE25-4D10-B870-79BDE112B81B}" presName="descendantText" presStyleLbl="alignAcc1" presStyleIdx="1" presStyleCnt="4">
        <dgm:presLayoutVars>
          <dgm:bulletEnabled val="1"/>
        </dgm:presLayoutVars>
      </dgm:prSet>
      <dgm:spPr/>
    </dgm:pt>
    <dgm:pt modelId="{4903A8DF-6B13-431C-8CB1-41D571101395}" type="pres">
      <dgm:prSet presAssocID="{5BCBC134-C3A2-4889-A6A8-85F3D855EC42}" presName="sp" presStyleCnt="0"/>
      <dgm:spPr/>
    </dgm:pt>
    <dgm:pt modelId="{98DBD8F7-3DF8-4507-9A00-01497DD36FB7}" type="pres">
      <dgm:prSet presAssocID="{5BAD5002-1C57-4966-BDF2-153307E74AED}" presName="composite" presStyleCnt="0"/>
      <dgm:spPr/>
    </dgm:pt>
    <dgm:pt modelId="{9031ADEB-22D2-4248-A0C4-E740CBC65B2E}" type="pres">
      <dgm:prSet presAssocID="{5BAD5002-1C57-4966-BDF2-153307E74AED}" presName="parentText" presStyleLbl="alignNode1" presStyleIdx="2" presStyleCnt="4">
        <dgm:presLayoutVars>
          <dgm:chMax val="1"/>
          <dgm:bulletEnabled val="1"/>
        </dgm:presLayoutVars>
      </dgm:prSet>
      <dgm:spPr/>
    </dgm:pt>
    <dgm:pt modelId="{22C2FC5F-F05E-4BFC-B106-8A595ABDC5B1}" type="pres">
      <dgm:prSet presAssocID="{5BAD5002-1C57-4966-BDF2-153307E74AED}" presName="descendantText" presStyleLbl="alignAcc1" presStyleIdx="2" presStyleCnt="4">
        <dgm:presLayoutVars>
          <dgm:bulletEnabled val="1"/>
        </dgm:presLayoutVars>
      </dgm:prSet>
      <dgm:spPr/>
    </dgm:pt>
    <dgm:pt modelId="{C18A4D67-8E27-49F5-9570-606AC9FF857E}" type="pres">
      <dgm:prSet presAssocID="{617E6576-F174-4508-91AA-C10C6ADACF45}" presName="sp" presStyleCnt="0"/>
      <dgm:spPr/>
    </dgm:pt>
    <dgm:pt modelId="{7133F15B-5149-4962-996C-7A09EF0687D8}" type="pres">
      <dgm:prSet presAssocID="{3C508EC5-5076-4615-958D-9567B4395A0D}" presName="composite" presStyleCnt="0"/>
      <dgm:spPr/>
    </dgm:pt>
    <dgm:pt modelId="{B049AA06-600C-4C06-A068-C2647C006405}" type="pres">
      <dgm:prSet presAssocID="{3C508EC5-5076-4615-958D-9567B4395A0D}" presName="parentText" presStyleLbl="alignNode1" presStyleIdx="3" presStyleCnt="4">
        <dgm:presLayoutVars>
          <dgm:chMax val="1"/>
          <dgm:bulletEnabled val="1"/>
        </dgm:presLayoutVars>
      </dgm:prSet>
      <dgm:spPr/>
    </dgm:pt>
    <dgm:pt modelId="{79BB5F29-BC1D-4BAF-8C46-880C17E4151D}" type="pres">
      <dgm:prSet presAssocID="{3C508EC5-5076-4615-958D-9567B4395A0D}" presName="descendantText" presStyleLbl="alignAcc1" presStyleIdx="3" presStyleCnt="4">
        <dgm:presLayoutVars>
          <dgm:bulletEnabled val="1"/>
        </dgm:presLayoutVars>
      </dgm:prSet>
      <dgm:spPr/>
    </dgm:pt>
  </dgm:ptLst>
  <dgm:cxnLst>
    <dgm:cxn modelId="{A2BF9C18-F275-4E91-A104-4BC68AAF6F10}" srcId="{F172DEA2-F670-4DB5-AC23-A8D0E938632A}" destId="{1455195C-68FD-4F9F-B4F9-74132F97616B}" srcOrd="2" destOrd="0" parTransId="{2FBB3F83-8EF4-47FA-8CD0-4E084FEA7457}" sibTransId="{C25D6529-7057-405E-AC1C-7904F55E438C}"/>
    <dgm:cxn modelId="{6A2DCB1E-88A3-40D4-94DC-FEF8AA105D44}" type="presOf" srcId="{83E9304B-38CB-447B-8B22-3CE1453400CF}" destId="{846346C9-13B5-4081-8CF7-73548B54F89E}" srcOrd="0" destOrd="3" presId="urn:microsoft.com/office/officeart/2005/8/layout/chevron2"/>
    <dgm:cxn modelId="{40909D1F-D651-4134-9DF3-C7935A064F7D}" type="presOf" srcId="{66DD97F2-8F7A-4048-BD84-DB89330EAA5D}" destId="{0A19432A-4DE0-400D-906F-B6B4F04B7C3B}" srcOrd="0" destOrd="0" presId="urn:microsoft.com/office/officeart/2005/8/layout/chevron2"/>
    <dgm:cxn modelId="{9D5B7427-34B0-445B-B45F-D28765C02A07}" type="presOf" srcId="{DE1577AB-A00D-4CC8-A738-E65F882EAFE0}" destId="{22C2FC5F-F05E-4BFC-B106-8A595ABDC5B1}" srcOrd="0" destOrd="2" presId="urn:microsoft.com/office/officeart/2005/8/layout/chevron2"/>
    <dgm:cxn modelId="{732CF328-D7FF-43E9-AD94-68EBE42E79C0}" srcId="{5BAD5002-1C57-4966-BDF2-153307E74AED}" destId="{92C92E98-4AB0-4B75-9F08-D21B45BCD4F1}" srcOrd="1" destOrd="0" parTransId="{DF8C6BB7-2854-4EBE-A3A1-D9E9D2EDDC56}" sibTransId="{339AB51C-2481-4D3E-B9CB-585E3C9F0968}"/>
    <dgm:cxn modelId="{6D80E92C-90DD-41CD-93D6-2453E87A1269}" type="presOf" srcId="{92C92E98-4AB0-4B75-9F08-D21B45BCD4F1}" destId="{22C2FC5F-F05E-4BFC-B106-8A595ABDC5B1}" srcOrd="0" destOrd="1" presId="urn:microsoft.com/office/officeart/2005/8/layout/chevron2"/>
    <dgm:cxn modelId="{EA4B012E-98A9-4349-8665-3CC4938E093D}" type="presOf" srcId="{8EDBEE0E-C5BD-4053-8B66-1EFCFC51435F}" destId="{80F7F2D7-EECB-4AA4-A1E8-51A599C87854}" srcOrd="0" destOrd="1" presId="urn:microsoft.com/office/officeart/2005/8/layout/chevron2"/>
    <dgm:cxn modelId="{DBA2DC2E-D529-4783-B4BE-3C39F63FF789}" srcId="{5BAD5002-1C57-4966-BDF2-153307E74AED}" destId="{41BAC969-EDC1-4D0A-B552-06AF2EE4B66A}" srcOrd="4" destOrd="0" parTransId="{B870A1F2-0311-4C36-8D80-EAEB543EB467}" sibTransId="{33747369-3CF3-4D02-97CF-AF5484D73F58}"/>
    <dgm:cxn modelId="{EEB9E239-FCA5-44AA-91C3-DAD30AFD0CD2}" srcId="{3C508EC5-5076-4615-958D-9567B4395A0D}" destId="{5575C08C-B38F-4901-9957-CAA17523439B}" srcOrd="0" destOrd="0" parTransId="{32A7CB7F-83E7-4CE8-BB48-CFFBBD79B9DA}" sibTransId="{9F68B2DC-D7CB-42A3-84AB-E033BACBD0C3}"/>
    <dgm:cxn modelId="{4A7D8E41-7B77-4A5E-8C19-66F1DC86A035}" srcId="{66DD97F2-8F7A-4048-BD84-DB89330EAA5D}" destId="{3C508EC5-5076-4615-958D-9567B4395A0D}" srcOrd="3" destOrd="0" parTransId="{42A29F96-0810-405A-AC5C-DB35FDE3C001}" sibTransId="{3175B17B-D8CD-402C-B5E2-D850D115CD66}"/>
    <dgm:cxn modelId="{A35FDE61-3E53-4EA6-BA09-78AC0CE92D44}" type="presOf" srcId="{793A44F1-A483-4F6E-B84B-10D335F3387D}" destId="{79BB5F29-BC1D-4BAF-8C46-880C17E4151D}" srcOrd="0" destOrd="1" presId="urn:microsoft.com/office/officeart/2005/8/layout/chevron2"/>
    <dgm:cxn modelId="{6E1B1162-C4B1-40EC-AD17-B17996872424}" srcId="{BE89AEB2-CE25-4D10-B870-79BDE112B81B}" destId="{9AD102EF-DE05-4112-A511-A8CE2F21425D}" srcOrd="2" destOrd="0" parTransId="{7E822D22-E917-4308-AEB2-5308559BA285}" sibTransId="{5E4E7ACA-F4AB-410F-BBFB-A634B790649A}"/>
    <dgm:cxn modelId="{B3A3C145-BD5B-4CAC-B980-1B7C47042A67}" srcId="{5BAD5002-1C57-4966-BDF2-153307E74AED}" destId="{6E0BECA0-EE44-407E-B549-2CF3CCD0FC55}" srcOrd="3" destOrd="0" parTransId="{87FDCD28-7BD9-4D36-9F5E-E5B95F47618B}" sibTransId="{99D9DBE1-E06F-4508-9241-52F33B6018C8}"/>
    <dgm:cxn modelId="{BA918F72-1261-45DC-9951-7EE229852961}" srcId="{BE89AEB2-CE25-4D10-B870-79BDE112B81B}" destId="{8EDBEE0E-C5BD-4053-8B66-1EFCFC51435F}" srcOrd="1" destOrd="0" parTransId="{2BDE949F-F7F6-479B-B0C1-E9AFF4074561}" sibTransId="{454762A7-CF6C-42CB-9FF4-CECCAED0AE21}"/>
    <dgm:cxn modelId="{F948B972-C920-4089-A0A9-3A31E9A1B4E6}" type="presOf" srcId="{E238AD3C-E575-4645-A3CA-0EAA54757BE5}" destId="{22C2FC5F-F05E-4BFC-B106-8A595ABDC5B1}" srcOrd="0" destOrd="0" presId="urn:microsoft.com/office/officeart/2005/8/layout/chevron2"/>
    <dgm:cxn modelId="{77D5D452-99DF-4321-A932-871A77032F03}" srcId="{66DD97F2-8F7A-4048-BD84-DB89330EAA5D}" destId="{F172DEA2-F670-4DB5-AC23-A8D0E938632A}" srcOrd="0" destOrd="0" parTransId="{C2ACF930-9E0A-4FDF-911F-BDD7AEA723E4}" sibTransId="{61776079-ADC1-4280-BFE3-93AC9F93270C}"/>
    <dgm:cxn modelId="{C4C4A080-6739-4AC2-8E15-8C2B6783A33C}" type="presOf" srcId="{5575C08C-B38F-4901-9957-CAA17523439B}" destId="{79BB5F29-BC1D-4BAF-8C46-880C17E4151D}" srcOrd="0" destOrd="0" presId="urn:microsoft.com/office/officeart/2005/8/layout/chevron2"/>
    <dgm:cxn modelId="{22EDD88B-FB4D-4F22-A07D-62CB2F00871B}" type="presOf" srcId="{F172DEA2-F670-4DB5-AC23-A8D0E938632A}" destId="{8B4250C2-C0D7-4CD2-A3BF-E1AB622F27DA}" srcOrd="0" destOrd="0" presId="urn:microsoft.com/office/officeart/2005/8/layout/chevron2"/>
    <dgm:cxn modelId="{5616FF8C-C945-4F3E-8907-A00E12C465D4}" type="presOf" srcId="{5BAD5002-1C57-4966-BDF2-153307E74AED}" destId="{9031ADEB-22D2-4248-A0C4-E740CBC65B2E}" srcOrd="0" destOrd="0" presId="urn:microsoft.com/office/officeart/2005/8/layout/chevron2"/>
    <dgm:cxn modelId="{36A78092-55D8-4220-8438-CB5F43E4BBB2}" srcId="{5BAD5002-1C57-4966-BDF2-153307E74AED}" destId="{E238AD3C-E575-4645-A3CA-0EAA54757BE5}" srcOrd="0" destOrd="0" parTransId="{BD0EA55A-653B-4BF8-B4A2-B670FFFD21C5}" sibTransId="{448F5200-2CDA-42A3-81E3-FF633FD70C73}"/>
    <dgm:cxn modelId="{5FB07297-612F-4CAF-9631-943A08BE7B2C}" srcId="{F172DEA2-F670-4DB5-AC23-A8D0E938632A}" destId="{67C30398-8CCA-4B9A-B480-1DA3A42BBE98}" srcOrd="0" destOrd="0" parTransId="{761EB821-6BA8-47C6-A8F1-F93EF60D3E1C}" sibTransId="{7A455972-4CFA-4583-9FED-EA7CDD31F400}"/>
    <dgm:cxn modelId="{45B5099C-C65A-4C5D-ABCD-2F4E45123A7C}" type="presOf" srcId="{00F9A99E-963D-494D-8519-BC3D54FE8A25}" destId="{80F7F2D7-EECB-4AA4-A1E8-51A599C87854}" srcOrd="0" destOrd="0" presId="urn:microsoft.com/office/officeart/2005/8/layout/chevron2"/>
    <dgm:cxn modelId="{67181FB1-E9AF-4EC1-8AFD-A0B24D7A0AEB}" srcId="{3C508EC5-5076-4615-958D-9567B4395A0D}" destId="{793A44F1-A483-4F6E-B84B-10D335F3387D}" srcOrd="1" destOrd="0" parTransId="{48698F1F-D40D-4FC7-A6D7-BAE2817496BE}" sibTransId="{F8A31FDB-6F73-45BA-A4DA-8B77D8D9603F}"/>
    <dgm:cxn modelId="{E224A5B3-5608-4FED-A6BC-8C28927EDE20}" srcId="{F172DEA2-F670-4DB5-AC23-A8D0E938632A}" destId="{83E9304B-38CB-447B-8B22-3CE1453400CF}" srcOrd="3" destOrd="0" parTransId="{6E7E407E-CE10-4460-A802-62152CE163EF}" sibTransId="{604DEA36-1AB2-47B1-B235-447A76B74FD8}"/>
    <dgm:cxn modelId="{3B0AE9B8-6D09-4CE0-A335-1734A0297235}" srcId="{F172DEA2-F670-4DB5-AC23-A8D0E938632A}" destId="{C90CBC63-6379-44E1-AC7B-E09EF7383562}" srcOrd="1" destOrd="0" parTransId="{BD796272-EA86-44E1-BB86-26E413E01DED}" sibTransId="{CDF1A9AF-370F-4BA1-87AC-E24509F4DB29}"/>
    <dgm:cxn modelId="{1708A9BB-EB7B-4B00-82A4-AAA0DC9F6E6A}" type="presOf" srcId="{9AD102EF-DE05-4112-A511-A8CE2F21425D}" destId="{80F7F2D7-EECB-4AA4-A1E8-51A599C87854}" srcOrd="0" destOrd="2" presId="urn:microsoft.com/office/officeart/2005/8/layout/chevron2"/>
    <dgm:cxn modelId="{F81CD8BD-D64C-4197-9E2A-9161F4C25E81}" type="presOf" srcId="{67C30398-8CCA-4B9A-B480-1DA3A42BBE98}" destId="{846346C9-13B5-4081-8CF7-73548B54F89E}" srcOrd="0" destOrd="0" presId="urn:microsoft.com/office/officeart/2005/8/layout/chevron2"/>
    <dgm:cxn modelId="{24C662BE-5AD8-4A9D-8E61-705F197989FF}" srcId="{66DD97F2-8F7A-4048-BD84-DB89330EAA5D}" destId="{5BAD5002-1C57-4966-BDF2-153307E74AED}" srcOrd="2" destOrd="0" parTransId="{CD2BF657-4AE9-422C-A405-D8D6144F9DA5}" sibTransId="{617E6576-F174-4508-91AA-C10C6ADACF45}"/>
    <dgm:cxn modelId="{A2ECD2C0-1A55-4BFF-A362-E940B07682CC}" type="presOf" srcId="{3C508EC5-5076-4615-958D-9567B4395A0D}" destId="{B049AA06-600C-4C06-A068-C2647C006405}" srcOrd="0" destOrd="0" presId="urn:microsoft.com/office/officeart/2005/8/layout/chevron2"/>
    <dgm:cxn modelId="{E33D29C5-ECC4-4BD8-81CF-9AAD2FAB127B}" srcId="{BE89AEB2-CE25-4D10-B870-79BDE112B81B}" destId="{00F9A99E-963D-494D-8519-BC3D54FE8A25}" srcOrd="0" destOrd="0" parTransId="{BB6DCF99-3933-4ADB-840A-55A96CE45BAD}" sibTransId="{502C417C-42FA-43D4-982F-D05380C13A62}"/>
    <dgm:cxn modelId="{FA7817C7-1E54-4881-AAE4-2FD8E4825838}" srcId="{5BAD5002-1C57-4966-BDF2-153307E74AED}" destId="{DE1577AB-A00D-4CC8-A738-E65F882EAFE0}" srcOrd="2" destOrd="0" parTransId="{4711C807-4A11-4876-9D2B-127324CBD610}" sibTransId="{7651207C-BFA2-4906-AFAC-0861F5624387}"/>
    <dgm:cxn modelId="{470484C7-DCD6-47FE-AE38-440F53DC306A}" type="presOf" srcId="{E6EC79B6-2A95-4093-B8CD-355F76748208}" destId="{22C2FC5F-F05E-4BFC-B106-8A595ABDC5B1}" srcOrd="0" destOrd="5" presId="urn:microsoft.com/office/officeart/2005/8/layout/chevron2"/>
    <dgm:cxn modelId="{874CDFCC-B18F-40E6-9BDD-6E8CD91EEEB2}" type="presOf" srcId="{1455195C-68FD-4F9F-B4F9-74132F97616B}" destId="{846346C9-13B5-4081-8CF7-73548B54F89E}" srcOrd="0" destOrd="2" presId="urn:microsoft.com/office/officeart/2005/8/layout/chevron2"/>
    <dgm:cxn modelId="{013BCCD0-3E7D-488D-8691-6E074D1899E8}" type="presOf" srcId="{41BAC969-EDC1-4D0A-B552-06AF2EE4B66A}" destId="{22C2FC5F-F05E-4BFC-B106-8A595ABDC5B1}" srcOrd="0" destOrd="4" presId="urn:microsoft.com/office/officeart/2005/8/layout/chevron2"/>
    <dgm:cxn modelId="{AD284ED5-B4E7-418F-B168-FB1325E90E28}" type="presOf" srcId="{BE89AEB2-CE25-4D10-B870-79BDE112B81B}" destId="{A1ADE2D2-D1AF-4103-B221-EF799E3929EF}" srcOrd="0" destOrd="0" presId="urn:microsoft.com/office/officeart/2005/8/layout/chevron2"/>
    <dgm:cxn modelId="{917D6CD7-1BB6-44EB-AA6F-B2AE99FB461E}" type="presOf" srcId="{6E0BECA0-EE44-407E-B549-2CF3CCD0FC55}" destId="{22C2FC5F-F05E-4BFC-B106-8A595ABDC5B1}" srcOrd="0" destOrd="3" presId="urn:microsoft.com/office/officeart/2005/8/layout/chevron2"/>
    <dgm:cxn modelId="{0CB291EF-7CC5-4F7B-A741-66169E706B5E}" srcId="{66DD97F2-8F7A-4048-BD84-DB89330EAA5D}" destId="{BE89AEB2-CE25-4D10-B870-79BDE112B81B}" srcOrd="1" destOrd="0" parTransId="{DA1DCDF8-D6F3-4CBB-8B7D-1876D3BE63C2}" sibTransId="{5BCBC134-C3A2-4889-A6A8-85F3D855EC42}"/>
    <dgm:cxn modelId="{F5E663FB-CE04-43D2-80C4-1B5D23560CF8}" srcId="{5BAD5002-1C57-4966-BDF2-153307E74AED}" destId="{E6EC79B6-2A95-4093-B8CD-355F76748208}" srcOrd="5" destOrd="0" parTransId="{E6C3876F-D9B6-41A8-A08B-F2819602CCF4}" sibTransId="{75D75DAA-3393-4553-9F12-505B9694F2CF}"/>
    <dgm:cxn modelId="{2515F6FE-0CC5-4E6B-ACBC-6FA7C2184564}" type="presOf" srcId="{C90CBC63-6379-44E1-AC7B-E09EF7383562}" destId="{846346C9-13B5-4081-8CF7-73548B54F89E}" srcOrd="0" destOrd="1" presId="urn:microsoft.com/office/officeart/2005/8/layout/chevron2"/>
    <dgm:cxn modelId="{0796FFF8-A619-40A1-A32D-684992FA31D4}" type="presParOf" srcId="{0A19432A-4DE0-400D-906F-B6B4F04B7C3B}" destId="{082FB419-3A61-4DBE-B71D-914B54BF9340}" srcOrd="0" destOrd="0" presId="urn:microsoft.com/office/officeart/2005/8/layout/chevron2"/>
    <dgm:cxn modelId="{C0621CD2-EB90-4A4A-959B-C91747EB4F09}" type="presParOf" srcId="{082FB419-3A61-4DBE-B71D-914B54BF9340}" destId="{8B4250C2-C0D7-4CD2-A3BF-E1AB622F27DA}" srcOrd="0" destOrd="0" presId="urn:microsoft.com/office/officeart/2005/8/layout/chevron2"/>
    <dgm:cxn modelId="{CD61B4CD-25BF-48FA-92DB-C7922F724607}" type="presParOf" srcId="{082FB419-3A61-4DBE-B71D-914B54BF9340}" destId="{846346C9-13B5-4081-8CF7-73548B54F89E}" srcOrd="1" destOrd="0" presId="urn:microsoft.com/office/officeart/2005/8/layout/chevron2"/>
    <dgm:cxn modelId="{97B6BED6-F680-4186-9A3E-36B2DE6FCE89}" type="presParOf" srcId="{0A19432A-4DE0-400D-906F-B6B4F04B7C3B}" destId="{A28E3F45-ADFE-46C3-94DF-F8F27EA1646D}" srcOrd="1" destOrd="0" presId="urn:microsoft.com/office/officeart/2005/8/layout/chevron2"/>
    <dgm:cxn modelId="{91E8561A-02BE-4E8B-B52A-5F00D1014141}" type="presParOf" srcId="{0A19432A-4DE0-400D-906F-B6B4F04B7C3B}" destId="{95B75E31-261B-4F28-8DE9-1EDDFBEC415D}" srcOrd="2" destOrd="0" presId="urn:microsoft.com/office/officeart/2005/8/layout/chevron2"/>
    <dgm:cxn modelId="{FC5A4054-BEA1-42B3-91C3-3738597FA563}" type="presParOf" srcId="{95B75E31-261B-4F28-8DE9-1EDDFBEC415D}" destId="{A1ADE2D2-D1AF-4103-B221-EF799E3929EF}" srcOrd="0" destOrd="0" presId="urn:microsoft.com/office/officeart/2005/8/layout/chevron2"/>
    <dgm:cxn modelId="{66733E54-723F-4D46-923F-CD8C7AD42414}" type="presParOf" srcId="{95B75E31-261B-4F28-8DE9-1EDDFBEC415D}" destId="{80F7F2D7-EECB-4AA4-A1E8-51A599C87854}" srcOrd="1" destOrd="0" presId="urn:microsoft.com/office/officeart/2005/8/layout/chevron2"/>
    <dgm:cxn modelId="{6D1F66D9-9471-44D6-9EC1-167F3FE10730}" type="presParOf" srcId="{0A19432A-4DE0-400D-906F-B6B4F04B7C3B}" destId="{4903A8DF-6B13-431C-8CB1-41D571101395}" srcOrd="3" destOrd="0" presId="urn:microsoft.com/office/officeart/2005/8/layout/chevron2"/>
    <dgm:cxn modelId="{087D7050-8BAD-44B8-AF00-AAD47FC915EA}" type="presParOf" srcId="{0A19432A-4DE0-400D-906F-B6B4F04B7C3B}" destId="{98DBD8F7-3DF8-4507-9A00-01497DD36FB7}" srcOrd="4" destOrd="0" presId="urn:microsoft.com/office/officeart/2005/8/layout/chevron2"/>
    <dgm:cxn modelId="{7B8DD01B-4C4D-49A4-BEE3-835601D9B9F8}" type="presParOf" srcId="{98DBD8F7-3DF8-4507-9A00-01497DD36FB7}" destId="{9031ADEB-22D2-4248-A0C4-E740CBC65B2E}" srcOrd="0" destOrd="0" presId="urn:microsoft.com/office/officeart/2005/8/layout/chevron2"/>
    <dgm:cxn modelId="{102275AF-106D-4DE5-92C0-A8B4DD384402}" type="presParOf" srcId="{98DBD8F7-3DF8-4507-9A00-01497DD36FB7}" destId="{22C2FC5F-F05E-4BFC-B106-8A595ABDC5B1}" srcOrd="1" destOrd="0" presId="urn:microsoft.com/office/officeart/2005/8/layout/chevron2"/>
    <dgm:cxn modelId="{5E3FC709-9A0E-491E-B702-0BFF2FCE706B}" type="presParOf" srcId="{0A19432A-4DE0-400D-906F-B6B4F04B7C3B}" destId="{C18A4D67-8E27-49F5-9570-606AC9FF857E}" srcOrd="5" destOrd="0" presId="urn:microsoft.com/office/officeart/2005/8/layout/chevron2"/>
    <dgm:cxn modelId="{48EB61EC-071A-4A0E-AB13-34A98BDE7793}" type="presParOf" srcId="{0A19432A-4DE0-400D-906F-B6B4F04B7C3B}" destId="{7133F15B-5149-4962-996C-7A09EF0687D8}" srcOrd="6" destOrd="0" presId="urn:microsoft.com/office/officeart/2005/8/layout/chevron2"/>
    <dgm:cxn modelId="{CAEE5FE0-B574-46D5-9590-5F901E6A7C1E}" type="presParOf" srcId="{7133F15B-5149-4962-996C-7A09EF0687D8}" destId="{B049AA06-600C-4C06-A068-C2647C006405}" srcOrd="0" destOrd="0" presId="urn:microsoft.com/office/officeart/2005/8/layout/chevron2"/>
    <dgm:cxn modelId="{019151F4-3B10-4110-B783-C80AA60B92E9}" type="presParOf" srcId="{7133F15B-5149-4962-996C-7A09EF0687D8}" destId="{79BB5F29-BC1D-4BAF-8C46-880C17E4151D}"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548A6C-DEB5-4C8A-A7CB-35D653AE1D44}">
      <dsp:nvSpPr>
        <dsp:cNvPr id="0" name=""/>
        <dsp:cNvSpPr/>
      </dsp:nvSpPr>
      <dsp:spPr>
        <a:xfrm>
          <a:off x="0" y="1594"/>
          <a:ext cx="8555897" cy="6517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Submission Portal Opens February 1</a:t>
          </a:r>
          <a:r>
            <a:rPr lang="en-US" sz="2000" b="1" kern="1200" baseline="30000" dirty="0"/>
            <a:t>st</a:t>
          </a:r>
          <a:r>
            <a:rPr lang="en-US" sz="2000" b="1" kern="1200" dirty="0"/>
            <a:t>, 2023</a:t>
          </a:r>
          <a:endParaRPr lang="en-US" sz="2000" kern="1200" dirty="0"/>
        </a:p>
      </dsp:txBody>
      <dsp:txXfrm>
        <a:off x="31815" y="33409"/>
        <a:ext cx="8492267" cy="588110"/>
      </dsp:txXfrm>
    </dsp:sp>
    <dsp:sp modelId="{41CC7014-EEC5-46E8-96F5-E613B6F252DE}">
      <dsp:nvSpPr>
        <dsp:cNvPr id="0" name=""/>
        <dsp:cNvSpPr/>
      </dsp:nvSpPr>
      <dsp:spPr>
        <a:xfrm>
          <a:off x="0" y="665147"/>
          <a:ext cx="8555897" cy="6517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Submission Deadline is </a:t>
          </a:r>
          <a:r>
            <a:rPr lang="en-US" sz="2000" b="1" u="sng" kern="1200" dirty="0"/>
            <a:t>March 15</a:t>
          </a:r>
          <a:r>
            <a:rPr lang="en-US" sz="2000" b="1" u="sng" kern="1200" baseline="30000" dirty="0"/>
            <a:t>th</a:t>
          </a:r>
          <a:r>
            <a:rPr lang="en-US" sz="2000" b="1" u="sng" kern="1200" dirty="0"/>
            <a:t>, 2023</a:t>
          </a:r>
          <a:endParaRPr lang="en-US" sz="2000" kern="1200" dirty="0"/>
        </a:p>
      </dsp:txBody>
      <dsp:txXfrm>
        <a:off x="31815" y="696962"/>
        <a:ext cx="8492267" cy="588110"/>
      </dsp:txXfrm>
    </dsp:sp>
    <dsp:sp modelId="{763DE745-AB58-4FA9-A14E-3FEDF44E44DE}">
      <dsp:nvSpPr>
        <dsp:cNvPr id="0" name=""/>
        <dsp:cNvSpPr/>
      </dsp:nvSpPr>
      <dsp:spPr>
        <a:xfrm>
          <a:off x="0" y="1328700"/>
          <a:ext cx="8555897" cy="6517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Evaluations are used to inform decisions on compensation changes</a:t>
          </a:r>
          <a:endParaRPr lang="en-US" sz="2000" kern="1200" dirty="0"/>
        </a:p>
      </dsp:txBody>
      <dsp:txXfrm>
        <a:off x="31815" y="1360515"/>
        <a:ext cx="8492267" cy="588110"/>
      </dsp:txXfrm>
    </dsp:sp>
    <dsp:sp modelId="{DAA69D1C-BB7D-4204-85D5-1E28201EC481}">
      <dsp:nvSpPr>
        <dsp:cNvPr id="0" name=""/>
        <dsp:cNvSpPr/>
      </dsp:nvSpPr>
      <dsp:spPr>
        <a:xfrm>
          <a:off x="0" y="1992254"/>
          <a:ext cx="8555897" cy="6517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Staff &amp; Faculty will be evaluated for the performance period beginning on 4/1 through 12/31.</a:t>
          </a:r>
        </a:p>
      </dsp:txBody>
      <dsp:txXfrm>
        <a:off x="31815" y="2024069"/>
        <a:ext cx="8492267" cy="588110"/>
      </dsp:txXfrm>
    </dsp:sp>
    <dsp:sp modelId="{A90A7818-EBA4-499F-AFC8-8E2B17A52E05}">
      <dsp:nvSpPr>
        <dsp:cNvPr id="0" name=""/>
        <dsp:cNvSpPr/>
      </dsp:nvSpPr>
      <dsp:spPr>
        <a:xfrm>
          <a:off x="0" y="2655807"/>
          <a:ext cx="8555897" cy="6517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For new employees with a hire date on or after October 2</a:t>
          </a:r>
          <a:r>
            <a:rPr lang="en-US" sz="2000" b="1" kern="1200" baseline="30000" dirty="0"/>
            <a:t>nd</a:t>
          </a:r>
          <a:r>
            <a:rPr lang="en-US" sz="2000" b="1" kern="1200" dirty="0"/>
            <a:t>, 2022, no evaluation is required. </a:t>
          </a:r>
        </a:p>
      </dsp:txBody>
      <dsp:txXfrm>
        <a:off x="31815" y="2687622"/>
        <a:ext cx="8492267" cy="588110"/>
      </dsp:txXfrm>
    </dsp:sp>
    <dsp:sp modelId="{0A3B5335-6894-4E0B-A883-C95D4DFFA08F}">
      <dsp:nvSpPr>
        <dsp:cNvPr id="0" name=""/>
        <dsp:cNvSpPr/>
      </dsp:nvSpPr>
      <dsp:spPr>
        <a:xfrm>
          <a:off x="0" y="3319360"/>
          <a:ext cx="8555897" cy="6517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For new employees with a hire date on or before October 1</a:t>
          </a:r>
          <a:r>
            <a:rPr lang="en-US" sz="2000" b="1" kern="1200" baseline="30000" dirty="0"/>
            <a:t>st</a:t>
          </a:r>
          <a:r>
            <a:rPr lang="en-US" sz="2000" b="1" kern="1200" dirty="0"/>
            <a:t>, 2022, an evaluation must be submitted.</a:t>
          </a:r>
        </a:p>
      </dsp:txBody>
      <dsp:txXfrm>
        <a:off x="31815" y="3351175"/>
        <a:ext cx="8492267" cy="588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4250C2-C0D7-4CD2-A3BF-E1AB622F27DA}">
      <dsp:nvSpPr>
        <dsp:cNvPr id="0" name=""/>
        <dsp:cNvSpPr/>
      </dsp:nvSpPr>
      <dsp:spPr>
        <a:xfrm rot="5400000">
          <a:off x="-203579" y="209144"/>
          <a:ext cx="1357197" cy="950038"/>
        </a:xfrm>
        <a:prstGeom prst="chevron">
          <a:avLst/>
        </a:prstGeom>
        <a:solidFill>
          <a:srgbClr val="C7A2E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DOWNLOAD</a:t>
          </a:r>
        </a:p>
      </dsp:txBody>
      <dsp:txXfrm rot="-5400000">
        <a:off x="1" y="480583"/>
        <a:ext cx="950038" cy="407159"/>
      </dsp:txXfrm>
    </dsp:sp>
    <dsp:sp modelId="{846346C9-13B5-4081-8CF7-73548B54F89E}">
      <dsp:nvSpPr>
        <dsp:cNvPr id="0" name=""/>
        <dsp:cNvSpPr/>
      </dsp:nvSpPr>
      <dsp:spPr>
        <a:xfrm rot="5400000">
          <a:off x="3606995" y="-2651391"/>
          <a:ext cx="882178" cy="6196092"/>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b="1" kern="1200" dirty="0"/>
            <a:t>Access</a:t>
          </a:r>
          <a:r>
            <a:rPr lang="en-US" sz="1000" kern="1200" dirty="0"/>
            <a:t> the form on the HRM Talent Development Webpage and available in your training handouts.</a:t>
          </a:r>
        </a:p>
        <a:p>
          <a:pPr marL="57150" lvl="1" indent="-57150" algn="l" defTabSz="444500">
            <a:lnSpc>
              <a:spcPct val="90000"/>
            </a:lnSpc>
            <a:spcBef>
              <a:spcPct val="0"/>
            </a:spcBef>
            <a:spcAft>
              <a:spcPct val="15000"/>
            </a:spcAft>
            <a:buChar char="•"/>
          </a:pPr>
          <a:r>
            <a:rPr lang="en-US" sz="1000" b="1" kern="1200" dirty="0"/>
            <a:t>Download</a:t>
          </a:r>
          <a:r>
            <a:rPr lang="en-US" sz="1000" kern="1200" dirty="0"/>
            <a:t> and Save to your computer.</a:t>
          </a:r>
        </a:p>
        <a:p>
          <a:pPr marL="57150" lvl="1" indent="-57150" algn="l" defTabSz="444500">
            <a:lnSpc>
              <a:spcPct val="90000"/>
            </a:lnSpc>
            <a:spcBef>
              <a:spcPct val="0"/>
            </a:spcBef>
            <a:spcAft>
              <a:spcPct val="15000"/>
            </a:spcAft>
            <a:buChar char="•"/>
          </a:pPr>
          <a:r>
            <a:rPr lang="en-US" sz="1000" b="1" kern="1200" dirty="0"/>
            <a:t>Open</a:t>
          </a:r>
          <a:r>
            <a:rPr lang="en-US" sz="1000" kern="1200" dirty="0"/>
            <a:t> in Adobe Acrobat ONLY.</a:t>
          </a:r>
        </a:p>
        <a:p>
          <a:pPr marL="57150" lvl="1" indent="-57150" algn="l" defTabSz="444500">
            <a:lnSpc>
              <a:spcPct val="90000"/>
            </a:lnSpc>
            <a:spcBef>
              <a:spcPct val="0"/>
            </a:spcBef>
            <a:spcAft>
              <a:spcPct val="15000"/>
            </a:spcAft>
            <a:buChar char="•"/>
          </a:pPr>
          <a:r>
            <a:rPr lang="en-US" sz="1000" b="1" kern="1200" dirty="0"/>
            <a:t>Distribute</a:t>
          </a:r>
          <a:r>
            <a:rPr lang="en-US" sz="1000" kern="1200" dirty="0"/>
            <a:t> to staff for self-evaluations. Inform employees that self-evaluations are highly encouraged components of the evaluation process.</a:t>
          </a:r>
        </a:p>
      </dsp:txBody>
      <dsp:txXfrm rot="-5400000">
        <a:off x="950038" y="48630"/>
        <a:ext cx="6153028" cy="796050"/>
      </dsp:txXfrm>
    </dsp:sp>
    <dsp:sp modelId="{A1ADE2D2-D1AF-4103-B221-EF799E3929EF}">
      <dsp:nvSpPr>
        <dsp:cNvPr id="0" name=""/>
        <dsp:cNvSpPr/>
      </dsp:nvSpPr>
      <dsp:spPr>
        <a:xfrm rot="5400000">
          <a:off x="-203579" y="1421056"/>
          <a:ext cx="1357197" cy="950038"/>
        </a:xfrm>
        <a:prstGeom prst="chevron">
          <a:avLst/>
        </a:prstGeom>
        <a:solidFill>
          <a:srgbClr val="C7A2E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EVALUATE</a:t>
          </a:r>
        </a:p>
      </dsp:txBody>
      <dsp:txXfrm rot="-5400000">
        <a:off x="1" y="1692495"/>
        <a:ext cx="950038" cy="407159"/>
      </dsp:txXfrm>
    </dsp:sp>
    <dsp:sp modelId="{80F7F2D7-EECB-4AA4-A1E8-51A599C87854}">
      <dsp:nvSpPr>
        <dsp:cNvPr id="0" name=""/>
        <dsp:cNvSpPr/>
      </dsp:nvSpPr>
      <dsp:spPr>
        <a:xfrm rot="5400000">
          <a:off x="3606995" y="-1439480"/>
          <a:ext cx="882178" cy="6196092"/>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b="1" kern="1200" dirty="0"/>
            <a:t>Complete </a:t>
          </a:r>
          <a:r>
            <a:rPr lang="en-US" sz="1000" b="0" kern="1200" dirty="0"/>
            <a:t>the form in Adobe Acrobat ONLY.</a:t>
          </a:r>
          <a:endParaRPr lang="en-US" sz="1000" b="1" kern="1200" dirty="0"/>
        </a:p>
        <a:p>
          <a:pPr marL="57150" lvl="1" indent="-57150" algn="l" defTabSz="444500">
            <a:lnSpc>
              <a:spcPct val="90000"/>
            </a:lnSpc>
            <a:spcBef>
              <a:spcPct val="0"/>
            </a:spcBef>
            <a:spcAft>
              <a:spcPct val="15000"/>
            </a:spcAft>
            <a:buChar char="•"/>
          </a:pPr>
          <a:r>
            <a:rPr lang="en-US" sz="1000" b="1" kern="1200" dirty="0"/>
            <a:t>Comment Section </a:t>
          </a:r>
          <a:br>
            <a:rPr lang="en-US" sz="1000" b="1" kern="1200" dirty="0"/>
          </a:br>
          <a:r>
            <a:rPr lang="en-US" sz="1000" b="0" kern="1200" dirty="0"/>
            <a:t>MUST be completed for ratings greater or less than "3". Strongly encouraged for Job-Specific criteria.</a:t>
          </a:r>
          <a:endParaRPr lang="en-US" sz="1000" b="1" kern="1200" dirty="0"/>
        </a:p>
        <a:p>
          <a:pPr marL="57150" lvl="1" indent="-57150" algn="l" defTabSz="444500">
            <a:lnSpc>
              <a:spcPct val="90000"/>
            </a:lnSpc>
            <a:spcBef>
              <a:spcPct val="0"/>
            </a:spcBef>
            <a:spcAft>
              <a:spcPct val="15000"/>
            </a:spcAft>
            <a:buChar char="•"/>
          </a:pPr>
          <a:r>
            <a:rPr lang="en-US" sz="1000" b="1" kern="1200" dirty="0"/>
            <a:t>Best Practice</a:t>
          </a:r>
          <a:br>
            <a:rPr lang="en-US" sz="1000" b="1" kern="1200" dirty="0"/>
          </a:br>
          <a:r>
            <a:rPr lang="en-US" sz="1000" b="0" kern="1200" dirty="0"/>
            <a:t>Be sure to use objective measures when evaluating performance. Objectivity is difficult but essential to an equitable evaluation process.</a:t>
          </a:r>
          <a:endParaRPr lang="en-US" sz="1000" b="1" kern="1200" dirty="0"/>
        </a:p>
      </dsp:txBody>
      <dsp:txXfrm rot="-5400000">
        <a:off x="950038" y="1260541"/>
        <a:ext cx="6153028" cy="796050"/>
      </dsp:txXfrm>
    </dsp:sp>
    <dsp:sp modelId="{9031ADEB-22D2-4248-A0C4-E740CBC65B2E}">
      <dsp:nvSpPr>
        <dsp:cNvPr id="0" name=""/>
        <dsp:cNvSpPr/>
      </dsp:nvSpPr>
      <dsp:spPr>
        <a:xfrm rot="5400000">
          <a:off x="-203579" y="2632967"/>
          <a:ext cx="1357197" cy="950038"/>
        </a:xfrm>
        <a:prstGeom prst="chevron">
          <a:avLst/>
        </a:prstGeom>
        <a:solidFill>
          <a:srgbClr val="C7A2E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MEET</a:t>
          </a:r>
        </a:p>
      </dsp:txBody>
      <dsp:txXfrm rot="-5400000">
        <a:off x="1" y="2904406"/>
        <a:ext cx="950038" cy="407159"/>
      </dsp:txXfrm>
    </dsp:sp>
    <dsp:sp modelId="{22C2FC5F-F05E-4BFC-B106-8A595ABDC5B1}">
      <dsp:nvSpPr>
        <dsp:cNvPr id="0" name=""/>
        <dsp:cNvSpPr/>
      </dsp:nvSpPr>
      <dsp:spPr>
        <a:xfrm rot="5400000">
          <a:off x="3606995" y="-227569"/>
          <a:ext cx="882178" cy="6196092"/>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b="1" kern="1200" dirty="0"/>
            <a:t>Meet</a:t>
          </a:r>
          <a:r>
            <a:rPr lang="en-US" sz="1000" b="0" kern="1200" dirty="0"/>
            <a:t> with the employee for the Performance Conversation.</a:t>
          </a:r>
          <a:endParaRPr lang="en-US" sz="1000" b="1" kern="1200" dirty="0"/>
        </a:p>
        <a:p>
          <a:pPr marL="57150" lvl="1" indent="-57150" algn="l" defTabSz="444500">
            <a:lnSpc>
              <a:spcPct val="90000"/>
            </a:lnSpc>
            <a:spcBef>
              <a:spcPct val="0"/>
            </a:spcBef>
            <a:spcAft>
              <a:spcPct val="15000"/>
            </a:spcAft>
            <a:buChar char="•"/>
          </a:pPr>
          <a:r>
            <a:rPr lang="en-US" sz="1000" b="1" kern="1200" dirty="0"/>
            <a:t>Discuss </a:t>
          </a:r>
          <a:r>
            <a:rPr lang="en-US" sz="1000" b="0" kern="1200" dirty="0"/>
            <a:t>employee's self-evaluation and supervisor's evaluation of employee.</a:t>
          </a:r>
        </a:p>
        <a:p>
          <a:pPr marL="57150" lvl="1" indent="-57150" algn="l" defTabSz="444500">
            <a:lnSpc>
              <a:spcPct val="90000"/>
            </a:lnSpc>
            <a:spcBef>
              <a:spcPct val="0"/>
            </a:spcBef>
            <a:spcAft>
              <a:spcPct val="15000"/>
            </a:spcAft>
            <a:buChar char="•"/>
          </a:pPr>
          <a:r>
            <a:rPr lang="en-US" sz="1000" b="1" kern="1200" dirty="0"/>
            <a:t>Feedback</a:t>
          </a:r>
          <a:r>
            <a:rPr lang="en-US" sz="1000" b="0" kern="1200" dirty="0"/>
            <a:t> is provided to the employee in a clear and direct fashion with actionable guidance.</a:t>
          </a:r>
        </a:p>
        <a:p>
          <a:pPr marL="57150" lvl="1" indent="-57150" algn="l" defTabSz="444500">
            <a:lnSpc>
              <a:spcPct val="90000"/>
            </a:lnSpc>
            <a:spcBef>
              <a:spcPct val="0"/>
            </a:spcBef>
            <a:spcAft>
              <a:spcPct val="15000"/>
            </a:spcAft>
            <a:buChar char="•"/>
          </a:pPr>
          <a:r>
            <a:rPr lang="en-US" sz="1000" b="0" kern="1200" dirty="0"/>
            <a:t>Employee and evaluator(s) may sign the form physically or electronically.</a:t>
          </a:r>
          <a:endParaRPr lang="en-US" sz="1000" b="1" kern="1200" dirty="0"/>
        </a:p>
        <a:p>
          <a:pPr marL="57150" lvl="1" indent="-57150" algn="l" defTabSz="444500">
            <a:lnSpc>
              <a:spcPct val="90000"/>
            </a:lnSpc>
            <a:spcBef>
              <a:spcPct val="0"/>
            </a:spcBef>
            <a:spcAft>
              <a:spcPct val="15000"/>
            </a:spcAft>
            <a:buChar char="•"/>
          </a:pPr>
          <a:r>
            <a:rPr lang="en-US" sz="1000" b="1" kern="1200" dirty="0"/>
            <a:t>2nd-Level approver</a:t>
          </a:r>
          <a:r>
            <a:rPr lang="en-US" sz="1000" b="0" kern="1200" dirty="0"/>
            <a:t> e-signs if rated "</a:t>
          </a:r>
          <a:r>
            <a:rPr lang="en-US" sz="1000" b="0" i="1" kern="1200" dirty="0"/>
            <a:t>Outstanding"</a:t>
          </a:r>
          <a:r>
            <a:rPr lang="en-US" sz="1000" b="0" kern="1200" dirty="0"/>
            <a:t> or "</a:t>
          </a:r>
          <a:r>
            <a:rPr lang="en-US" sz="1000" b="0" i="1" kern="1200" dirty="0"/>
            <a:t>Unsatisfactory"</a:t>
          </a:r>
          <a:endParaRPr lang="en-US" sz="1000" b="1" kern="1200" dirty="0"/>
        </a:p>
        <a:p>
          <a:pPr marL="57150" lvl="1" indent="-57150" algn="l" defTabSz="222250">
            <a:lnSpc>
              <a:spcPct val="90000"/>
            </a:lnSpc>
            <a:spcBef>
              <a:spcPct val="0"/>
            </a:spcBef>
            <a:spcAft>
              <a:spcPct val="15000"/>
            </a:spcAft>
            <a:buChar char="•"/>
          </a:pPr>
          <a:endParaRPr lang="en-US" sz="500" b="0" kern="1200"/>
        </a:p>
      </dsp:txBody>
      <dsp:txXfrm rot="-5400000">
        <a:off x="950038" y="2472452"/>
        <a:ext cx="6153028" cy="796050"/>
      </dsp:txXfrm>
    </dsp:sp>
    <dsp:sp modelId="{B049AA06-600C-4C06-A068-C2647C006405}">
      <dsp:nvSpPr>
        <dsp:cNvPr id="0" name=""/>
        <dsp:cNvSpPr/>
      </dsp:nvSpPr>
      <dsp:spPr>
        <a:xfrm rot="5400000">
          <a:off x="-203579" y="3844878"/>
          <a:ext cx="1357197" cy="950038"/>
        </a:xfrm>
        <a:prstGeom prst="chevron">
          <a:avLst/>
        </a:prstGeom>
        <a:solidFill>
          <a:srgbClr val="C7A2E2"/>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a:t>SUBMIT</a:t>
          </a:r>
        </a:p>
      </dsp:txBody>
      <dsp:txXfrm rot="-5400000">
        <a:off x="1" y="4116317"/>
        <a:ext cx="950038" cy="407159"/>
      </dsp:txXfrm>
    </dsp:sp>
    <dsp:sp modelId="{79BB5F29-BC1D-4BAF-8C46-880C17E4151D}">
      <dsp:nvSpPr>
        <dsp:cNvPr id="0" name=""/>
        <dsp:cNvSpPr/>
      </dsp:nvSpPr>
      <dsp:spPr>
        <a:xfrm rot="5400000">
          <a:off x="3606995" y="984341"/>
          <a:ext cx="882178" cy="6196092"/>
        </a:xfrm>
        <a:prstGeom prst="round2SameRect">
          <a:avLst/>
        </a:prstGeom>
        <a:solidFill>
          <a:schemeClr val="dk1">
            <a:alpha val="90000"/>
            <a:tint val="40000"/>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ysClr val="windowText" lastClr="000000"/>
              </a:solidFill>
            </a:rPr>
            <a:t>Scan</a:t>
          </a:r>
          <a:r>
            <a:rPr lang="en-US" sz="1200" b="0" kern="1200" dirty="0">
              <a:solidFill>
                <a:sysClr val="windowText" lastClr="000000"/>
              </a:solidFill>
            </a:rPr>
            <a:t> the completed form(s) and save to your computer.</a:t>
          </a:r>
          <a:endParaRPr lang="en-US" sz="1200" b="1" kern="1200" dirty="0"/>
        </a:p>
        <a:p>
          <a:pPr marL="114300" lvl="1" indent="-114300" algn="l" defTabSz="533400">
            <a:lnSpc>
              <a:spcPct val="90000"/>
            </a:lnSpc>
            <a:spcBef>
              <a:spcPct val="0"/>
            </a:spcBef>
            <a:spcAft>
              <a:spcPct val="15000"/>
            </a:spcAft>
            <a:buChar char="•"/>
          </a:pPr>
          <a:r>
            <a:rPr lang="en-US" sz="1200" b="1" kern="1200" dirty="0">
              <a:solidFill>
                <a:sysClr val="windowText" lastClr="000000"/>
              </a:solidFill>
            </a:rPr>
            <a:t>Submit </a:t>
          </a:r>
          <a:r>
            <a:rPr lang="en-US" sz="1200" b="0" kern="1200" dirty="0">
              <a:solidFill>
                <a:sysClr val="windowText" lastClr="000000"/>
              </a:solidFill>
            </a:rPr>
            <a:t>the evaluation, and, if applicable, self-evaluation and/or planning letter via the Evaluation Submission Portal (linked below and in the Resources section).</a:t>
          </a:r>
          <a:endParaRPr lang="en-US" sz="1200" b="1" kern="1200" dirty="0">
            <a:solidFill>
              <a:sysClr val="windowText" lastClr="000000"/>
            </a:solidFill>
          </a:endParaRPr>
        </a:p>
      </dsp:txBody>
      <dsp:txXfrm rot="-5400000">
        <a:off x="950038" y="3684362"/>
        <a:ext cx="6153028" cy="7960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63AA57D9-0AF3-4F65-8910-30F3076D44D0}" type="datetimeFigureOut">
              <a:rPr lang="en-US" smtClean="0"/>
              <a:t>1/19/2023</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9E167E21-30C4-4FFD-ACB8-6C65C7EB4D1D}" type="slidenum">
              <a:rPr lang="en-US" smtClean="0"/>
              <a:t>‹#›</a:t>
            </a:fld>
            <a:endParaRPr lang="en-US"/>
          </a:p>
        </p:txBody>
      </p:sp>
    </p:spTree>
    <p:extLst>
      <p:ext uri="{BB962C8B-B14F-4D97-AF65-F5344CB8AC3E}">
        <p14:creationId xmlns:p14="http://schemas.microsoft.com/office/powerpoint/2010/main" val="403773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2</a:t>
            </a:fld>
            <a:endParaRPr lang="en-US"/>
          </a:p>
        </p:txBody>
      </p:sp>
    </p:spTree>
    <p:extLst>
      <p:ext uri="{BB962C8B-B14F-4D97-AF65-F5344CB8AC3E}">
        <p14:creationId xmlns:p14="http://schemas.microsoft.com/office/powerpoint/2010/main" val="68435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script:</a:t>
            </a:r>
          </a:p>
          <a:p>
            <a:r>
              <a:rPr lang="en-US" dirty="0"/>
              <a:t>We’d like to remind you of some training and reporting requirements that apply to our state agency. </a:t>
            </a:r>
          </a:p>
          <a:p>
            <a:r>
              <a:rPr lang="en-US" dirty="0"/>
              <a:t>*Supervisors and ADA coordinators are required to complete ADA-related training by November 13, 2022. Currently, in the KDS portal, we are about 73% compliant. </a:t>
            </a:r>
          </a:p>
          <a:p>
            <a:r>
              <a:rPr lang="en-US" dirty="0"/>
              <a:t>New supervisors are required to complete within 90 days of employment or promotion to a supervisory position. </a:t>
            </a:r>
          </a:p>
          <a:p>
            <a:r>
              <a:rPr lang="en-US" dirty="0"/>
              <a:t>This Training is required every 3 years. </a:t>
            </a:r>
          </a:p>
          <a:p>
            <a:r>
              <a:rPr lang="en-US" dirty="0"/>
              <a:t>*Also, every employee must complete the Voluntary Self-Identification of Disability form. This should be completed by September 30, 2022. Our current response rate is 35%.</a:t>
            </a:r>
          </a:p>
          <a:p>
            <a:r>
              <a:rPr lang="en-US" dirty="0"/>
              <a:t>All new employees complete this disclosure during the onboarding process. </a:t>
            </a:r>
          </a:p>
          <a:p>
            <a:r>
              <a:rPr lang="en-US" dirty="0"/>
              <a:t>This is required every 5 years. </a:t>
            </a:r>
          </a:p>
          <a:p>
            <a:r>
              <a:rPr lang="en-US" dirty="0"/>
              <a:t>At the bottom of the screen, we have the menu path to complete this disclosure electronically. </a:t>
            </a:r>
          </a:p>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3</a:t>
            </a:fld>
            <a:endParaRPr lang="en-US"/>
          </a:p>
        </p:txBody>
      </p:sp>
    </p:spTree>
    <p:extLst>
      <p:ext uri="{BB962C8B-B14F-4D97-AF65-F5344CB8AC3E}">
        <p14:creationId xmlns:p14="http://schemas.microsoft.com/office/powerpoint/2010/main" val="105832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5</a:t>
            </a:fld>
            <a:endParaRPr lang="en-US"/>
          </a:p>
        </p:txBody>
      </p:sp>
    </p:spTree>
    <p:extLst>
      <p:ext uri="{BB962C8B-B14F-4D97-AF65-F5344CB8AC3E}">
        <p14:creationId xmlns:p14="http://schemas.microsoft.com/office/powerpoint/2010/main" val="2459696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10</a:t>
            </a:fld>
            <a:endParaRPr lang="en-US"/>
          </a:p>
        </p:txBody>
      </p:sp>
    </p:spTree>
    <p:extLst>
      <p:ext uri="{BB962C8B-B14F-4D97-AF65-F5344CB8AC3E}">
        <p14:creationId xmlns:p14="http://schemas.microsoft.com/office/powerpoint/2010/main" val="3724477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16</a:t>
            </a:fld>
            <a:endParaRPr lang="en-US"/>
          </a:p>
        </p:txBody>
      </p:sp>
    </p:spTree>
    <p:extLst>
      <p:ext uri="{BB962C8B-B14F-4D97-AF65-F5344CB8AC3E}">
        <p14:creationId xmlns:p14="http://schemas.microsoft.com/office/powerpoint/2010/main" val="4021359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7E3BB2-62FD-43C4-99CA-9BD7D4ADC24A}" type="slidenum">
              <a:rPr lang="en-US" smtClean="0"/>
              <a:t>18</a:t>
            </a:fld>
            <a:endParaRPr lang="en-US" dirty="0"/>
          </a:p>
        </p:txBody>
      </p:sp>
    </p:spTree>
    <p:extLst>
      <p:ext uri="{BB962C8B-B14F-4D97-AF65-F5344CB8AC3E}">
        <p14:creationId xmlns:p14="http://schemas.microsoft.com/office/powerpoint/2010/main" val="2551855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71DFA-4EE1-44CF-88E9-BEAF3E371C37}" type="slidenum">
              <a:rPr lang="en-US" smtClean="0"/>
              <a:t>21</a:t>
            </a:fld>
            <a:endParaRPr lang="en-US"/>
          </a:p>
        </p:txBody>
      </p:sp>
    </p:spTree>
    <p:extLst>
      <p:ext uri="{BB962C8B-B14F-4D97-AF65-F5344CB8AC3E}">
        <p14:creationId xmlns:p14="http://schemas.microsoft.com/office/powerpoint/2010/main" val="969609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71DFA-4EE1-44CF-88E9-BEAF3E371C37}" type="slidenum">
              <a:rPr lang="en-US" smtClean="0"/>
              <a:t>22</a:t>
            </a:fld>
            <a:endParaRPr lang="en-US"/>
          </a:p>
        </p:txBody>
      </p:sp>
    </p:spTree>
    <p:extLst>
      <p:ext uri="{BB962C8B-B14F-4D97-AF65-F5344CB8AC3E}">
        <p14:creationId xmlns:p14="http://schemas.microsoft.com/office/powerpoint/2010/main" val="1501175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3755" y="123343"/>
            <a:ext cx="8476488" cy="798194"/>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BC728AF-A49F-456C-B37C-E8892B0EB3D2}" type="datetime1">
              <a:rPr lang="en-US" smtClean="0"/>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1AE22A3-465C-4667-9080-2FE7AA4D3BB9}" type="datetime1">
              <a:rPr lang="en-US" smtClean="0"/>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2E15DB-2249-40DB-90A5-A7C4051A966C}" type="datetime1">
              <a:rPr lang="en-US" smtClean="0"/>
              <a:t>1/19/2023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22AB513-C662-45C7-B7CC-C79E1AF399F2}" type="datetime1">
              <a:rPr lang="en-US" smtClean="0"/>
              <a:t>1/19/2023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E036CA3-B0E3-412E-BEF3-D5995392705B}" type="datetime1">
              <a:rPr lang="en-US" smtClean="0"/>
              <a:t>1/19/2023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2267712"/>
          </a:xfrm>
          <a:prstGeom prst="rect">
            <a:avLst/>
          </a:prstGeom>
        </p:spPr>
      </p:pic>
      <p:sp>
        <p:nvSpPr>
          <p:cNvPr id="2" name="Holder 2"/>
          <p:cNvSpPr>
            <a:spLocks noGrp="1"/>
          </p:cNvSpPr>
          <p:nvPr>
            <p:ph type="title"/>
          </p:nvPr>
        </p:nvSpPr>
        <p:spPr>
          <a:xfrm>
            <a:off x="290957" y="126391"/>
            <a:ext cx="8562085" cy="79756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59" y="3423284"/>
            <a:ext cx="6569709" cy="194627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4698391F-49D8-4F52-B961-0B6D6F7BA671}" type="datetime1">
              <a:rPr lang="en-US" smtClean="0"/>
              <a:t>1/19/2023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lsuhsc.edu/ps/support/selfservice.aspx" TargetMode="External"/><Relationship Id="rId2" Type="http://schemas.openxmlformats.org/officeDocument/2006/relationships/hyperlink" Target="mailto:nohrmbenefits@lsuhsc.ed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nohrmbenefits@lsuhsc.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nohrmbenefits@lsuhsc.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mailto:will.parrie@empwer-retirement.com" TargetMode="External"/><Relationship Id="rId3" Type="http://schemas.openxmlformats.org/officeDocument/2006/relationships/hyperlink" Target="https://www.myretirementmanager.com/" TargetMode="External"/><Relationship Id="rId7" Type="http://schemas.openxmlformats.org/officeDocument/2006/relationships/hyperlink" Target="https://www.lsuhsc.edu/administration/hrm/docs/98228-01%20PLAN%20ENROLLMENT%20CODE%20-%20VALID%20THROUGH%20FEBRUARY%201%202023.pdf" TargetMode="External"/><Relationship Id="rId2" Type="http://schemas.openxmlformats.org/officeDocument/2006/relationships/hyperlink" Target="mailto:nohrmbenefits@lsuhsc.edu" TargetMode="External"/><Relationship Id="rId1" Type="http://schemas.openxmlformats.org/officeDocument/2006/relationships/slideLayout" Target="../slideLayouts/slideLayout2.xml"/><Relationship Id="rId6" Type="http://schemas.openxmlformats.org/officeDocument/2006/relationships/hyperlink" Target="https://louisianadcp.empower-retirement.com/participant/#/login?accu=LouisianaWR&amp;accu=LouisianaWR" TargetMode="External"/><Relationship Id="rId5" Type="http://schemas.openxmlformats.org/officeDocument/2006/relationships/hyperlink" Target="https://www.lsuhsc.edu/administration/hrm/supplemental_retirement_venders.aspx" TargetMode="External"/><Relationship Id="rId4" Type="http://schemas.openxmlformats.org/officeDocument/2006/relationships/hyperlink" Target="https://lsu.edu/hrm/pdfs/retirement_manager_job_aid.pdf"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nohrmbenefits@lsuhsc.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lsuhsc.edu/administration/hrm/docs/I-9%20and%20E-Verify%20Solutions%20User%20Guide_JAN122018.pdf" TargetMode="External"/><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 Id="rId4" Type="http://schemas.openxmlformats.org/officeDocument/2006/relationships/hyperlink" Target="https://www.uscis.gov/sites/default/files/document/forms/i-9-paper-version.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talentdevelopment@lsuhsc.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mailto:recruittalent@lsuhsc.edu"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8.jpeg"/><Relationship Id="rId7" Type="http://schemas.openxmlformats.org/officeDocument/2006/relationships/diagramLayout" Target="../diagrams/layout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Data" Target="../diagrams/data2.xml"/><Relationship Id="rId5" Type="http://schemas.openxmlformats.org/officeDocument/2006/relationships/hyperlink" Target="https://www.lsuhsc.edu/administration/hrm/docs/02-FINAL%20VERSION_Faculty%20Eval_Supplemental%20Rating%20Form.pdf" TargetMode="External"/><Relationship Id="rId10" Type="http://schemas.microsoft.com/office/2007/relationships/diagramDrawing" Target="../diagrams/drawing2.xml"/><Relationship Id="rId4" Type="http://schemas.openxmlformats.org/officeDocument/2006/relationships/hyperlink" Target="https://www.lsuhsc.edu/administration/hrm/docs/Unclassified%20Evaluation%20Form.pdf" TargetMode="External"/><Relationship Id="rId9" Type="http://schemas.openxmlformats.org/officeDocument/2006/relationships/diagramColors" Target="../diagrams/colors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recruittalent@lsuhsc.edu" TargetMode="External"/><Relationship Id="rId1" Type="http://schemas.openxmlformats.org/officeDocument/2006/relationships/slideLayout" Target="../slideLayouts/slideLayout2.xml"/><Relationship Id="rId6" Type="http://schemas.openxmlformats.org/officeDocument/2006/relationships/hyperlink" Target="https://lsuh.sc/performanceeval2023-info" TargetMode="External"/><Relationship Id="rId5" Type="http://schemas.openxmlformats.org/officeDocument/2006/relationships/hyperlink" Target="https://lsuh.sc/23PEIP" TargetMode="External"/><Relationship Id="rId4" Type="http://schemas.openxmlformats.org/officeDocument/2006/relationships/hyperlink" Target="https://lsuh.sc/23PEVM"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mailto:recruittalent@lsuhsc.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nohrm@lsuhsc.edu" TargetMode="External"/><Relationship Id="rId2" Type="http://schemas.openxmlformats.org/officeDocument/2006/relationships/hyperlink" Target="https://nam10.safelinks.protection.outlook.com/?url=https%3A%2F%2Fwww.supersaas.com%2Fschedule%2FLSUHSC_Human_Resources%2FPeopleAdmin_Position_Mgmt&amp;data=05%7C01%7Catran9%40lsuhsc.edu%7C7fdb9e52a5e24bccf68508daf9b4e079%7C3406368982d44e89a3281ab79cc58d9d%7C0%7C0%7C638096852505471811%7CUnknown%7CTWFpbGZsb3d8eyJWIjoiMC4wLjAwMDAiLCJQIjoiV2luMzIiLCJBTiI6Ik1haWwiLCJXVCI6Mn0%3D%7C3000%7C%7C%7C&amp;sdata=aaqY3BYPtTlzHUAaW3r%2BJdA6%2BlEBv1tBmnOD16tLzsA%3D&amp;reserved=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forms.office.com/Pages/ResponsePage.aspx?id=iTYGNNSCiU6jKBq3nMWNnXBygnIOIcJEtHDsK6zd2VdUQkhNWFpHOFlHMVpYODhYMEgzSFUxU1g1WSQlQCN0PWcu"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nohrm@lsuhsc.edu" TargetMode="External"/><Relationship Id="rId4" Type="http://schemas.openxmlformats.org/officeDocument/2006/relationships/hyperlink" Target="https://www.lsuhsc.edu/administration/hrm/docs/Voluntary%20Self-Identification%20of%20Disability.docx.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nohrm@lsuhsc.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nohrmlabrel@lsuhsc.edu" TargetMode="Externa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mailto:HRIS@lsuhsc.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HRIS@lsuhsc.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2172" y="4648200"/>
            <a:ext cx="7278828" cy="751488"/>
          </a:xfrm>
          <a:prstGeom prst="rect">
            <a:avLst/>
          </a:prstGeom>
        </p:spPr>
        <p:txBody>
          <a:bodyPr vert="horz" wrap="square" lIns="0" tIns="12700" rIns="0" bIns="0" rtlCol="0">
            <a:spAutoFit/>
          </a:bodyPr>
          <a:lstStyle/>
          <a:p>
            <a:pPr marL="12700">
              <a:lnSpc>
                <a:spcPct val="100000"/>
              </a:lnSpc>
              <a:spcBef>
                <a:spcPts val="100"/>
              </a:spcBef>
            </a:pPr>
            <a:r>
              <a:rPr lang="en-US" sz="4800" b="1" spc="-15" dirty="0">
                <a:solidFill>
                  <a:srgbClr val="6F2F9F"/>
                </a:solidFill>
                <a:latin typeface="Arial"/>
                <a:cs typeface="Arial"/>
              </a:rPr>
              <a:t>HRM Liaisons Meeting</a:t>
            </a:r>
            <a:endParaRPr sz="4800" b="1" dirty="0">
              <a:latin typeface="Arial"/>
              <a:cs typeface="Arial"/>
            </a:endParaRPr>
          </a:p>
        </p:txBody>
      </p:sp>
      <p:sp>
        <p:nvSpPr>
          <p:cNvPr id="3" name="object 3"/>
          <p:cNvSpPr txBox="1"/>
          <p:nvPr/>
        </p:nvSpPr>
        <p:spPr>
          <a:xfrm>
            <a:off x="2434208" y="5595154"/>
            <a:ext cx="3509392"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30" dirty="0">
                <a:latin typeface="Arial"/>
                <a:cs typeface="Arial"/>
              </a:rPr>
              <a:t>January 2023 </a:t>
            </a:r>
            <a:r>
              <a:rPr sz="2400" spc="-5" dirty="0">
                <a:latin typeface="Arial"/>
                <a:cs typeface="Arial"/>
              </a:rPr>
              <a:t>Meeting</a:t>
            </a:r>
            <a:endParaRPr lang="en-US" sz="2400" spc="-5" dirty="0">
              <a:latin typeface="Arial"/>
              <a:cs typeface="Arial"/>
            </a:endParaRPr>
          </a:p>
        </p:txBody>
      </p:sp>
      <p:sp>
        <p:nvSpPr>
          <p:cNvPr id="5" name="Slide Number Placeholder 4">
            <a:extLst>
              <a:ext uri="{FF2B5EF4-FFF2-40B4-BE49-F238E27FC236}">
                <a16:creationId xmlns:a16="http://schemas.microsoft.com/office/drawing/2014/main" id="{77CE71BC-4891-49C0-8F2F-50EDBFE6E5B0}"/>
              </a:ext>
            </a:extLst>
          </p:cNvPr>
          <p:cNvSpPr>
            <a:spLocks noGrp="1"/>
          </p:cNvSpPr>
          <p:nvPr>
            <p:ph type="sldNum" sz="quarter" idx="7"/>
          </p:nvPr>
        </p:nvSpPr>
        <p:spPr/>
        <p:txBody>
          <a:bodyPr/>
          <a:lstStyle/>
          <a:p>
            <a:fld id="{B6F15528-21DE-4FAA-801E-634DDDAF4B2B}" type="slidenum">
              <a:rPr lang="en-US" smtClean="0"/>
              <a:t>1</a:t>
            </a:fld>
            <a:endParaRPr lang="en-US"/>
          </a:p>
        </p:txBody>
      </p:sp>
      <p:sp>
        <p:nvSpPr>
          <p:cNvPr id="4" name="Date Placeholder 3">
            <a:extLst>
              <a:ext uri="{FF2B5EF4-FFF2-40B4-BE49-F238E27FC236}">
                <a16:creationId xmlns:a16="http://schemas.microsoft.com/office/drawing/2014/main" id="{A03C7AD9-41A1-8126-E0B0-5DB0FC3B7430}"/>
              </a:ext>
            </a:extLst>
          </p:cNvPr>
          <p:cNvSpPr>
            <a:spLocks noGrp="1"/>
          </p:cNvSpPr>
          <p:nvPr>
            <p:ph type="dt" sz="half" idx="6"/>
          </p:nvPr>
        </p:nvSpPr>
        <p:spPr/>
        <p:txBody>
          <a:bodyPr/>
          <a:lstStyle/>
          <a:p>
            <a:fld id="{37B1BD51-7D29-420F-B8D8-2A7F9DDA2692}" type="datetime4">
              <a:rPr lang="en-US" smtClean="0"/>
              <a:t>January 19, 2023</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Benefits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Beth Worthen, </a:t>
            </a:r>
            <a:r>
              <a:rPr lang="en-US" sz="2000" i="1" spc="-10" dirty="0">
                <a:solidFill>
                  <a:srgbClr val="451D7A"/>
                </a:solidFill>
                <a:latin typeface="Arial" panose="020B0604020202020204" pitchFamily="34" charset="0"/>
                <a:cs typeface="Arial" panose="020B0604020202020204" pitchFamily="34" charset="0"/>
              </a:rPr>
              <a:t>Benefits &amp; Retirement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10</a:t>
            </a:fld>
            <a:endParaRPr lang="en-US"/>
          </a:p>
        </p:txBody>
      </p:sp>
    </p:spTree>
    <p:extLst>
      <p:ext uri="{BB962C8B-B14F-4D97-AF65-F5344CB8AC3E}">
        <p14:creationId xmlns:p14="http://schemas.microsoft.com/office/powerpoint/2010/main" val="1661251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861774"/>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a:r>
              <a:rPr lang="en-US" sz="2400" kern="0" dirty="0">
                <a:solidFill>
                  <a:srgbClr val="4C216D"/>
                </a:solidFill>
              </a:rPr>
              <a:t>HRM Benefits</a:t>
            </a:r>
            <a:br>
              <a:rPr lang="en-US" sz="2400" kern="0" dirty="0">
                <a:solidFill>
                  <a:srgbClr val="4C216D"/>
                </a:solidFill>
              </a:rPr>
            </a:br>
            <a:r>
              <a:rPr lang="en-US" sz="1600" kern="0" dirty="0">
                <a:solidFill>
                  <a:srgbClr val="4C216D"/>
                </a:solidFill>
                <a:hlinkClick r:id="rId2"/>
              </a:rPr>
              <a:t>nohrmbenefits@lsuhsc.edu</a:t>
            </a:r>
            <a:endParaRPr lang="en-US" sz="1600" kern="0" dirty="0">
              <a:solidFill>
                <a:srgbClr val="4C216D"/>
              </a:solidFill>
            </a:endParaRPr>
          </a:p>
          <a:p>
            <a:pPr algn="r"/>
            <a:endParaRPr lang="en-US" sz="1600" kern="0" dirty="0">
              <a:solidFill>
                <a:srgbClr val="4C216D"/>
              </a:solidFill>
            </a:endParaRPr>
          </a:p>
        </p:txBody>
      </p:sp>
      <p:sp>
        <p:nvSpPr>
          <p:cNvPr id="6" name="Text Placeholder 5">
            <a:extLst>
              <a:ext uri="{FF2B5EF4-FFF2-40B4-BE49-F238E27FC236}">
                <a16:creationId xmlns:a16="http://schemas.microsoft.com/office/drawing/2014/main" id="{BF183BCF-86E4-DFEE-1D94-7F08AF953F09}"/>
              </a:ext>
            </a:extLst>
          </p:cNvPr>
          <p:cNvSpPr>
            <a:spLocks noGrp="1"/>
          </p:cNvSpPr>
          <p:nvPr>
            <p:ph type="body" idx="1"/>
          </p:nvPr>
        </p:nvSpPr>
        <p:spPr>
          <a:xfrm>
            <a:off x="649879" y="2468881"/>
            <a:ext cx="8163098" cy="3046988"/>
          </a:xfrm>
        </p:spPr>
        <p:txBody>
          <a:bodyPr/>
          <a:lstStyle/>
          <a:p>
            <a:r>
              <a:rPr lang="en-US" b="1" dirty="0"/>
              <a:t>Electronic Form 1095-C</a:t>
            </a:r>
            <a:br>
              <a:rPr lang="en-US" b="1" dirty="0"/>
            </a:br>
            <a:r>
              <a:rPr lang="en-US" dirty="0"/>
              <a:t>All employees can receive their 1095-C electronically. In order to receive an electronic copy of your 1095-C, you must complete the 1095-C Consent Form through </a:t>
            </a:r>
            <a:r>
              <a:rPr lang="en-US" u="sng" dirty="0">
                <a:hlinkClick r:id="rId3" tooltip="Employee Self Service"/>
              </a:rPr>
              <a:t>Employee Self-Service</a:t>
            </a:r>
            <a:r>
              <a:rPr lang="en-US" dirty="0"/>
              <a:t>. </a:t>
            </a:r>
          </a:p>
          <a:p>
            <a:pPr marL="285750" indent="-285750">
              <a:buFont typeface="Arial" panose="020B0604020202020204" pitchFamily="34" charset="0"/>
              <a:buChar char="•"/>
            </a:pPr>
            <a:r>
              <a:rPr lang="en-US" dirty="0"/>
              <a:t>Main Menu, follow the path: Self Service  | Benefits  | 1095-C Consent.  </a:t>
            </a:r>
          </a:p>
          <a:p>
            <a:pPr marL="285750" indent="-285750">
              <a:buFont typeface="Arial" panose="020B0604020202020204" pitchFamily="34" charset="0"/>
              <a:buChar char="•"/>
            </a:pPr>
            <a:r>
              <a:rPr lang="en-US" dirty="0"/>
              <a:t>If you have previously consented to receive an electronic 1095-C, you do not have to do so again. Once the Consent Form is submitted, it will remain valid until you submit a Withdrawal of Consent Form unless your employment is terminated. </a:t>
            </a:r>
          </a:p>
          <a:p>
            <a:pPr marL="285750" indent="-285750">
              <a:buFont typeface="Arial" panose="020B0604020202020204" pitchFamily="34" charset="0"/>
              <a:buChar char="•"/>
            </a:pPr>
            <a:r>
              <a:rPr lang="en-US" dirty="0"/>
              <a:t>If you prefer to receive a paper 1095-C, you must submit a Withdrawal of Consent Form within Self-Service.</a:t>
            </a:r>
          </a:p>
          <a:p>
            <a:r>
              <a:rPr lang="en-US" dirty="0"/>
              <a:t> </a:t>
            </a:r>
          </a:p>
        </p:txBody>
      </p:sp>
      <p:sp>
        <p:nvSpPr>
          <p:cNvPr id="5" name="object 3">
            <a:extLst>
              <a:ext uri="{FF2B5EF4-FFF2-40B4-BE49-F238E27FC236}">
                <a16:creationId xmlns:a16="http://schemas.microsoft.com/office/drawing/2014/main" id="{99A1AF2A-8D57-4A8F-A668-D65724B708E4}"/>
              </a:ext>
            </a:extLst>
          </p:cNvPr>
          <p:cNvSpPr txBox="1"/>
          <p:nvPr/>
        </p:nvSpPr>
        <p:spPr>
          <a:xfrm>
            <a:off x="649879" y="1711038"/>
            <a:ext cx="7086500" cy="504625"/>
          </a:xfrm>
          <a:prstGeom prst="rect">
            <a:avLst/>
          </a:prstGeom>
        </p:spPr>
        <p:txBody>
          <a:bodyPr vert="horz" wrap="square" lIns="0" tIns="12065" rIns="0" bIns="0" rtlCol="0">
            <a:spAutoFit/>
          </a:bodyPr>
          <a:lstStyle/>
          <a:p>
            <a:pPr marL="12700">
              <a:spcBef>
                <a:spcPts val="95"/>
              </a:spcBef>
            </a:pPr>
            <a:r>
              <a:rPr lang="en-US" sz="3200" b="1" spc="-11" dirty="0">
                <a:solidFill>
                  <a:srgbClr val="451D7A"/>
                </a:solidFill>
                <a:latin typeface="Arial" panose="020B0604020202020204" pitchFamily="34" charset="0"/>
                <a:cs typeface="Arial" panose="020B0604020202020204" pitchFamily="34" charset="0"/>
              </a:rPr>
              <a:t>2022 Tax Information</a:t>
            </a:r>
            <a:endParaRPr sz="3200" i="1" spc="-11" dirty="0">
              <a:solidFill>
                <a:srgbClr val="451D7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799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861774"/>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a:r>
              <a:rPr lang="en-US" sz="2400" kern="0" dirty="0">
                <a:solidFill>
                  <a:srgbClr val="4C216D"/>
                </a:solidFill>
              </a:rPr>
              <a:t>HRM Benefits</a:t>
            </a:r>
            <a:br>
              <a:rPr lang="en-US" sz="2400" kern="0" dirty="0">
                <a:solidFill>
                  <a:srgbClr val="4C216D"/>
                </a:solidFill>
              </a:rPr>
            </a:br>
            <a:r>
              <a:rPr lang="en-US" sz="1600" kern="0" dirty="0">
                <a:solidFill>
                  <a:srgbClr val="4C216D"/>
                </a:solidFill>
                <a:hlinkClick r:id="rId2"/>
              </a:rPr>
              <a:t>nohrmbenefits@lsuhsc.edu</a:t>
            </a:r>
            <a:endParaRPr lang="en-US" sz="1600" kern="0" dirty="0">
              <a:solidFill>
                <a:srgbClr val="4C216D"/>
              </a:solidFill>
            </a:endParaRPr>
          </a:p>
          <a:p>
            <a:pPr algn="r"/>
            <a:endParaRPr lang="en-US" sz="1600" kern="0" dirty="0">
              <a:solidFill>
                <a:srgbClr val="4C216D"/>
              </a:solidFill>
            </a:endParaRPr>
          </a:p>
        </p:txBody>
      </p:sp>
      <p:sp>
        <p:nvSpPr>
          <p:cNvPr id="6" name="Text Placeholder 5">
            <a:extLst>
              <a:ext uri="{FF2B5EF4-FFF2-40B4-BE49-F238E27FC236}">
                <a16:creationId xmlns:a16="http://schemas.microsoft.com/office/drawing/2014/main" id="{BF183BCF-86E4-DFEE-1D94-7F08AF953F09}"/>
              </a:ext>
            </a:extLst>
          </p:cNvPr>
          <p:cNvSpPr>
            <a:spLocks noGrp="1"/>
          </p:cNvSpPr>
          <p:nvPr>
            <p:ph type="body" idx="1"/>
          </p:nvPr>
        </p:nvSpPr>
        <p:spPr>
          <a:xfrm>
            <a:off x="649879" y="2468881"/>
            <a:ext cx="8163098" cy="2769989"/>
          </a:xfrm>
        </p:spPr>
        <p:txBody>
          <a:bodyPr/>
          <a:lstStyle/>
          <a:p>
            <a:r>
              <a:rPr lang="en-US" b="1" dirty="0"/>
              <a:t>Benefits of opting into electronic delivery:</a:t>
            </a:r>
            <a:endParaRPr lang="en-US" dirty="0"/>
          </a:p>
          <a:p>
            <a:pPr lvl="0"/>
            <a:r>
              <a:rPr lang="en-US" dirty="0"/>
              <a:t>Earlier access to the 1095-C forms than paper copies.</a:t>
            </a:r>
          </a:p>
          <a:p>
            <a:pPr lvl="0"/>
            <a:r>
              <a:rPr lang="en-US" dirty="0"/>
              <a:t>No possibility for a lost, stolen, delayed or misplaced Forms.</a:t>
            </a:r>
          </a:p>
          <a:p>
            <a:pPr lvl="0"/>
            <a:r>
              <a:rPr lang="en-US" dirty="0"/>
              <a:t>The 1095-C is accessed via PeopleSoft Employee Self Service securely using the employee's credentials (User name and Password) at any time of the day and on weekends.</a:t>
            </a:r>
          </a:p>
          <a:p>
            <a:pPr lvl="0"/>
            <a:r>
              <a:rPr lang="en-US" dirty="0"/>
              <a:t>Only need to consent one time as consent carries over each year while actively employed.</a:t>
            </a:r>
          </a:p>
          <a:p>
            <a:pPr lvl="0"/>
            <a:r>
              <a:rPr lang="en-US" dirty="0"/>
              <a:t>Employees have the option to print multiple copies at their convenience.</a:t>
            </a:r>
          </a:p>
          <a:p>
            <a:pPr lvl="0"/>
            <a:r>
              <a:rPr lang="en-US" dirty="0"/>
              <a:t>Less paper contributes to an environmentally responsible campus.</a:t>
            </a:r>
          </a:p>
        </p:txBody>
      </p:sp>
    </p:spTree>
    <p:extLst>
      <p:ext uri="{BB962C8B-B14F-4D97-AF65-F5344CB8AC3E}">
        <p14:creationId xmlns:p14="http://schemas.microsoft.com/office/powerpoint/2010/main" val="1607685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861774"/>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a:r>
              <a:rPr lang="en-US" sz="2400" kern="0" dirty="0">
                <a:solidFill>
                  <a:srgbClr val="4C216D"/>
                </a:solidFill>
              </a:rPr>
              <a:t>HRM Benefits</a:t>
            </a:r>
            <a:br>
              <a:rPr lang="en-US" sz="2400" kern="0" dirty="0">
                <a:solidFill>
                  <a:srgbClr val="4C216D"/>
                </a:solidFill>
              </a:rPr>
            </a:br>
            <a:r>
              <a:rPr lang="en-US" sz="1600" kern="0" dirty="0">
                <a:solidFill>
                  <a:srgbClr val="4C216D"/>
                </a:solidFill>
                <a:hlinkClick r:id="rId2"/>
              </a:rPr>
              <a:t>nohrmbenefits@lsuhsc.edu</a:t>
            </a:r>
            <a:endParaRPr lang="en-US" sz="1600" kern="0" dirty="0">
              <a:solidFill>
                <a:srgbClr val="4C216D"/>
              </a:solidFill>
            </a:endParaRPr>
          </a:p>
          <a:p>
            <a:pPr algn="r"/>
            <a:endParaRPr lang="en-US" sz="1600" kern="0" dirty="0">
              <a:solidFill>
                <a:srgbClr val="4C216D"/>
              </a:solidFill>
            </a:endParaRPr>
          </a:p>
        </p:txBody>
      </p:sp>
      <p:sp>
        <p:nvSpPr>
          <p:cNvPr id="6" name="Text Placeholder 5">
            <a:extLst>
              <a:ext uri="{FF2B5EF4-FFF2-40B4-BE49-F238E27FC236}">
                <a16:creationId xmlns:a16="http://schemas.microsoft.com/office/drawing/2014/main" id="{BF183BCF-86E4-DFEE-1D94-7F08AF953F09}"/>
              </a:ext>
            </a:extLst>
          </p:cNvPr>
          <p:cNvSpPr>
            <a:spLocks noGrp="1"/>
          </p:cNvSpPr>
          <p:nvPr>
            <p:ph type="body" idx="1"/>
          </p:nvPr>
        </p:nvSpPr>
        <p:spPr>
          <a:xfrm>
            <a:off x="649879" y="2468881"/>
            <a:ext cx="8163098" cy="2492990"/>
          </a:xfrm>
        </p:spPr>
        <p:txBody>
          <a:bodyPr/>
          <a:lstStyle/>
          <a:p>
            <a:r>
              <a:rPr lang="en-US" dirty="0"/>
              <a:t>The IRS approved Cost of Living Adjustments for the 2023 tax year. The contribution maximums for the 403(b), Roth 403(b), 457(b), and Roth 457(b) supplemental retirement accounts for 2023 are increasing to:</a:t>
            </a:r>
          </a:p>
          <a:p>
            <a:endParaRPr lang="en-US" dirty="0"/>
          </a:p>
          <a:p>
            <a:pPr marL="285750" lvl="0" indent="-285750">
              <a:buFont typeface="Arial" panose="020B0604020202020204" pitchFamily="34" charset="0"/>
              <a:buChar char="•"/>
            </a:pPr>
            <a:r>
              <a:rPr lang="en-US" dirty="0"/>
              <a:t>$22,500 for participants under the age of 50</a:t>
            </a:r>
          </a:p>
          <a:p>
            <a:pPr marL="285750" lvl="0" indent="-285750">
              <a:buFont typeface="Arial" panose="020B0604020202020204" pitchFamily="34" charset="0"/>
              <a:buChar char="•"/>
            </a:pPr>
            <a:r>
              <a:rPr lang="en-US" dirty="0"/>
              <a:t>$30,000 for participants age 50 and older</a:t>
            </a:r>
          </a:p>
          <a:p>
            <a:pPr lvl="0"/>
            <a:endParaRPr lang="en-US" dirty="0"/>
          </a:p>
          <a:p>
            <a:r>
              <a:rPr lang="en-US" dirty="0"/>
              <a:t>Information about each plan as well as enrollment and/or contribution change instructions can be found on our website.</a:t>
            </a:r>
          </a:p>
        </p:txBody>
      </p:sp>
      <p:sp>
        <p:nvSpPr>
          <p:cNvPr id="5" name="object 3">
            <a:extLst>
              <a:ext uri="{FF2B5EF4-FFF2-40B4-BE49-F238E27FC236}">
                <a16:creationId xmlns:a16="http://schemas.microsoft.com/office/drawing/2014/main" id="{99A1AF2A-8D57-4A8F-A668-D65724B708E4}"/>
              </a:ext>
            </a:extLst>
          </p:cNvPr>
          <p:cNvSpPr txBox="1"/>
          <p:nvPr/>
        </p:nvSpPr>
        <p:spPr>
          <a:xfrm>
            <a:off x="649879" y="1711038"/>
            <a:ext cx="7086500" cy="504625"/>
          </a:xfrm>
          <a:prstGeom prst="rect">
            <a:avLst/>
          </a:prstGeom>
        </p:spPr>
        <p:txBody>
          <a:bodyPr vert="horz" wrap="square" lIns="0" tIns="12065" rIns="0" bIns="0" rtlCol="0">
            <a:spAutoFit/>
          </a:bodyPr>
          <a:lstStyle/>
          <a:p>
            <a:pPr marL="12700">
              <a:spcBef>
                <a:spcPts val="95"/>
              </a:spcBef>
            </a:pPr>
            <a:r>
              <a:rPr lang="en-US" sz="3200" b="1" spc="-11" dirty="0">
                <a:solidFill>
                  <a:srgbClr val="451D7A"/>
                </a:solidFill>
                <a:latin typeface="Arial" panose="020B0604020202020204" pitchFamily="34" charset="0"/>
                <a:cs typeface="Arial" panose="020B0604020202020204" pitchFamily="34" charset="0"/>
              </a:rPr>
              <a:t>Supplemental Retirement Accounts</a:t>
            </a:r>
            <a:endParaRPr sz="3200" i="1" spc="-11" dirty="0">
              <a:solidFill>
                <a:srgbClr val="451D7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060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861774"/>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a:r>
              <a:rPr lang="en-US" sz="2400" kern="0" dirty="0">
                <a:solidFill>
                  <a:srgbClr val="4C216D"/>
                </a:solidFill>
              </a:rPr>
              <a:t>HRM Benefits</a:t>
            </a:r>
            <a:br>
              <a:rPr lang="en-US" sz="2400" kern="0" dirty="0">
                <a:solidFill>
                  <a:srgbClr val="4C216D"/>
                </a:solidFill>
              </a:rPr>
            </a:br>
            <a:r>
              <a:rPr lang="en-US" sz="1600" kern="0" dirty="0">
                <a:solidFill>
                  <a:srgbClr val="4C216D"/>
                </a:solidFill>
                <a:hlinkClick r:id="rId2"/>
              </a:rPr>
              <a:t>nohrmbenefits@lsuhsc.edu</a:t>
            </a:r>
            <a:endParaRPr lang="en-US" sz="1600" kern="0" dirty="0">
              <a:solidFill>
                <a:srgbClr val="4C216D"/>
              </a:solidFill>
            </a:endParaRPr>
          </a:p>
          <a:p>
            <a:pPr algn="r"/>
            <a:endParaRPr lang="en-US" sz="1600" kern="0" dirty="0">
              <a:solidFill>
                <a:srgbClr val="4C216D"/>
              </a:solidFill>
            </a:endParaRPr>
          </a:p>
        </p:txBody>
      </p:sp>
      <p:sp>
        <p:nvSpPr>
          <p:cNvPr id="6" name="Text Placeholder 5">
            <a:extLst>
              <a:ext uri="{FF2B5EF4-FFF2-40B4-BE49-F238E27FC236}">
                <a16:creationId xmlns:a16="http://schemas.microsoft.com/office/drawing/2014/main" id="{BF183BCF-86E4-DFEE-1D94-7F08AF953F09}"/>
              </a:ext>
            </a:extLst>
          </p:cNvPr>
          <p:cNvSpPr>
            <a:spLocks noGrp="1"/>
          </p:cNvSpPr>
          <p:nvPr>
            <p:ph type="body" idx="1"/>
          </p:nvPr>
        </p:nvSpPr>
        <p:spPr>
          <a:xfrm>
            <a:off x="649879" y="2468881"/>
            <a:ext cx="8163098" cy="3631763"/>
          </a:xfrm>
        </p:spPr>
        <p:txBody>
          <a:bodyPr/>
          <a:lstStyle/>
          <a:p>
            <a:r>
              <a:rPr lang="en-US" sz="2000" b="1" kern="1200" spc="-11" dirty="0">
                <a:solidFill>
                  <a:srgbClr val="451D7A"/>
                </a:solidFill>
                <a:latin typeface="Arial" panose="020B0604020202020204" pitchFamily="34" charset="0"/>
                <a:cs typeface="Arial" panose="020B0604020202020204" pitchFamily="34" charset="0"/>
              </a:rPr>
              <a:t>403(b) and Roth 403(b) Plans</a:t>
            </a:r>
          </a:p>
          <a:p>
            <a:pPr marL="285750" indent="-285750">
              <a:buFont typeface="Arial" panose="020B0604020202020204" pitchFamily="34" charset="0"/>
              <a:buChar char="•"/>
            </a:pPr>
            <a:r>
              <a:rPr lang="en-US" dirty="0"/>
              <a:t>Visit </a:t>
            </a:r>
            <a:r>
              <a:rPr lang="en-US" dirty="0">
                <a:hlinkClick r:id="rId3"/>
              </a:rPr>
              <a:t>www.MyRetirementManager.com </a:t>
            </a:r>
            <a:r>
              <a:rPr lang="en-US" dirty="0"/>
              <a:t>to register, choose your paycheck contribution amount and select your vendor. </a:t>
            </a:r>
          </a:p>
          <a:p>
            <a:pPr marL="285750" indent="-285750">
              <a:buFont typeface="Arial" panose="020B0604020202020204" pitchFamily="34" charset="0"/>
              <a:buChar char="•"/>
            </a:pPr>
            <a:r>
              <a:rPr lang="en-US" dirty="0">
                <a:hlinkClick r:id="rId4"/>
              </a:rPr>
              <a:t>Retirement Manager Instructions</a:t>
            </a:r>
            <a:endParaRPr lang="en-US" dirty="0"/>
          </a:p>
          <a:p>
            <a:pPr marL="285750" indent="-285750">
              <a:buFont typeface="Arial" panose="020B0604020202020204" pitchFamily="34" charset="0"/>
              <a:buChar char="•"/>
            </a:pPr>
            <a:r>
              <a:rPr lang="en-US" dirty="0"/>
              <a:t>Contact info </a:t>
            </a:r>
            <a:r>
              <a:rPr lang="en-US"/>
              <a:t>for vendors can </a:t>
            </a:r>
            <a:r>
              <a:rPr lang="en-US" dirty="0"/>
              <a:t>be found </a:t>
            </a:r>
            <a:r>
              <a:rPr lang="en-US" dirty="0">
                <a:hlinkClick r:id="rId5"/>
              </a:rPr>
              <a:t>here</a:t>
            </a:r>
            <a:r>
              <a:rPr lang="en-US" dirty="0"/>
              <a:t>.</a:t>
            </a:r>
          </a:p>
          <a:p>
            <a:endParaRPr lang="en-US" dirty="0"/>
          </a:p>
          <a:p>
            <a:r>
              <a:rPr lang="en-US" sz="1800" b="1" kern="1200" spc="-11" dirty="0">
                <a:solidFill>
                  <a:srgbClr val="451D7A"/>
                </a:solidFill>
                <a:latin typeface="Arial" panose="020B0604020202020204" pitchFamily="34" charset="0"/>
                <a:cs typeface="Arial" panose="020B0604020202020204" pitchFamily="34" charset="0"/>
              </a:rPr>
              <a:t>457(b) and Roth 457(b) Plans</a:t>
            </a:r>
          </a:p>
          <a:p>
            <a:pPr marL="285750" indent="-285750">
              <a:buFont typeface="Arial" panose="020B0604020202020204" pitchFamily="34" charset="0"/>
              <a:buChar char="•"/>
            </a:pPr>
            <a:r>
              <a:rPr lang="en-US" dirty="0"/>
              <a:t>Current participants can make deferral changes online at Louisiana Public Employees Deferred Compensation Plan </a:t>
            </a:r>
            <a:r>
              <a:rPr lang="en-US" dirty="0">
                <a:hlinkClick r:id="rId6"/>
              </a:rPr>
              <a:t>website</a:t>
            </a:r>
            <a:r>
              <a:rPr lang="en-US" dirty="0"/>
              <a:t>. </a:t>
            </a:r>
          </a:p>
          <a:p>
            <a:pPr marL="285750" indent="-285750">
              <a:buFont typeface="Arial" panose="020B0604020202020204" pitchFamily="34" charset="0"/>
              <a:buChar char="•"/>
            </a:pPr>
            <a:r>
              <a:rPr lang="en-US" dirty="0">
                <a:hlinkClick r:id="rId7"/>
              </a:rPr>
              <a:t>Empower Instructions</a:t>
            </a:r>
            <a:endParaRPr lang="en-US" dirty="0"/>
          </a:p>
          <a:p>
            <a:pPr marL="285750" indent="-285750">
              <a:buFont typeface="Arial" panose="020B0604020202020204" pitchFamily="34" charset="0"/>
              <a:buChar char="•"/>
            </a:pPr>
            <a:r>
              <a:rPr lang="en-US" dirty="0"/>
              <a:t>Empower Contact: WILL PARRIE @ (504) 247-5996 or </a:t>
            </a:r>
            <a:r>
              <a:rPr lang="en-US" dirty="0">
                <a:hlinkClick r:id="rId8"/>
              </a:rPr>
              <a:t>Will.parrie@empower-retirement.com</a:t>
            </a:r>
            <a:endParaRPr lang="en-US" dirty="0"/>
          </a:p>
          <a:p>
            <a:pPr marL="285750" indent="-285750">
              <a:buFont typeface="Arial" panose="020B0604020202020204" pitchFamily="34" charset="0"/>
              <a:buChar char="•"/>
            </a:pPr>
            <a:endParaRPr lang="en-US" dirty="0"/>
          </a:p>
        </p:txBody>
      </p:sp>
      <p:sp>
        <p:nvSpPr>
          <p:cNvPr id="5" name="object 3">
            <a:extLst>
              <a:ext uri="{FF2B5EF4-FFF2-40B4-BE49-F238E27FC236}">
                <a16:creationId xmlns:a16="http://schemas.microsoft.com/office/drawing/2014/main" id="{99A1AF2A-8D57-4A8F-A668-D65724B708E4}"/>
              </a:ext>
            </a:extLst>
          </p:cNvPr>
          <p:cNvSpPr txBox="1"/>
          <p:nvPr/>
        </p:nvSpPr>
        <p:spPr>
          <a:xfrm>
            <a:off x="649879" y="1711038"/>
            <a:ext cx="7086500" cy="504625"/>
          </a:xfrm>
          <a:prstGeom prst="rect">
            <a:avLst/>
          </a:prstGeom>
        </p:spPr>
        <p:txBody>
          <a:bodyPr vert="horz" wrap="square" lIns="0" tIns="12065" rIns="0" bIns="0" rtlCol="0">
            <a:spAutoFit/>
          </a:bodyPr>
          <a:lstStyle/>
          <a:p>
            <a:pPr marL="12700">
              <a:spcBef>
                <a:spcPts val="95"/>
              </a:spcBef>
            </a:pPr>
            <a:r>
              <a:rPr lang="en-US" sz="3200" b="1" spc="-11" dirty="0">
                <a:solidFill>
                  <a:srgbClr val="451D7A"/>
                </a:solidFill>
                <a:latin typeface="Arial" panose="020B0604020202020204" pitchFamily="34" charset="0"/>
                <a:cs typeface="Arial" panose="020B0604020202020204" pitchFamily="34" charset="0"/>
              </a:rPr>
              <a:t>Supplemental Retirement Accounts</a:t>
            </a:r>
            <a:endParaRPr sz="3200" i="1" spc="-11" dirty="0">
              <a:solidFill>
                <a:srgbClr val="451D7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5929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861774"/>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a:r>
              <a:rPr lang="en-US" sz="2400" kern="0" dirty="0">
                <a:solidFill>
                  <a:srgbClr val="4C216D"/>
                </a:solidFill>
              </a:rPr>
              <a:t>HRM Benefits</a:t>
            </a:r>
            <a:br>
              <a:rPr lang="en-US" sz="2400" kern="0" dirty="0">
                <a:solidFill>
                  <a:srgbClr val="4C216D"/>
                </a:solidFill>
              </a:rPr>
            </a:br>
            <a:r>
              <a:rPr lang="en-US" sz="1600" kern="0" dirty="0">
                <a:solidFill>
                  <a:srgbClr val="4C216D"/>
                </a:solidFill>
                <a:hlinkClick r:id="rId2"/>
              </a:rPr>
              <a:t>nohrmbenefits@lsuhsc.edu</a:t>
            </a:r>
            <a:endParaRPr lang="en-US" sz="1600" kern="0" dirty="0">
              <a:solidFill>
                <a:srgbClr val="4C216D"/>
              </a:solidFill>
            </a:endParaRPr>
          </a:p>
          <a:p>
            <a:pPr algn="r"/>
            <a:endParaRPr lang="en-US" sz="1600" kern="0" dirty="0">
              <a:solidFill>
                <a:srgbClr val="4C216D"/>
              </a:solidFill>
            </a:endParaRPr>
          </a:p>
        </p:txBody>
      </p:sp>
      <p:sp>
        <p:nvSpPr>
          <p:cNvPr id="6" name="Text Placeholder 5">
            <a:extLst>
              <a:ext uri="{FF2B5EF4-FFF2-40B4-BE49-F238E27FC236}">
                <a16:creationId xmlns:a16="http://schemas.microsoft.com/office/drawing/2014/main" id="{BF183BCF-86E4-DFEE-1D94-7F08AF953F09}"/>
              </a:ext>
            </a:extLst>
          </p:cNvPr>
          <p:cNvSpPr>
            <a:spLocks noGrp="1"/>
          </p:cNvSpPr>
          <p:nvPr>
            <p:ph type="body" idx="1"/>
          </p:nvPr>
        </p:nvSpPr>
        <p:spPr>
          <a:xfrm>
            <a:off x="649879" y="2468881"/>
            <a:ext cx="8163098" cy="3877985"/>
          </a:xfrm>
        </p:spPr>
        <p:txBody>
          <a:bodyPr/>
          <a:lstStyle/>
          <a:p>
            <a:r>
              <a:rPr lang="en-US" dirty="0"/>
              <a:t>Louisiana State University is pleased to announce that it has partnered with MetLife to offer Pet Insurance to the LSU Community starting January 1, 2023. </a:t>
            </a:r>
          </a:p>
          <a:p>
            <a:endParaRPr lang="en-US" dirty="0"/>
          </a:p>
          <a:p>
            <a:pPr marL="285750" indent="-285750">
              <a:buFont typeface="Arial" panose="020B0604020202020204" pitchFamily="34" charset="0"/>
              <a:buChar char="•"/>
            </a:pPr>
            <a:r>
              <a:rPr lang="en-US" dirty="0"/>
              <a:t>Flexible product offerings with straightforward pricing options and customizable limits</a:t>
            </a:r>
          </a:p>
          <a:p>
            <a:pPr marL="285750" lvl="0" indent="-285750">
              <a:buFont typeface="Arial" panose="020B0604020202020204" pitchFamily="34" charset="0"/>
              <a:buChar char="•"/>
            </a:pPr>
            <a:r>
              <a:rPr lang="en-US" dirty="0"/>
              <a:t>Deductible savings—your pet’s deductible decreases if you go claim-free in a policy year</a:t>
            </a:r>
          </a:p>
          <a:p>
            <a:pPr marL="285750" lvl="0" indent="-285750">
              <a:buFont typeface="Arial" panose="020B0604020202020204" pitchFamily="34" charset="0"/>
              <a:buChar char="•"/>
            </a:pPr>
            <a:r>
              <a:rPr lang="en-US" dirty="0"/>
              <a:t>Quick 3-step enrollment and hassle-free claims experience— most claims are processed within 10 days</a:t>
            </a:r>
          </a:p>
          <a:p>
            <a:pPr marL="285750" lvl="0" indent="-285750">
              <a:buFont typeface="Arial" panose="020B0604020202020204" pitchFamily="34" charset="0"/>
              <a:buChar char="•"/>
            </a:pPr>
            <a:r>
              <a:rPr lang="en-US" dirty="0"/>
              <a:t>Multi-channel support options—caring and passionate pet advocates who have been serving pet parents and their communities for more than 15 years</a:t>
            </a:r>
          </a:p>
          <a:p>
            <a:pPr marL="285750" lvl="0" indent="-285750">
              <a:buFont typeface="Arial" panose="020B0604020202020204" pitchFamily="34" charset="0"/>
              <a:buChar char="•"/>
            </a:pPr>
            <a:endParaRPr lang="en-US" dirty="0"/>
          </a:p>
          <a:p>
            <a:pPr lvl="0"/>
            <a:r>
              <a:rPr lang="en-US" dirty="0"/>
              <a:t>Information on how to enroll or get a quote will be distributed soon. Please review more information on our website under Other Benefits.</a:t>
            </a:r>
          </a:p>
        </p:txBody>
      </p:sp>
      <p:sp>
        <p:nvSpPr>
          <p:cNvPr id="5" name="object 3">
            <a:extLst>
              <a:ext uri="{FF2B5EF4-FFF2-40B4-BE49-F238E27FC236}">
                <a16:creationId xmlns:a16="http://schemas.microsoft.com/office/drawing/2014/main" id="{99A1AF2A-8D57-4A8F-A668-D65724B708E4}"/>
              </a:ext>
            </a:extLst>
          </p:cNvPr>
          <p:cNvSpPr txBox="1"/>
          <p:nvPr/>
        </p:nvSpPr>
        <p:spPr>
          <a:xfrm>
            <a:off x="649879" y="1711038"/>
            <a:ext cx="7086500" cy="504625"/>
          </a:xfrm>
          <a:prstGeom prst="rect">
            <a:avLst/>
          </a:prstGeom>
        </p:spPr>
        <p:txBody>
          <a:bodyPr vert="horz" wrap="square" lIns="0" tIns="12065" rIns="0" bIns="0" rtlCol="0">
            <a:spAutoFit/>
          </a:bodyPr>
          <a:lstStyle/>
          <a:p>
            <a:pPr marL="12700">
              <a:spcBef>
                <a:spcPts val="95"/>
              </a:spcBef>
            </a:pPr>
            <a:r>
              <a:rPr lang="en-US" sz="3200" b="1" spc="-11" dirty="0">
                <a:solidFill>
                  <a:srgbClr val="451D7A"/>
                </a:solidFill>
                <a:latin typeface="Arial" panose="020B0604020202020204" pitchFamily="34" charset="0"/>
                <a:cs typeface="Arial" panose="020B0604020202020204" pitchFamily="34" charset="0"/>
              </a:rPr>
              <a:t>Pet Insurance</a:t>
            </a:r>
            <a:endParaRPr sz="3200" i="1" spc="-11" dirty="0">
              <a:solidFill>
                <a:srgbClr val="451D7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353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Talent Acquisition</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Shauna Caputo, </a:t>
            </a:r>
            <a:r>
              <a:rPr lang="en-US" sz="2000" i="1" spc="-10" dirty="0">
                <a:solidFill>
                  <a:srgbClr val="451D7A"/>
                </a:solidFill>
                <a:latin typeface="Arial" panose="020B0604020202020204" pitchFamily="34" charset="0"/>
                <a:cs typeface="Arial" panose="020B0604020202020204" pitchFamily="34" charset="0"/>
              </a:rPr>
              <a:t>Talent Acquisition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16</a:t>
            </a:fld>
            <a:endParaRPr lang="en-US"/>
          </a:p>
        </p:txBody>
      </p:sp>
    </p:spTree>
    <p:extLst>
      <p:ext uri="{BB962C8B-B14F-4D97-AF65-F5344CB8AC3E}">
        <p14:creationId xmlns:p14="http://schemas.microsoft.com/office/powerpoint/2010/main" val="2398013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54476E7-FE09-55A7-C4F2-7C43EB6B6356}"/>
              </a:ext>
            </a:extLst>
          </p:cNvPr>
          <p:cNvSpPr txBox="1">
            <a:spLocks/>
          </p:cNvSpPr>
          <p:nvPr/>
        </p:nvSpPr>
        <p:spPr>
          <a:xfrm>
            <a:off x="6079840" y="164484"/>
            <a:ext cx="2800349" cy="95410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HRM Talent Acquisition</a:t>
            </a:r>
            <a:br>
              <a:rPr lang="en-US" sz="1800" kern="0" dirty="0">
                <a:solidFill>
                  <a:srgbClr val="4C216D"/>
                </a:solidFill>
              </a:rPr>
            </a:br>
            <a:r>
              <a:rPr lang="en-US" sz="1200" kern="0" dirty="0">
                <a:solidFill>
                  <a:srgbClr val="4C216D"/>
                </a:solidFill>
                <a:hlinkClick r:id="rId2"/>
              </a:rPr>
              <a:t>recruittalent@lsuhsc.edu</a:t>
            </a:r>
            <a:br>
              <a:rPr lang="en-US" sz="1200" kern="0" dirty="0">
                <a:solidFill>
                  <a:srgbClr val="4C216D"/>
                </a:solidFill>
              </a:rPr>
            </a:br>
            <a:endParaRPr lang="en-US" kern="0" dirty="0"/>
          </a:p>
        </p:txBody>
      </p:sp>
      <p:sp>
        <p:nvSpPr>
          <p:cNvPr id="6" name="Text Placeholder 3">
            <a:extLst>
              <a:ext uri="{FF2B5EF4-FFF2-40B4-BE49-F238E27FC236}">
                <a16:creationId xmlns:a16="http://schemas.microsoft.com/office/drawing/2014/main" id="{18990396-5DA0-8151-0463-6E16AB596DAA}"/>
              </a:ext>
            </a:extLst>
          </p:cNvPr>
          <p:cNvSpPr>
            <a:spLocks noGrp="1"/>
          </p:cNvSpPr>
          <p:nvPr>
            <p:ph type="body" idx="1"/>
          </p:nvPr>
        </p:nvSpPr>
        <p:spPr>
          <a:xfrm>
            <a:off x="228600" y="1524001"/>
            <a:ext cx="8610600" cy="4114800"/>
          </a:xfrm>
        </p:spPr>
        <p:txBody>
          <a:bodyPr/>
          <a:lstStyle/>
          <a:p>
            <a:r>
              <a:rPr lang="en-US" b="1" dirty="0"/>
              <a:t>I-9/E-verify</a:t>
            </a:r>
          </a:p>
          <a:p>
            <a:endParaRPr lang="en-US" dirty="0"/>
          </a:p>
          <a:p>
            <a:pPr marL="285750" indent="-285750">
              <a:buFont typeface="Arial" panose="020B0604020202020204" pitchFamily="34" charset="0"/>
              <a:buChar char="•"/>
            </a:pPr>
            <a:r>
              <a:rPr lang="en-US" u="sng" dirty="0">
                <a:hlinkClick r:id="rId3"/>
              </a:rPr>
              <a:t>Hire Right I-9/E-verify User Guide</a:t>
            </a:r>
            <a:endParaRPr lang="en-US" u="sng" dirty="0"/>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All </a:t>
            </a:r>
            <a:r>
              <a:rPr lang="en-US" b="1" dirty="0"/>
              <a:t>paid </a:t>
            </a:r>
            <a:r>
              <a:rPr lang="en-US" dirty="0"/>
              <a:t>employees should have I-9/e-verify completed in Hire Right</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Gratis employees I-9 should be completed via paper (see for current version/acceptable documents)</a:t>
            </a:r>
          </a:p>
          <a:p>
            <a:pPr marL="742950" lvl="1" indent="-285750">
              <a:buFont typeface="Arial" panose="020B0604020202020204" pitchFamily="34" charset="0"/>
              <a:buChar char="•"/>
            </a:pPr>
            <a:r>
              <a:rPr lang="en-US" u="sng" dirty="0">
                <a:hlinkClick r:id="rId4"/>
              </a:rPr>
              <a:t>https://www.uscis.gov/sites/default/files/document/forms/i-9-paper-version.pdf</a:t>
            </a:r>
            <a:r>
              <a:rPr lang="en-US" dirty="0"/>
              <a:t> </a:t>
            </a:r>
          </a:p>
          <a:p>
            <a:pPr marL="742950" lvl="1"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I-9 should be initiated after criminal background check and drug test (if applicable) are completed</a:t>
            </a:r>
          </a:p>
          <a:p>
            <a:pPr marL="285750" indent="-285750">
              <a:buFont typeface="Arial" panose="020B0604020202020204" pitchFamily="34" charset="0"/>
              <a:buChar char="•"/>
            </a:pPr>
            <a:endParaRPr lang="en-US" dirty="0"/>
          </a:p>
          <a:p>
            <a:pPr algn="l"/>
            <a:endParaRPr lang="en-US" dirty="0"/>
          </a:p>
          <a:p>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624920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CFF09D-F5A6-A2C4-832B-870989599C1C}"/>
              </a:ext>
            </a:extLst>
          </p:cNvPr>
          <p:cNvSpPr txBox="1">
            <a:spLocks/>
          </p:cNvSpPr>
          <p:nvPr/>
        </p:nvSpPr>
        <p:spPr>
          <a:xfrm>
            <a:off x="6079840" y="164484"/>
            <a:ext cx="2800349" cy="95410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HRM Talent Acquisition</a:t>
            </a:r>
            <a:br>
              <a:rPr lang="en-US" sz="1800" kern="0" dirty="0">
                <a:solidFill>
                  <a:srgbClr val="4C216D"/>
                </a:solidFill>
              </a:rPr>
            </a:br>
            <a:r>
              <a:rPr lang="en-US" sz="1200" kern="0" dirty="0">
                <a:solidFill>
                  <a:srgbClr val="4C216D"/>
                </a:solidFill>
                <a:hlinkClick r:id="rId3"/>
              </a:rPr>
              <a:t>recruittalent@lsuhsc.edu</a:t>
            </a:r>
            <a:br>
              <a:rPr lang="en-US" sz="1200" kern="0" dirty="0">
                <a:solidFill>
                  <a:srgbClr val="4C216D"/>
                </a:solidFill>
              </a:rPr>
            </a:br>
            <a:endParaRPr lang="en-US" kern="0" dirty="0"/>
          </a:p>
        </p:txBody>
      </p:sp>
      <p:sp>
        <p:nvSpPr>
          <p:cNvPr id="5" name="Text Placeholder 3">
            <a:extLst>
              <a:ext uri="{FF2B5EF4-FFF2-40B4-BE49-F238E27FC236}">
                <a16:creationId xmlns:a16="http://schemas.microsoft.com/office/drawing/2014/main" id="{2CF96B7C-0D80-69AD-70EE-BBB4C33353D1}"/>
              </a:ext>
            </a:extLst>
          </p:cNvPr>
          <p:cNvSpPr>
            <a:spLocks noGrp="1"/>
          </p:cNvSpPr>
          <p:nvPr>
            <p:ph type="body" idx="1"/>
          </p:nvPr>
        </p:nvSpPr>
        <p:spPr>
          <a:xfrm>
            <a:off x="373378" y="1447801"/>
            <a:ext cx="7703821" cy="4708981"/>
          </a:xfrm>
        </p:spPr>
        <p:txBody>
          <a:bodyPr/>
          <a:lstStyle/>
          <a:p>
            <a:pPr algn="ctr"/>
            <a:endParaRPr lang="en-US" b="1" dirty="0"/>
          </a:p>
          <a:p>
            <a:r>
              <a:rPr lang="en-US" b="1" dirty="0"/>
              <a:t>I-9 Compliance Notes:</a:t>
            </a:r>
            <a:endParaRPr lang="en-US" dirty="0"/>
          </a:p>
          <a:p>
            <a:pPr marL="285750" lvl="0" indent="-285750">
              <a:buFont typeface="Arial" panose="020B0604020202020204" pitchFamily="34" charset="0"/>
              <a:buChar char="•"/>
            </a:pPr>
            <a:r>
              <a:rPr lang="en-US" dirty="0"/>
              <a:t>Start date must match the actual start date of employee </a:t>
            </a:r>
          </a:p>
          <a:p>
            <a:pPr marL="742950" lvl="1" indent="-285750">
              <a:buFont typeface="Arial" panose="020B0604020202020204" pitchFamily="34" charset="0"/>
              <a:buChar char="•"/>
            </a:pPr>
            <a:r>
              <a:rPr lang="en-US" b="1" dirty="0"/>
              <a:t>NOTE:</a:t>
            </a:r>
            <a:r>
              <a:rPr lang="en-US" dirty="0"/>
              <a:t> When initiating I-9, the start date can be left blank and filled in when certifying in order to reduce need to make I-9 correction at later date</a:t>
            </a:r>
          </a:p>
          <a:p>
            <a:pPr marL="285750" lvl="0" indent="-285750">
              <a:buFont typeface="Arial" panose="020B0604020202020204" pitchFamily="34" charset="0"/>
              <a:buChar char="•"/>
            </a:pPr>
            <a:r>
              <a:rPr lang="en-US" dirty="0"/>
              <a:t>Page one must be completed by </a:t>
            </a:r>
            <a:r>
              <a:rPr lang="en-US" b="1" dirty="0"/>
              <a:t>employee</a:t>
            </a:r>
            <a:r>
              <a:rPr lang="en-US" dirty="0"/>
              <a:t> no later than first day of employment </a:t>
            </a:r>
          </a:p>
          <a:p>
            <a:pPr marL="285750" lvl="0" indent="-285750">
              <a:buFont typeface="Arial" panose="020B0604020202020204" pitchFamily="34" charset="0"/>
              <a:buChar char="•"/>
            </a:pPr>
            <a:r>
              <a:rPr lang="en-US" dirty="0"/>
              <a:t>Page three must be certified by </a:t>
            </a:r>
            <a:r>
              <a:rPr lang="en-US" b="1" dirty="0"/>
              <a:t>employer</a:t>
            </a:r>
            <a:r>
              <a:rPr lang="en-US" dirty="0"/>
              <a:t> no later than third business day after start</a:t>
            </a:r>
          </a:p>
          <a:p>
            <a:pPr marL="285750" lvl="0" indent="-285750">
              <a:buFont typeface="Arial" panose="020B0604020202020204" pitchFamily="34" charset="0"/>
              <a:buChar char="•"/>
            </a:pPr>
            <a:r>
              <a:rPr lang="en-US" dirty="0"/>
              <a:t>Acceptable </a:t>
            </a:r>
            <a:r>
              <a:rPr lang="en-US" b="1" dirty="0"/>
              <a:t>original </a:t>
            </a:r>
            <a:r>
              <a:rPr lang="en-US" dirty="0"/>
              <a:t>I-9 documents must be viewed/verified and uploaded as supporting documents in Hire Right by </a:t>
            </a:r>
            <a:r>
              <a:rPr lang="en-US" b="1" dirty="0"/>
              <a:t>employer </a:t>
            </a:r>
            <a:r>
              <a:rPr lang="en-US" dirty="0"/>
              <a:t> (these documents should </a:t>
            </a:r>
            <a:r>
              <a:rPr lang="en-US" b="1" dirty="0"/>
              <a:t>not</a:t>
            </a:r>
            <a:r>
              <a:rPr lang="en-US" dirty="0"/>
              <a:t> be included in new Hire packet)</a:t>
            </a:r>
          </a:p>
          <a:p>
            <a:pPr marL="742950" lvl="1" indent="-285750">
              <a:buFont typeface="Arial" panose="020B0604020202020204" pitchFamily="34" charset="0"/>
              <a:buChar char="•"/>
            </a:pPr>
            <a:r>
              <a:rPr lang="en-US" b="1" dirty="0"/>
              <a:t>NOTE:</a:t>
            </a:r>
            <a:r>
              <a:rPr lang="en-US" dirty="0"/>
              <a:t> If uploading B &amp; C documents this can be selected in Hire Right when uploading supporting and uploaded as one document – department is charged per upload</a:t>
            </a:r>
          </a:p>
          <a:p>
            <a:r>
              <a:rPr lang="en-US" dirty="0"/>
              <a:t> </a:t>
            </a:r>
          </a:p>
        </p:txBody>
      </p:sp>
    </p:spTree>
    <p:extLst>
      <p:ext uri="{BB962C8B-B14F-4D97-AF65-F5344CB8AC3E}">
        <p14:creationId xmlns:p14="http://schemas.microsoft.com/office/powerpoint/2010/main" val="3075831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457200" y="4495800"/>
            <a:ext cx="80009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Talent Development</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Denise D. Robinson,</a:t>
            </a:r>
            <a:r>
              <a:rPr lang="en-US" sz="2000" i="1" spc="-10" dirty="0">
                <a:solidFill>
                  <a:srgbClr val="461D7C"/>
                </a:solidFill>
                <a:latin typeface="Arial" panose="020B0604020202020204" pitchFamily="34" charset="0"/>
                <a:cs typeface="Arial" panose="020B0604020202020204" pitchFamily="34" charset="0"/>
              </a:rPr>
              <a:t> Talent Development Manager</a:t>
            </a:r>
            <a:endParaRPr sz="2000" i="1" spc="-10" dirty="0">
              <a:solidFill>
                <a:srgbClr val="451D7A"/>
              </a:solidFill>
              <a:latin typeface="Arial" panose="020B0604020202020204" pitchFamily="34" charset="0"/>
              <a:cs typeface="Arial" panose="020B0604020202020204" pitchFamily="34" charset="0"/>
            </a:endParaRPr>
          </a:p>
        </p:txBody>
      </p:sp>
      <p:sp>
        <p:nvSpPr>
          <p:cNvPr id="3" name="Rectangle 2">
            <a:hlinkClick r:id="rId2"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fld id="{B6F15528-21DE-4FAA-801E-634DDDAF4B2B}" type="slidenum">
              <a:rPr lang="en-US" smtClean="0"/>
              <a:t>19</a:t>
            </a:fld>
            <a:endParaRPr lang="en-US"/>
          </a:p>
        </p:txBody>
      </p:sp>
    </p:spTree>
    <p:extLst>
      <p:ext uri="{BB962C8B-B14F-4D97-AF65-F5344CB8AC3E}">
        <p14:creationId xmlns:p14="http://schemas.microsoft.com/office/powerpoint/2010/main" val="90684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Updates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Denise D. Robinson, </a:t>
            </a:r>
            <a:r>
              <a:rPr lang="en-US" sz="2000" i="1" spc="-10" dirty="0">
                <a:solidFill>
                  <a:srgbClr val="451D7A"/>
                </a:solidFill>
                <a:latin typeface="Arial" panose="020B0604020202020204" pitchFamily="34" charset="0"/>
                <a:cs typeface="Arial" panose="020B0604020202020204" pitchFamily="34" charset="0"/>
              </a:rPr>
              <a:t>Talent Development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2</a:t>
            </a:fld>
            <a:endParaRPr lang="en-US"/>
          </a:p>
        </p:txBody>
      </p:sp>
    </p:spTree>
    <p:extLst>
      <p:ext uri="{BB962C8B-B14F-4D97-AF65-F5344CB8AC3E}">
        <p14:creationId xmlns:p14="http://schemas.microsoft.com/office/powerpoint/2010/main" val="186374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9840" y="164484"/>
            <a:ext cx="2800349" cy="954107"/>
          </a:xfrm>
        </p:spPr>
        <p:txBody>
          <a:bodyPr/>
          <a:lstStyle/>
          <a:p>
            <a:pPr algn="r" rtl="0"/>
            <a:r>
              <a:rPr lang="en-US" sz="1800" dirty="0">
                <a:solidFill>
                  <a:srgbClr val="4C216D"/>
                </a:solidFill>
              </a:rPr>
              <a:t>HRM Talent Development</a:t>
            </a:r>
            <a:br>
              <a:rPr lang="en-US" sz="1800" dirty="0">
                <a:solidFill>
                  <a:srgbClr val="4C216D"/>
                </a:solidFill>
              </a:rPr>
            </a:br>
            <a:r>
              <a:rPr lang="en-US" sz="1200" dirty="0">
                <a:solidFill>
                  <a:srgbClr val="4C216D"/>
                </a:solidFill>
                <a:hlinkClick r:id="rId2"/>
              </a:rPr>
              <a:t>talentdevelopment@lsuhsc.edu</a:t>
            </a:r>
            <a:br>
              <a:rPr lang="en-US" sz="1200" dirty="0">
                <a:solidFill>
                  <a:srgbClr val="4C216D"/>
                </a:solidFill>
              </a:rPr>
            </a:br>
            <a:endParaRPr lang="en-US" dirty="0"/>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1657350" y="2171701"/>
            <a:ext cx="5886450" cy="842667"/>
          </a:xfrm>
        </p:spPr>
        <p:txBody>
          <a:bodyPr/>
          <a:lstStyle/>
          <a:p>
            <a:pPr>
              <a:lnSpc>
                <a:spcPct val="112000"/>
              </a:lnSpc>
              <a:spcBef>
                <a:spcPts val="450"/>
              </a:spcBef>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sz="1500" dirty="0"/>
          </a:p>
          <a:p>
            <a:pPr lvl="1"/>
            <a:endParaRPr lang="en-US" sz="1200" dirty="0"/>
          </a:p>
          <a:p>
            <a:pPr lvl="2"/>
            <a:endParaRPr lang="en-US" sz="1200" baseline="30000" dirty="0"/>
          </a:p>
          <a:p>
            <a:pPr lvl="2"/>
            <a:endParaRPr lang="en-US" sz="1200" baseline="30000" dirty="0"/>
          </a:p>
        </p:txBody>
      </p:sp>
      <p:sp>
        <p:nvSpPr>
          <p:cNvPr id="5" name="Rectangle 4"/>
          <p:cNvSpPr/>
          <p:nvPr/>
        </p:nvSpPr>
        <p:spPr>
          <a:xfrm>
            <a:off x="228600" y="1145095"/>
            <a:ext cx="5029200" cy="857479"/>
          </a:xfrm>
          <a:prstGeom prst="rect">
            <a:avLst/>
          </a:prstGeom>
        </p:spPr>
        <p:txBody>
          <a:bodyPr wrap="square">
            <a:spAutoFit/>
          </a:bodyPr>
          <a:lstStyle/>
          <a:p>
            <a:pPr>
              <a:lnSpc>
                <a:spcPct val="107000"/>
              </a:lnSpc>
              <a:spcAft>
                <a:spcPts val="600"/>
              </a:spcAft>
            </a:pPr>
            <a:r>
              <a:rPr lang="en-US" sz="2400" dirty="0">
                <a:latin typeface="Amasis MT Pro Black" panose="02040A04050005020304" pitchFamily="18" charset="0"/>
                <a:ea typeface="Calibri" panose="020F0502020204030204" pitchFamily="34" charset="0"/>
                <a:cs typeface="Times New Roman" panose="02020603050405020304" pitchFamily="18" charset="0"/>
              </a:rPr>
              <a:t>Performance Evaluations for Unclassified Staff &amp; Faculty</a:t>
            </a:r>
          </a:p>
        </p:txBody>
      </p:sp>
      <p:graphicFrame>
        <p:nvGraphicFramePr>
          <p:cNvPr id="8" name="Diagram 7">
            <a:extLst>
              <a:ext uri="{FF2B5EF4-FFF2-40B4-BE49-F238E27FC236}">
                <a16:creationId xmlns:a16="http://schemas.microsoft.com/office/drawing/2014/main" id="{03814697-063F-4713-F8B9-F4B1750B0AC5}"/>
              </a:ext>
            </a:extLst>
          </p:cNvPr>
          <p:cNvGraphicFramePr/>
          <p:nvPr>
            <p:extLst>
              <p:ext uri="{D42A27DB-BD31-4B8C-83A1-F6EECF244321}">
                <p14:modId xmlns:p14="http://schemas.microsoft.com/office/powerpoint/2010/main" val="1829692346"/>
              </p:ext>
            </p:extLst>
          </p:nvPr>
        </p:nvGraphicFramePr>
        <p:xfrm>
          <a:off x="322626" y="2275704"/>
          <a:ext cx="8555897" cy="3972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4333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4"/>
          <p:cNvPicPr>
            <a:picLocks noChangeAspect="1"/>
          </p:cNvPicPr>
          <p:nvPr/>
        </p:nvPicPr>
        <p:blipFill>
          <a:blip r:embed="rId3" cstate="print">
            <a:extLst>
              <a:ext uri="{28A0092B-C50C-407E-A947-70E740481C1C}">
                <a14:useLocalDpi xmlns:a14="http://schemas.microsoft.com/office/drawing/2010/main" val="0"/>
              </a:ext>
            </a:extLst>
          </a:blip>
          <a:srcRect b="66945"/>
          <a:stretch>
            <a:fillRect/>
          </a:stretch>
        </p:blipFill>
        <p:spPr bwMode="auto">
          <a:xfrm>
            <a:off x="0" y="-29923"/>
            <a:ext cx="9144000" cy="913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87934" y="181892"/>
            <a:ext cx="4221480" cy="338554"/>
          </a:xfrm>
          <a:prstGeom prst="rect">
            <a:avLst/>
          </a:prstGeom>
          <a:noFill/>
        </p:spPr>
        <p:txBody>
          <a:bodyPr wrap="square" rtlCol="0">
            <a:spAutoFit/>
          </a:bodyPr>
          <a:lstStyle/>
          <a:p>
            <a:pPr algn="ctr"/>
            <a:r>
              <a:rPr lang="en-US" sz="1600" b="1" dirty="0">
                <a:latin typeface="Amasis MT Pro Medium" panose="02040604050005020304" pitchFamily="18" charset="0"/>
                <a:cs typeface="Arial" panose="020B0604020202020204" pitchFamily="34" charset="0"/>
              </a:rPr>
              <a:t>Performance Evaluations</a:t>
            </a:r>
          </a:p>
        </p:txBody>
      </p:sp>
      <p:sp>
        <p:nvSpPr>
          <p:cNvPr id="17" name="TextBox 16">
            <a:extLst>
              <a:ext uri="{FF2B5EF4-FFF2-40B4-BE49-F238E27FC236}">
                <a16:creationId xmlns:a16="http://schemas.microsoft.com/office/drawing/2014/main" id="{102CF784-E4CB-5BD8-DEE0-06382AF04E3A}"/>
              </a:ext>
            </a:extLst>
          </p:cNvPr>
          <p:cNvSpPr txBox="1"/>
          <p:nvPr/>
        </p:nvSpPr>
        <p:spPr>
          <a:xfrm>
            <a:off x="0" y="708598"/>
            <a:ext cx="9170941" cy="1138773"/>
          </a:xfrm>
          <a:prstGeom prst="rect">
            <a:avLst/>
          </a:prstGeom>
          <a:noFill/>
        </p:spPr>
        <p:txBody>
          <a:bodyPr wrap="square" rtlCol="0">
            <a:spAutoFit/>
          </a:bodyPr>
          <a:lstStyle/>
          <a:p>
            <a:pPr algn="ctr"/>
            <a:r>
              <a:rPr lang="en-US" sz="2200" b="1" dirty="0">
                <a:latin typeface="Amasis MT Pro Black" panose="020B0604020202020204" pitchFamily="18" charset="0"/>
                <a:cs typeface="Arial" panose="020B0604020202020204" pitchFamily="34" charset="0"/>
              </a:rPr>
              <a:t>The 4-Step Process Overview</a:t>
            </a:r>
          </a:p>
          <a:p>
            <a:pPr algn="ctr"/>
            <a:r>
              <a:rPr lang="en-US" sz="2200" b="1" dirty="0">
                <a:solidFill>
                  <a:srgbClr val="7030A0"/>
                </a:solidFill>
                <a:latin typeface="Amasis MT Pro Black" panose="020B0604020202020204" pitchFamily="18" charset="0"/>
                <a:cs typeface="Arial" panose="020B0604020202020204" pitchFamily="34" charset="0"/>
                <a:hlinkClick r:id="rId4"/>
              </a:rPr>
              <a:t>Staff Evaluation Form</a:t>
            </a:r>
            <a:r>
              <a:rPr lang="en-US" sz="2200" b="1" dirty="0">
                <a:solidFill>
                  <a:srgbClr val="7030A0"/>
                </a:solidFill>
                <a:latin typeface="Amasis MT Pro Black" panose="020B0604020202020204" pitchFamily="18" charset="0"/>
                <a:cs typeface="Arial" panose="020B0604020202020204" pitchFamily="34" charset="0"/>
              </a:rPr>
              <a:t>   </a:t>
            </a:r>
            <a:r>
              <a:rPr lang="en-US" sz="1000" b="1" dirty="0">
                <a:solidFill>
                  <a:srgbClr val="7030A0"/>
                </a:solidFill>
                <a:latin typeface="Amasis MT Pro Black" panose="020B0604020202020204" pitchFamily="18" charset="0"/>
                <a:cs typeface="Arial" panose="020B0604020202020204" pitchFamily="34" charset="0"/>
              </a:rPr>
              <a:t>     </a:t>
            </a:r>
            <a:r>
              <a:rPr lang="en-US" sz="2200" b="1" dirty="0">
                <a:solidFill>
                  <a:srgbClr val="7030A0"/>
                </a:solidFill>
                <a:latin typeface="Amasis MT Pro Black" panose="020B0604020202020204" pitchFamily="18" charset="0"/>
                <a:cs typeface="Arial" panose="020B0604020202020204" pitchFamily="34" charset="0"/>
                <a:hlinkClick r:id="rId5"/>
              </a:rPr>
              <a:t>Faculty Supplemental Rating Form</a:t>
            </a:r>
            <a:endParaRPr lang="en-US" sz="2200" b="1" dirty="0">
              <a:solidFill>
                <a:srgbClr val="7030A0"/>
              </a:solidFill>
              <a:latin typeface="Amasis MT Pro Black" panose="020B0604020202020204" pitchFamily="18"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EAB43633-7D7C-7C52-7994-5AC759B22FE2}"/>
              </a:ext>
            </a:extLst>
          </p:cNvPr>
          <p:cNvGraphicFramePr/>
          <p:nvPr/>
        </p:nvGraphicFramePr>
        <p:xfrm>
          <a:off x="1100885" y="1672047"/>
          <a:ext cx="7146131" cy="500406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11097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4"/>
          <p:cNvPicPr>
            <a:picLocks noChangeAspect="1"/>
          </p:cNvPicPr>
          <p:nvPr/>
        </p:nvPicPr>
        <p:blipFill>
          <a:blip r:embed="rId3" cstate="print">
            <a:extLst>
              <a:ext uri="{28A0092B-C50C-407E-A947-70E740481C1C}">
                <a14:useLocalDpi xmlns:a14="http://schemas.microsoft.com/office/drawing/2010/main" val="0"/>
              </a:ext>
            </a:extLst>
          </a:blip>
          <a:srcRect b="66945"/>
          <a:stretch>
            <a:fillRect/>
          </a:stretch>
        </p:blipFill>
        <p:spPr bwMode="auto">
          <a:xfrm>
            <a:off x="0" y="-29924"/>
            <a:ext cx="9144000" cy="1222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87934" y="181892"/>
            <a:ext cx="4221480" cy="338554"/>
          </a:xfrm>
          <a:prstGeom prst="rect">
            <a:avLst/>
          </a:prstGeom>
          <a:noFill/>
        </p:spPr>
        <p:txBody>
          <a:bodyPr wrap="square" rtlCol="0">
            <a:spAutoFit/>
          </a:bodyPr>
          <a:lstStyle/>
          <a:p>
            <a:pPr algn="ctr"/>
            <a:r>
              <a:rPr lang="en-US" sz="1600" b="1" dirty="0">
                <a:latin typeface="Amasis MT Pro Medium" panose="02040604050005020304" pitchFamily="18" charset="0"/>
                <a:cs typeface="Arial" panose="020B0604020202020204" pitchFamily="34" charset="0"/>
              </a:rPr>
              <a:t>Performance Evaluations</a:t>
            </a:r>
          </a:p>
        </p:txBody>
      </p:sp>
      <p:sp>
        <p:nvSpPr>
          <p:cNvPr id="7" name="TextBox 6">
            <a:extLst>
              <a:ext uri="{FF2B5EF4-FFF2-40B4-BE49-F238E27FC236}">
                <a16:creationId xmlns:a16="http://schemas.microsoft.com/office/drawing/2014/main" id="{B19033AE-25BF-22AC-8BAF-23D232C03ABA}"/>
              </a:ext>
            </a:extLst>
          </p:cNvPr>
          <p:cNvSpPr txBox="1"/>
          <p:nvPr/>
        </p:nvSpPr>
        <p:spPr>
          <a:xfrm>
            <a:off x="723263" y="944338"/>
            <a:ext cx="7684903" cy="1446550"/>
          </a:xfrm>
          <a:prstGeom prst="rect">
            <a:avLst/>
          </a:prstGeom>
          <a:noFill/>
        </p:spPr>
        <p:txBody>
          <a:bodyPr wrap="square" rtlCol="0">
            <a:spAutoFit/>
          </a:bodyPr>
          <a:lstStyle/>
          <a:p>
            <a:pPr algn="ctr"/>
            <a:r>
              <a:rPr lang="en-US" sz="2200" b="1" dirty="0">
                <a:latin typeface="Amasis MT Pro Black" panose="020B0604020202020204" pitchFamily="18" charset="0"/>
                <a:cs typeface="Arial" panose="020B0604020202020204" pitchFamily="34" charset="0"/>
              </a:rPr>
              <a:t>Completing the Faculty Supplemental Rating Form</a:t>
            </a:r>
          </a:p>
          <a:p>
            <a:pPr algn="ctr"/>
            <a:r>
              <a:rPr lang="en-US" sz="2400" b="1" dirty="0">
                <a:solidFill>
                  <a:srgbClr val="451E7B"/>
                </a:solidFill>
                <a:latin typeface="Amasis MT Pro Medium" panose="02040604050005020304" pitchFamily="18" charset="0"/>
                <a:cs typeface="Arial" panose="020B0604020202020204" pitchFamily="34" charset="0"/>
              </a:rPr>
              <a:t>Which Form Do I Use?</a:t>
            </a:r>
            <a:endParaRPr lang="en-US" sz="900" b="1" dirty="0">
              <a:solidFill>
                <a:srgbClr val="451E7B"/>
              </a:solidFill>
              <a:latin typeface="Amasis MT Pro Medium" panose="02040604050005020304" pitchFamily="18" charset="0"/>
              <a:cs typeface="Arial" panose="020B0604020202020204" pitchFamily="34" charset="0"/>
            </a:endParaRPr>
          </a:p>
          <a:p>
            <a:pPr algn="ctr"/>
            <a:r>
              <a:rPr lang="en-US" sz="900" b="1" dirty="0">
                <a:solidFill>
                  <a:srgbClr val="451E7B"/>
                </a:solidFill>
                <a:latin typeface="Amasis MT Pro Medium" panose="02040604050005020304" pitchFamily="18" charset="0"/>
                <a:cs typeface="Arial" panose="020B0604020202020204" pitchFamily="34" charset="0"/>
              </a:rPr>
              <a:t> </a:t>
            </a:r>
            <a:r>
              <a:rPr lang="en-US" sz="1400" b="1" dirty="0">
                <a:solidFill>
                  <a:srgbClr val="451E7B"/>
                </a:solidFill>
                <a:latin typeface="Amasis MT Pro Medium" panose="02040604050005020304" pitchFamily="18" charset="0"/>
                <a:cs typeface="Arial" panose="020B0604020202020204" pitchFamily="34" charset="0"/>
              </a:rPr>
              <a:t>You can download the review form from your school’s LSUHSC Webpage if it is made available on the site. Please contact your school leadership for the most up-to-date review form.</a:t>
            </a:r>
          </a:p>
        </p:txBody>
      </p:sp>
      <p:graphicFrame>
        <p:nvGraphicFramePr>
          <p:cNvPr id="3" name="Table 3">
            <a:extLst>
              <a:ext uri="{FF2B5EF4-FFF2-40B4-BE49-F238E27FC236}">
                <a16:creationId xmlns:a16="http://schemas.microsoft.com/office/drawing/2014/main" id="{75B5708B-7731-AD72-C771-A0BC48AAF9AF}"/>
              </a:ext>
            </a:extLst>
          </p:cNvPr>
          <p:cNvGraphicFramePr>
            <a:graphicFrameLocks noGrp="1"/>
          </p:cNvGraphicFramePr>
          <p:nvPr/>
        </p:nvGraphicFramePr>
        <p:xfrm>
          <a:off x="807965" y="2361432"/>
          <a:ext cx="7515498" cy="3733799"/>
        </p:xfrm>
        <a:graphic>
          <a:graphicData uri="http://schemas.openxmlformats.org/drawingml/2006/table">
            <a:tbl>
              <a:tblPr firstRow="1" bandRow="1">
                <a:tableStyleId>{68D230F3-CF80-4859-8CE7-A43EE81993B5}</a:tableStyleId>
              </a:tblPr>
              <a:tblGrid>
                <a:gridCol w="2466457">
                  <a:extLst>
                    <a:ext uri="{9D8B030D-6E8A-4147-A177-3AD203B41FA5}">
                      <a16:colId xmlns:a16="http://schemas.microsoft.com/office/drawing/2014/main" val="1514133557"/>
                    </a:ext>
                  </a:extLst>
                </a:gridCol>
                <a:gridCol w="5049041">
                  <a:extLst>
                    <a:ext uri="{9D8B030D-6E8A-4147-A177-3AD203B41FA5}">
                      <a16:colId xmlns:a16="http://schemas.microsoft.com/office/drawing/2014/main" val="1985560956"/>
                    </a:ext>
                  </a:extLst>
                </a:gridCol>
              </a:tblGrid>
              <a:tr h="366509">
                <a:tc>
                  <a:txBody>
                    <a:bodyPr/>
                    <a:lstStyle/>
                    <a:p>
                      <a:r>
                        <a:rPr lang="en-US" sz="1600" dirty="0">
                          <a:solidFill>
                            <a:schemeClr val="bg1"/>
                          </a:solidFill>
                        </a:rPr>
                        <a:t>School</a:t>
                      </a:r>
                    </a:p>
                  </a:txBody>
                  <a:tcPr>
                    <a:lnL>
                      <a:noFill/>
                    </a:lnL>
                    <a:lnR>
                      <a:noFill/>
                    </a:lnR>
                    <a:lnT w="12700" cmpd="sng">
                      <a:noFill/>
                    </a:lnT>
                    <a:lnB w="12700" cmpd="sng">
                      <a:noFill/>
                    </a:lnB>
                    <a:lnTlToBr w="12700" cmpd="sng">
                      <a:noFill/>
                      <a:prstDash val="solid"/>
                    </a:lnTlToBr>
                    <a:lnBlToTr w="12700" cmpd="sng">
                      <a:noFill/>
                      <a:prstDash val="solid"/>
                    </a:lnBlToTr>
                    <a:solidFill>
                      <a:srgbClr val="A66CD2"/>
                    </a:solidFill>
                  </a:tcPr>
                </a:tc>
                <a:tc>
                  <a:txBody>
                    <a:bodyPr/>
                    <a:lstStyle/>
                    <a:p>
                      <a:r>
                        <a:rPr lang="en-US" sz="1600" dirty="0">
                          <a:solidFill>
                            <a:schemeClr val="bg1"/>
                          </a:solidFill>
                        </a:rPr>
                        <a:t>Forms</a:t>
                      </a:r>
                    </a:p>
                  </a:txBody>
                  <a:tcPr>
                    <a:lnL>
                      <a:noFill/>
                    </a:lnL>
                    <a:lnR>
                      <a:noFill/>
                    </a:lnR>
                    <a:lnT w="12700" cmpd="sng">
                      <a:noFill/>
                    </a:lnT>
                    <a:lnB w="12700" cmpd="sng">
                      <a:noFill/>
                    </a:lnB>
                    <a:lnTlToBr w="12700" cmpd="sng">
                      <a:noFill/>
                      <a:prstDash val="solid"/>
                    </a:lnTlToBr>
                    <a:lnBlToTr w="12700" cmpd="sng">
                      <a:noFill/>
                      <a:prstDash val="solid"/>
                    </a:lnBlToTr>
                    <a:solidFill>
                      <a:srgbClr val="A66CD2"/>
                    </a:solidFill>
                  </a:tcPr>
                </a:tc>
                <a:extLst>
                  <a:ext uri="{0D108BD9-81ED-4DB2-BD59-A6C34878D82A}">
                    <a16:rowId xmlns:a16="http://schemas.microsoft.com/office/drawing/2014/main" val="1322209705"/>
                  </a:ext>
                </a:extLst>
              </a:tr>
              <a:tr h="641391">
                <a:tc>
                  <a:txBody>
                    <a:bodyPr/>
                    <a:lstStyle/>
                    <a:p>
                      <a:r>
                        <a:rPr lang="en-US" sz="1600" dirty="0"/>
                        <a:t>School of Medicine</a:t>
                      </a:r>
                    </a:p>
                  </a:txBody>
                  <a:tcPr>
                    <a:lnL>
                      <a:noFill/>
                    </a:lnL>
                    <a:lnR>
                      <a:noFill/>
                    </a:lnR>
                    <a:lnT w="12700" cmpd="sng">
                      <a:noFill/>
                    </a:lnT>
                    <a:lnB>
                      <a:noFill/>
                    </a:lnB>
                    <a:lnTlToBr w="12700" cmpd="sng">
                      <a:noFill/>
                      <a:prstDash val="solid"/>
                    </a:lnTlToBr>
                    <a:lnBlToTr w="12700" cmpd="sng">
                      <a:noFill/>
                      <a:prstDash val="solid"/>
                    </a:lnBlToTr>
                    <a:solidFill>
                      <a:srgbClr val="642BAF">
                        <a:alpha val="20000"/>
                      </a:srgbClr>
                    </a:solidFill>
                  </a:tcPr>
                </a:tc>
                <a:tc>
                  <a:txBody>
                    <a:bodyPr/>
                    <a:lstStyle/>
                    <a:p>
                      <a:r>
                        <a:rPr lang="en-US" sz="1600" dirty="0"/>
                        <a:t>SOM Annual Faculty Review &amp; HRM Faculty Evaluation Supplemental Rating Form</a:t>
                      </a:r>
                    </a:p>
                  </a:txBody>
                  <a:tcPr>
                    <a:lnL>
                      <a:noFill/>
                    </a:lnL>
                    <a:lnR>
                      <a:noFill/>
                    </a:lnR>
                    <a:lnT w="12700" cmpd="sng">
                      <a:noFill/>
                    </a:lnT>
                    <a:lnB>
                      <a:noFill/>
                    </a:lnB>
                    <a:lnTlToBr w="12700" cmpd="sng">
                      <a:noFill/>
                      <a:prstDash val="solid"/>
                    </a:lnTlToBr>
                    <a:lnBlToTr w="12700" cmpd="sng">
                      <a:noFill/>
                      <a:prstDash val="solid"/>
                    </a:lnBlToTr>
                    <a:solidFill>
                      <a:srgbClr val="642BAF">
                        <a:alpha val="20000"/>
                      </a:srgbClr>
                    </a:solidFill>
                  </a:tcPr>
                </a:tc>
                <a:extLst>
                  <a:ext uri="{0D108BD9-81ED-4DB2-BD59-A6C34878D82A}">
                    <a16:rowId xmlns:a16="http://schemas.microsoft.com/office/drawing/2014/main" val="594179911"/>
                  </a:ext>
                </a:extLst>
              </a:tr>
              <a:tr h="641391">
                <a:tc>
                  <a:txBody>
                    <a:bodyPr/>
                    <a:lstStyle/>
                    <a:p>
                      <a:r>
                        <a:rPr lang="en-US" sz="1600" dirty="0"/>
                        <a:t>School of Dentistry</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600" b="0" i="0" u="none" strike="noStrike" kern="1200" baseline="0" dirty="0">
                          <a:solidFill>
                            <a:schemeClr val="tx1"/>
                          </a:solidFill>
                          <a:latin typeface="+mn-lt"/>
                          <a:ea typeface="+mn-ea"/>
                          <a:cs typeface="+mn-cs"/>
                        </a:rPr>
                        <a:t>Please refer to your school/department leadership. SOD is in the process of developing a revised Annual Review Form, which is expected to incorporate a rating scale. 	</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25011477"/>
                  </a:ext>
                </a:extLst>
              </a:tr>
              <a:tr h="630774">
                <a:tc>
                  <a:txBody>
                    <a:bodyPr/>
                    <a:lstStyle/>
                    <a:p>
                      <a:r>
                        <a:rPr lang="en-US" sz="1600" dirty="0"/>
                        <a:t>School of Nursing</a:t>
                      </a:r>
                    </a:p>
                  </a:txBody>
                  <a:tcPr>
                    <a:lnL>
                      <a:noFill/>
                    </a:lnL>
                    <a:lnR>
                      <a:noFill/>
                    </a:lnR>
                    <a:lnT>
                      <a:noFill/>
                    </a:lnT>
                    <a:lnB>
                      <a:noFill/>
                    </a:lnB>
                    <a:lnTlToBr w="12700" cmpd="sng">
                      <a:noFill/>
                      <a:prstDash val="solid"/>
                    </a:lnTlToBr>
                    <a:lnBlToTr w="12700" cmpd="sng">
                      <a:noFill/>
                      <a:prstDash val="solid"/>
                    </a:lnBlToTr>
                    <a:solidFill>
                      <a:srgbClr val="642BAF">
                        <a:alpha val="20000"/>
                      </a:srgbClr>
                    </a:solidFill>
                  </a:tcPr>
                </a:tc>
                <a:tc>
                  <a:txBody>
                    <a:bodyPr/>
                    <a:lstStyle/>
                    <a:p>
                      <a:r>
                        <a:rPr lang="en-US" sz="1600" dirty="0"/>
                        <a:t>School of Nursing Annual Faculty Review Form</a:t>
                      </a:r>
                    </a:p>
                  </a:txBody>
                  <a:tcPr>
                    <a:lnL>
                      <a:noFill/>
                    </a:lnL>
                    <a:lnR>
                      <a:noFill/>
                    </a:lnR>
                    <a:lnT>
                      <a:noFill/>
                    </a:lnT>
                    <a:lnB>
                      <a:noFill/>
                    </a:lnB>
                    <a:lnTlToBr w="12700" cmpd="sng">
                      <a:noFill/>
                      <a:prstDash val="solid"/>
                    </a:lnTlToBr>
                    <a:lnBlToTr w="12700" cmpd="sng">
                      <a:noFill/>
                      <a:prstDash val="solid"/>
                    </a:lnBlToTr>
                    <a:solidFill>
                      <a:srgbClr val="642BAF">
                        <a:alpha val="20000"/>
                      </a:srgbClr>
                    </a:solidFill>
                  </a:tcPr>
                </a:tc>
                <a:extLst>
                  <a:ext uri="{0D108BD9-81ED-4DB2-BD59-A6C34878D82A}">
                    <a16:rowId xmlns:a16="http://schemas.microsoft.com/office/drawing/2014/main" val="1217857782"/>
                  </a:ext>
                </a:extLst>
              </a:tr>
              <a:tr h="641391">
                <a:tc>
                  <a:txBody>
                    <a:bodyPr/>
                    <a:lstStyle/>
                    <a:p>
                      <a:r>
                        <a:rPr lang="en-US" sz="1600" dirty="0"/>
                        <a:t>School of Allied Health Professionals</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600" dirty="0"/>
                        <a:t>HRM Faculty Evaluation Supplemental Rating Form and Planning Letter</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57622962"/>
                  </a:ext>
                </a:extLst>
              </a:tr>
              <a:tr h="630774">
                <a:tc>
                  <a:txBody>
                    <a:bodyPr/>
                    <a:lstStyle/>
                    <a:p>
                      <a:r>
                        <a:rPr lang="en-US" sz="1600" dirty="0"/>
                        <a:t>School of Public Health</a:t>
                      </a:r>
                    </a:p>
                  </a:txBody>
                  <a:tcPr>
                    <a:lnL>
                      <a:noFill/>
                    </a:lnL>
                    <a:lnR>
                      <a:noFill/>
                    </a:lnR>
                    <a:lnT>
                      <a:noFill/>
                    </a:lnT>
                    <a:lnB w="12700" cmpd="sng">
                      <a:noFill/>
                    </a:lnB>
                    <a:lnTlToBr w="12700" cmpd="sng">
                      <a:noFill/>
                      <a:prstDash val="solid"/>
                    </a:lnTlToBr>
                    <a:lnBlToTr w="12700" cmpd="sng">
                      <a:noFill/>
                      <a:prstDash val="solid"/>
                    </a:lnBlToTr>
                    <a:solidFill>
                      <a:srgbClr val="642BAF">
                        <a:alpha val="20000"/>
                      </a:srgbClr>
                    </a:solidFill>
                  </a:tcPr>
                </a:tc>
                <a:tc>
                  <a:txBody>
                    <a:bodyPr/>
                    <a:lstStyle/>
                    <a:p>
                      <a:r>
                        <a:rPr lang="en-US" sz="1600" dirty="0"/>
                        <a:t>School of Public Health Annual Faculty Review Form</a:t>
                      </a:r>
                    </a:p>
                  </a:txBody>
                  <a:tcPr>
                    <a:lnL>
                      <a:noFill/>
                    </a:lnL>
                    <a:lnR>
                      <a:noFill/>
                    </a:lnR>
                    <a:lnT>
                      <a:noFill/>
                    </a:lnT>
                    <a:lnB w="12700" cmpd="sng">
                      <a:noFill/>
                    </a:lnB>
                    <a:lnTlToBr w="12700" cmpd="sng">
                      <a:noFill/>
                      <a:prstDash val="solid"/>
                    </a:lnTlToBr>
                    <a:lnBlToTr w="12700" cmpd="sng">
                      <a:noFill/>
                      <a:prstDash val="solid"/>
                    </a:lnBlToTr>
                    <a:solidFill>
                      <a:srgbClr val="642BAF">
                        <a:alpha val="20000"/>
                      </a:srgbClr>
                    </a:solidFill>
                  </a:tcPr>
                </a:tc>
                <a:extLst>
                  <a:ext uri="{0D108BD9-81ED-4DB2-BD59-A6C34878D82A}">
                    <a16:rowId xmlns:a16="http://schemas.microsoft.com/office/drawing/2014/main" val="3867882975"/>
                  </a:ext>
                </a:extLst>
              </a:tr>
            </a:tbl>
          </a:graphicData>
        </a:graphic>
      </p:graphicFrame>
      <p:sp>
        <p:nvSpPr>
          <p:cNvPr id="5" name="TextBox 4">
            <a:extLst>
              <a:ext uri="{FF2B5EF4-FFF2-40B4-BE49-F238E27FC236}">
                <a16:creationId xmlns:a16="http://schemas.microsoft.com/office/drawing/2014/main" id="{E8FC9B18-FF4A-F190-4ED3-F08C4A3527D9}"/>
              </a:ext>
            </a:extLst>
          </p:cNvPr>
          <p:cNvSpPr txBox="1"/>
          <p:nvPr/>
        </p:nvSpPr>
        <p:spPr>
          <a:xfrm>
            <a:off x="723263" y="6029777"/>
            <a:ext cx="7864926" cy="646331"/>
          </a:xfrm>
          <a:prstGeom prst="rect">
            <a:avLst/>
          </a:prstGeom>
          <a:noFill/>
        </p:spPr>
        <p:txBody>
          <a:bodyPr wrap="square">
            <a:spAutoFit/>
          </a:bodyPr>
          <a:lstStyle/>
          <a:p>
            <a:r>
              <a:rPr lang="en-US" sz="1800" b="1" i="1" dirty="0"/>
              <a:t>HRM provides general guidance but does not develop or manage the faculty evaluation process for each school.</a:t>
            </a:r>
          </a:p>
        </p:txBody>
      </p:sp>
    </p:spTree>
    <p:extLst>
      <p:ext uri="{BB962C8B-B14F-4D97-AF65-F5344CB8AC3E}">
        <p14:creationId xmlns:p14="http://schemas.microsoft.com/office/powerpoint/2010/main" val="381387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9840" y="164484"/>
            <a:ext cx="2800349" cy="954107"/>
          </a:xfrm>
        </p:spPr>
        <p:txBody>
          <a:bodyPr/>
          <a:lstStyle/>
          <a:p>
            <a:pPr algn="r" rtl="0"/>
            <a:r>
              <a:rPr lang="en-US" sz="1800" dirty="0">
                <a:solidFill>
                  <a:srgbClr val="4C216D"/>
                </a:solidFill>
              </a:rPr>
              <a:t>HRM Talent Development</a:t>
            </a:r>
            <a:br>
              <a:rPr lang="en-US" sz="1800" dirty="0">
                <a:solidFill>
                  <a:srgbClr val="4C216D"/>
                </a:solidFill>
              </a:rPr>
            </a:br>
            <a:r>
              <a:rPr lang="en-US" sz="1200" dirty="0">
                <a:solidFill>
                  <a:srgbClr val="4C216D"/>
                </a:solidFill>
                <a:hlinkClick r:id="rId2"/>
              </a:rPr>
              <a:t>talentdevelopment@lsuhsc.edu</a:t>
            </a:r>
            <a:br>
              <a:rPr lang="en-US" sz="1200" dirty="0">
                <a:solidFill>
                  <a:srgbClr val="4C216D"/>
                </a:solidFill>
              </a:rPr>
            </a:br>
            <a:endParaRPr lang="en-US" dirty="0"/>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1657350" y="2171701"/>
            <a:ext cx="5886450" cy="842667"/>
          </a:xfrm>
        </p:spPr>
        <p:txBody>
          <a:bodyPr/>
          <a:lstStyle/>
          <a:p>
            <a:pPr>
              <a:lnSpc>
                <a:spcPct val="112000"/>
              </a:lnSpc>
              <a:spcBef>
                <a:spcPts val="450"/>
              </a:spcBef>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sz="1500" dirty="0"/>
          </a:p>
          <a:p>
            <a:pPr lvl="1"/>
            <a:endParaRPr lang="en-US" sz="1200" dirty="0"/>
          </a:p>
          <a:p>
            <a:pPr lvl="2"/>
            <a:endParaRPr lang="en-US" sz="1200" baseline="30000" dirty="0"/>
          </a:p>
          <a:p>
            <a:pPr lvl="2"/>
            <a:endParaRPr lang="en-US" sz="1200" baseline="30000" dirty="0"/>
          </a:p>
        </p:txBody>
      </p:sp>
      <p:sp>
        <p:nvSpPr>
          <p:cNvPr id="5" name="Rectangle 4"/>
          <p:cNvSpPr/>
          <p:nvPr/>
        </p:nvSpPr>
        <p:spPr>
          <a:xfrm>
            <a:off x="152400" y="1289332"/>
            <a:ext cx="5029200" cy="857479"/>
          </a:xfrm>
          <a:prstGeom prst="rect">
            <a:avLst/>
          </a:prstGeom>
        </p:spPr>
        <p:txBody>
          <a:bodyPr wrap="square">
            <a:spAutoFit/>
          </a:bodyPr>
          <a:lstStyle/>
          <a:p>
            <a:pPr>
              <a:lnSpc>
                <a:spcPct val="107000"/>
              </a:lnSpc>
              <a:spcAft>
                <a:spcPts val="600"/>
              </a:spcAft>
            </a:pPr>
            <a:r>
              <a:rPr lang="en-US" sz="2400" dirty="0">
                <a:latin typeface="Amasis MT Pro Black" panose="02040A04050005020304" pitchFamily="18" charset="0"/>
                <a:ea typeface="Calibri" panose="020F0502020204030204" pitchFamily="34" charset="0"/>
                <a:cs typeface="Times New Roman" panose="02020603050405020304" pitchFamily="18" charset="0"/>
              </a:rPr>
              <a:t>Performance Evaluations </a:t>
            </a:r>
            <a:r>
              <a:rPr lang="en-US" sz="2400" dirty="0">
                <a:solidFill>
                  <a:srgbClr val="652B91"/>
                </a:solidFill>
                <a:latin typeface="Amasis MT Pro Black" panose="02040A04050005020304" pitchFamily="18" charset="0"/>
                <a:ea typeface="Calibri" panose="020F0502020204030204" pitchFamily="34" charset="0"/>
                <a:cs typeface="Times New Roman" panose="02020603050405020304" pitchFamily="18" charset="0"/>
              </a:rPr>
              <a:t>Manager Training Sessions</a:t>
            </a:r>
          </a:p>
        </p:txBody>
      </p:sp>
      <p:pic>
        <p:nvPicPr>
          <p:cNvPr id="1026" name="Picture 2">
            <a:extLst>
              <a:ext uri="{FF2B5EF4-FFF2-40B4-BE49-F238E27FC236}">
                <a16:creationId xmlns:a16="http://schemas.microsoft.com/office/drawing/2014/main" id="{3DA3BF72-C7A1-3A19-C4DB-D7EC46297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554" y="3429000"/>
            <a:ext cx="3009900" cy="3009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03B4D5E-97E3-3F9B-C596-F9F22E70D4AB}"/>
              </a:ext>
            </a:extLst>
          </p:cNvPr>
          <p:cNvSpPr txBox="1"/>
          <p:nvPr/>
        </p:nvSpPr>
        <p:spPr>
          <a:xfrm>
            <a:off x="304800" y="2351782"/>
            <a:ext cx="3038589" cy="1015663"/>
          </a:xfrm>
          <a:prstGeom prst="rect">
            <a:avLst/>
          </a:prstGeom>
          <a:noFill/>
        </p:spPr>
        <p:txBody>
          <a:bodyPr wrap="none" rtlCol="0">
            <a:spAutoFit/>
          </a:bodyPr>
          <a:lstStyle/>
          <a:p>
            <a:r>
              <a:rPr lang="en-US" sz="2800" b="1" dirty="0">
                <a:latin typeface="Amasis MT Pro Medium" panose="02040604050005020304" pitchFamily="18" charset="0"/>
              </a:rPr>
              <a:t>REGISTER HERE</a:t>
            </a:r>
          </a:p>
          <a:p>
            <a:r>
              <a:rPr lang="en-US" sz="1600" b="1" dirty="0">
                <a:solidFill>
                  <a:srgbClr val="652B91"/>
                </a:solidFill>
                <a:latin typeface="Amasis MT Pro Medium" panose="02040604050005020304" pitchFamily="18" charset="0"/>
              </a:rPr>
              <a:t>Zoomers </a:t>
            </a:r>
            <a:r>
              <a:rPr lang="en-US" sz="1600" u="sng" dirty="0">
                <a:solidFill>
                  <a:srgbClr val="0563C1"/>
                </a:solidFill>
                <a:effectLst/>
                <a:latin typeface="Calibri" panose="020F0502020204030204" pitchFamily="34" charset="0"/>
                <a:ea typeface="Calibri" panose="020F0502020204030204" pitchFamily="34" charset="0"/>
                <a:hlinkClick r:id="rId4"/>
              </a:rPr>
              <a:t>https://lsuh.sc/23PEVM</a:t>
            </a:r>
            <a:endParaRPr lang="en-US" sz="1600" u="sng" dirty="0">
              <a:solidFill>
                <a:srgbClr val="0563C1"/>
              </a:solidFill>
              <a:effectLst/>
              <a:latin typeface="Calibri" panose="020F0502020204030204" pitchFamily="34" charset="0"/>
              <a:ea typeface="Calibri" panose="020F0502020204030204" pitchFamily="34" charset="0"/>
            </a:endParaRPr>
          </a:p>
          <a:p>
            <a:r>
              <a:rPr lang="en-US" sz="1600" b="1" dirty="0">
                <a:solidFill>
                  <a:srgbClr val="652B91"/>
                </a:solidFill>
                <a:latin typeface="Amasis MT Pro Medium" panose="02040604050005020304" pitchFamily="18" charset="0"/>
              </a:rPr>
              <a:t>In-Person </a:t>
            </a:r>
            <a:r>
              <a:rPr lang="en-US" sz="1600" u="sng" dirty="0">
                <a:solidFill>
                  <a:srgbClr val="0563C1"/>
                </a:solidFill>
                <a:effectLst/>
                <a:latin typeface="Calibri" panose="020F0502020204030204" pitchFamily="34" charset="0"/>
                <a:ea typeface="Calibri" panose="020F0502020204030204" pitchFamily="34" charset="0"/>
                <a:hlinkClick r:id="rId5"/>
              </a:rPr>
              <a:t>https://lsuh.sc/23PEIP</a:t>
            </a:r>
            <a:endParaRPr lang="en-US" sz="1600" b="1" dirty="0">
              <a:solidFill>
                <a:srgbClr val="652B91"/>
              </a:solidFill>
              <a:latin typeface="Amasis MT Pro Medium" panose="02040604050005020304" pitchFamily="18" charset="0"/>
            </a:endParaRPr>
          </a:p>
        </p:txBody>
      </p:sp>
      <p:sp>
        <p:nvSpPr>
          <p:cNvPr id="4" name="TextBox 3">
            <a:extLst>
              <a:ext uri="{FF2B5EF4-FFF2-40B4-BE49-F238E27FC236}">
                <a16:creationId xmlns:a16="http://schemas.microsoft.com/office/drawing/2014/main" id="{82426683-B1DE-748C-BFE6-3600FAF40EA9}"/>
              </a:ext>
            </a:extLst>
          </p:cNvPr>
          <p:cNvSpPr txBox="1"/>
          <p:nvPr/>
        </p:nvSpPr>
        <p:spPr>
          <a:xfrm>
            <a:off x="3664226" y="3425208"/>
            <a:ext cx="5356466" cy="1015663"/>
          </a:xfrm>
          <a:prstGeom prst="rect">
            <a:avLst/>
          </a:prstGeom>
          <a:noFill/>
        </p:spPr>
        <p:txBody>
          <a:bodyPr wrap="none" rtlCol="0">
            <a:spAutoFit/>
          </a:bodyPr>
          <a:lstStyle/>
          <a:p>
            <a:pPr marL="285750" indent="-285750">
              <a:buFont typeface="Arial" panose="020B0604020202020204" pitchFamily="34" charset="0"/>
              <a:buChar char="•"/>
            </a:pPr>
            <a:r>
              <a:rPr lang="en-US" sz="2000" dirty="0">
                <a:solidFill>
                  <a:srgbClr val="652B91"/>
                </a:solidFill>
                <a:latin typeface="Amasis MT Pro Medium" panose="02040604050005020304" pitchFamily="18" charset="0"/>
              </a:rPr>
              <a:t>January 20</a:t>
            </a:r>
            <a:r>
              <a:rPr lang="en-US" sz="2000" baseline="30000" dirty="0">
                <a:solidFill>
                  <a:srgbClr val="652B91"/>
                </a:solidFill>
                <a:latin typeface="Amasis MT Pro Medium" panose="02040604050005020304" pitchFamily="18" charset="0"/>
              </a:rPr>
              <a:t>th</a:t>
            </a:r>
            <a:r>
              <a:rPr lang="en-US" sz="2000" dirty="0">
                <a:solidFill>
                  <a:srgbClr val="652B91"/>
                </a:solidFill>
                <a:latin typeface="Amasis MT Pro Medium" panose="02040604050005020304" pitchFamily="18" charset="0"/>
              </a:rPr>
              <a:t> 10 AM – 11:15 AM (ZOOM)</a:t>
            </a:r>
          </a:p>
          <a:p>
            <a:pPr marL="285750" indent="-285750">
              <a:buFont typeface="Arial" panose="020B0604020202020204" pitchFamily="34" charset="0"/>
              <a:buChar char="•"/>
            </a:pPr>
            <a:r>
              <a:rPr lang="en-US" sz="2000" dirty="0">
                <a:solidFill>
                  <a:srgbClr val="652B91"/>
                </a:solidFill>
                <a:latin typeface="Amasis MT Pro Medium" panose="02040604050005020304" pitchFamily="18" charset="0"/>
              </a:rPr>
              <a:t>January 23</a:t>
            </a:r>
            <a:r>
              <a:rPr lang="en-US" sz="2000" baseline="30000" dirty="0">
                <a:solidFill>
                  <a:srgbClr val="652B91"/>
                </a:solidFill>
                <a:latin typeface="Amasis MT Pro Medium" panose="02040604050005020304" pitchFamily="18" charset="0"/>
              </a:rPr>
              <a:t>rd</a:t>
            </a:r>
            <a:r>
              <a:rPr lang="en-US" sz="2000" dirty="0">
                <a:solidFill>
                  <a:srgbClr val="652B91"/>
                </a:solidFill>
                <a:latin typeface="Amasis MT Pro Medium" panose="02040604050005020304" pitchFamily="18" charset="0"/>
              </a:rPr>
              <a:t> 10 AM – 11:15 AM (ZOOM)</a:t>
            </a:r>
          </a:p>
          <a:p>
            <a:pPr marL="285750" indent="-285750">
              <a:buFont typeface="Arial" panose="020B0604020202020204" pitchFamily="34" charset="0"/>
              <a:buChar char="•"/>
            </a:pPr>
            <a:r>
              <a:rPr lang="en-US" sz="2000" dirty="0">
                <a:solidFill>
                  <a:srgbClr val="652B91"/>
                </a:solidFill>
                <a:latin typeface="Amasis MT Pro Medium" panose="02040604050005020304" pitchFamily="18" charset="0"/>
              </a:rPr>
              <a:t>January 26</a:t>
            </a:r>
            <a:r>
              <a:rPr lang="en-US" sz="2000" baseline="30000" dirty="0">
                <a:solidFill>
                  <a:srgbClr val="652B91"/>
                </a:solidFill>
                <a:latin typeface="Amasis MT Pro Medium" panose="02040604050005020304" pitchFamily="18" charset="0"/>
              </a:rPr>
              <a:t>th</a:t>
            </a:r>
            <a:r>
              <a:rPr lang="en-US" sz="2000" dirty="0">
                <a:solidFill>
                  <a:srgbClr val="652B91"/>
                </a:solidFill>
                <a:latin typeface="Amasis MT Pro Medium" panose="02040604050005020304" pitchFamily="18" charset="0"/>
              </a:rPr>
              <a:t> 10 AM – 11:15 AM (HYBRID)</a:t>
            </a:r>
          </a:p>
        </p:txBody>
      </p:sp>
      <p:sp>
        <p:nvSpPr>
          <p:cNvPr id="6" name="TextBox 5">
            <a:extLst>
              <a:ext uri="{FF2B5EF4-FFF2-40B4-BE49-F238E27FC236}">
                <a16:creationId xmlns:a16="http://schemas.microsoft.com/office/drawing/2014/main" id="{F51BFC9A-14DB-3EA5-BA43-0A2720D3F3E4}"/>
              </a:ext>
            </a:extLst>
          </p:cNvPr>
          <p:cNvSpPr txBox="1"/>
          <p:nvPr/>
        </p:nvSpPr>
        <p:spPr>
          <a:xfrm>
            <a:off x="3881806" y="5715000"/>
            <a:ext cx="5135573" cy="1754326"/>
          </a:xfrm>
          <a:prstGeom prst="rect">
            <a:avLst/>
          </a:prstGeom>
          <a:noFill/>
        </p:spPr>
        <p:txBody>
          <a:bodyPr wrap="none" rtlCol="0">
            <a:spAutoFit/>
          </a:bodyPr>
          <a:lstStyle/>
          <a:p>
            <a:pPr algn="r"/>
            <a:r>
              <a:rPr lang="en-US" sz="2800" b="1" dirty="0">
                <a:latin typeface="Amasis MT Pro Medium" panose="02040604050005020304" pitchFamily="18" charset="0"/>
              </a:rPr>
              <a:t>TD Evaluations Resource Page</a:t>
            </a:r>
          </a:p>
          <a:p>
            <a:pPr algn="r"/>
            <a:r>
              <a:rPr lang="en-US" sz="1800" u="sng" dirty="0">
                <a:solidFill>
                  <a:srgbClr val="0563C1"/>
                </a:solidFill>
                <a:effectLst/>
                <a:latin typeface="Calibri" panose="020F0502020204030204" pitchFamily="34" charset="0"/>
                <a:ea typeface="Calibri" panose="020F0502020204030204" pitchFamily="34" charset="0"/>
                <a:hlinkClick r:id="rId6"/>
              </a:rPr>
              <a:t>https://lsuh.sc/performanceeval2023-info</a:t>
            </a:r>
            <a:endParaRPr lang="en-US" sz="1800" u="sng" dirty="0">
              <a:solidFill>
                <a:srgbClr val="0563C1"/>
              </a:solidFill>
              <a:effectLst/>
              <a:latin typeface="Calibri" panose="020F0502020204030204" pitchFamily="34" charset="0"/>
              <a:ea typeface="Calibri" panose="020F0502020204030204" pitchFamily="34" charset="0"/>
            </a:endParaRPr>
          </a:p>
          <a:p>
            <a:pPr algn="r"/>
            <a:endParaRPr lang="en-US" b="1" u="sng" dirty="0">
              <a:solidFill>
                <a:srgbClr val="0563C1"/>
              </a:solidFill>
              <a:latin typeface="Calibri" panose="020F0502020204030204" pitchFamily="34" charset="0"/>
            </a:endParaRPr>
          </a:p>
          <a:p>
            <a:pPr algn="r"/>
            <a:endParaRPr lang="en-US" sz="2800" b="1" dirty="0">
              <a:solidFill>
                <a:srgbClr val="652B91"/>
              </a:solidFill>
              <a:latin typeface="Amasis MT Pro Medium" panose="02040604050005020304" pitchFamily="18" charset="0"/>
            </a:endParaRPr>
          </a:p>
          <a:p>
            <a:pPr algn="r"/>
            <a:endParaRPr lang="en-US" sz="1600" b="1" dirty="0">
              <a:solidFill>
                <a:srgbClr val="652B91"/>
              </a:solidFill>
              <a:latin typeface="Amasis MT Pro Medium" panose="02040604050005020304" pitchFamily="18" charset="0"/>
            </a:endParaRPr>
          </a:p>
        </p:txBody>
      </p:sp>
      <p:sp>
        <p:nvSpPr>
          <p:cNvPr id="10" name="TextBox 9">
            <a:extLst>
              <a:ext uri="{FF2B5EF4-FFF2-40B4-BE49-F238E27FC236}">
                <a16:creationId xmlns:a16="http://schemas.microsoft.com/office/drawing/2014/main" id="{661BF702-D43C-111B-7AC0-F730623AC81B}"/>
              </a:ext>
            </a:extLst>
          </p:cNvPr>
          <p:cNvSpPr txBox="1"/>
          <p:nvPr/>
        </p:nvSpPr>
        <p:spPr>
          <a:xfrm>
            <a:off x="4471593" y="2867149"/>
            <a:ext cx="4347729" cy="1200329"/>
          </a:xfrm>
          <a:prstGeom prst="rect">
            <a:avLst/>
          </a:prstGeom>
          <a:noFill/>
        </p:spPr>
        <p:txBody>
          <a:bodyPr wrap="none" rtlCol="0">
            <a:spAutoFit/>
          </a:bodyPr>
          <a:lstStyle/>
          <a:p>
            <a:pPr algn="r"/>
            <a:r>
              <a:rPr lang="en-US" sz="2800" b="1" u="sng" dirty="0">
                <a:latin typeface="Amasis MT Pro Medium" panose="02040604050005020304" pitchFamily="18" charset="0"/>
              </a:rPr>
              <a:t>Upcoming Training Dates</a:t>
            </a:r>
            <a:endParaRPr lang="en-US" b="1" u="sng" dirty="0">
              <a:latin typeface="Calibri" panose="020F0502020204030204" pitchFamily="34" charset="0"/>
            </a:endParaRPr>
          </a:p>
          <a:p>
            <a:pPr algn="r"/>
            <a:endParaRPr lang="en-US" sz="2800" b="1" dirty="0">
              <a:solidFill>
                <a:srgbClr val="652B91"/>
              </a:solidFill>
              <a:latin typeface="Amasis MT Pro Medium" panose="02040604050005020304" pitchFamily="18" charset="0"/>
            </a:endParaRPr>
          </a:p>
          <a:p>
            <a:pPr algn="r"/>
            <a:endParaRPr lang="en-US" sz="1600" b="1" dirty="0">
              <a:solidFill>
                <a:srgbClr val="652B91"/>
              </a:solidFill>
              <a:latin typeface="Amasis MT Pro Medium" panose="02040604050005020304" pitchFamily="18" charset="0"/>
            </a:endParaRPr>
          </a:p>
        </p:txBody>
      </p:sp>
    </p:spTree>
    <p:extLst>
      <p:ext uri="{BB962C8B-B14F-4D97-AF65-F5344CB8AC3E}">
        <p14:creationId xmlns:p14="http://schemas.microsoft.com/office/powerpoint/2010/main" val="2927257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9840" y="164484"/>
            <a:ext cx="2800349" cy="954107"/>
          </a:xfrm>
        </p:spPr>
        <p:txBody>
          <a:bodyPr/>
          <a:lstStyle/>
          <a:p>
            <a:pPr algn="r" rtl="0"/>
            <a:r>
              <a:rPr lang="en-US" sz="1800" dirty="0">
                <a:solidFill>
                  <a:srgbClr val="4C216D"/>
                </a:solidFill>
              </a:rPr>
              <a:t>HRM Talent Development</a:t>
            </a:r>
            <a:br>
              <a:rPr lang="en-US" sz="1800" dirty="0">
                <a:solidFill>
                  <a:srgbClr val="4C216D"/>
                </a:solidFill>
              </a:rPr>
            </a:br>
            <a:r>
              <a:rPr lang="en-US" sz="1200" dirty="0">
                <a:solidFill>
                  <a:srgbClr val="4C216D"/>
                </a:solidFill>
                <a:hlinkClick r:id="rId2"/>
              </a:rPr>
              <a:t>talentdevelopment@lsuhsc.edu</a:t>
            </a:r>
            <a:br>
              <a:rPr lang="en-US" sz="1200" dirty="0">
                <a:solidFill>
                  <a:srgbClr val="4C216D"/>
                </a:solidFill>
              </a:rPr>
            </a:br>
            <a:endParaRPr lang="en-US" dirty="0"/>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1657350" y="2171701"/>
            <a:ext cx="5886450" cy="842667"/>
          </a:xfrm>
        </p:spPr>
        <p:txBody>
          <a:bodyPr/>
          <a:lstStyle/>
          <a:p>
            <a:pPr>
              <a:lnSpc>
                <a:spcPct val="112000"/>
              </a:lnSpc>
              <a:spcBef>
                <a:spcPts val="450"/>
              </a:spcBef>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sz="1500" dirty="0"/>
          </a:p>
          <a:p>
            <a:pPr lvl="1"/>
            <a:endParaRPr lang="en-US" sz="1200" dirty="0"/>
          </a:p>
          <a:p>
            <a:pPr lvl="2"/>
            <a:endParaRPr lang="en-US" sz="1200" baseline="30000" dirty="0"/>
          </a:p>
          <a:p>
            <a:pPr lvl="2"/>
            <a:endParaRPr lang="en-US" sz="1200" baseline="30000" dirty="0"/>
          </a:p>
        </p:txBody>
      </p:sp>
      <p:sp>
        <p:nvSpPr>
          <p:cNvPr id="5" name="Rectangle 4"/>
          <p:cNvSpPr/>
          <p:nvPr/>
        </p:nvSpPr>
        <p:spPr>
          <a:xfrm>
            <a:off x="129209" y="1533223"/>
            <a:ext cx="8991600" cy="1702902"/>
          </a:xfrm>
          <a:prstGeom prst="rect">
            <a:avLst/>
          </a:prstGeom>
        </p:spPr>
        <p:txBody>
          <a:bodyPr wrap="square">
            <a:spAutoFit/>
          </a:bodyPr>
          <a:lstStyle/>
          <a:p>
            <a:pPr>
              <a:lnSpc>
                <a:spcPct val="107000"/>
              </a:lnSpc>
              <a:spcAft>
                <a:spcPts val="600"/>
              </a:spcAft>
            </a:pPr>
            <a:r>
              <a:rPr lang="en-US" sz="2400" dirty="0">
                <a:latin typeface="Amasis MT Pro Black" panose="02040A04050005020304" pitchFamily="18" charset="0"/>
                <a:ea typeface="Calibri" panose="020F0502020204030204" pitchFamily="34" charset="0"/>
                <a:cs typeface="Times New Roman" panose="02020603050405020304" pitchFamily="18" charset="0"/>
              </a:rPr>
              <a:t>Supervisor Training Series</a:t>
            </a:r>
          </a:p>
          <a:p>
            <a:pPr>
              <a:lnSpc>
                <a:spcPct val="107000"/>
              </a:lnSpc>
              <a:spcAft>
                <a:spcPts val="600"/>
              </a:spcAft>
            </a:pPr>
            <a:r>
              <a:rPr lang="en-US" sz="1400" b="0" i="0" u="none" strike="noStrike" baseline="0" dirty="0">
                <a:solidFill>
                  <a:srgbClr val="000000"/>
                </a:solidFill>
                <a:latin typeface="Calibri" panose="020F0502020204030204" pitchFamily="34" charset="0"/>
              </a:rPr>
              <a:t>Talent Development is currently developing a comprehensive Supervisor Training Series to support supervisors and department trainers in understanding and properly executing various processes they will need to conduct in their supervisory role that may require training/guidance.</a:t>
            </a:r>
          </a:p>
          <a:p>
            <a:pPr>
              <a:lnSpc>
                <a:spcPct val="107000"/>
              </a:lnSpc>
              <a:spcAft>
                <a:spcPts val="600"/>
              </a:spcAft>
            </a:pPr>
            <a:endParaRPr lang="en-US" sz="2400" dirty="0">
              <a:solidFill>
                <a:srgbClr val="652B91"/>
              </a:solidFill>
              <a:latin typeface="Amasis MT Pro Black" panose="02040A04050005020304" pitchFamily="18"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15C67201-00B2-2A37-42F8-20ED5988992D}"/>
              </a:ext>
            </a:extLst>
          </p:cNvPr>
          <p:cNvSpPr/>
          <p:nvPr/>
        </p:nvSpPr>
        <p:spPr>
          <a:xfrm>
            <a:off x="129209" y="2648626"/>
            <a:ext cx="8991600" cy="1685270"/>
          </a:xfrm>
          <a:prstGeom prst="rect">
            <a:avLst/>
          </a:prstGeom>
        </p:spPr>
        <p:txBody>
          <a:bodyPr wrap="square">
            <a:spAutoFit/>
          </a:bodyPr>
          <a:lstStyle/>
          <a:p>
            <a:pPr>
              <a:lnSpc>
                <a:spcPct val="107000"/>
              </a:lnSpc>
              <a:spcAft>
                <a:spcPts val="600"/>
              </a:spcAft>
            </a:pPr>
            <a:r>
              <a:rPr lang="en-US" sz="2400" dirty="0">
                <a:latin typeface="Amasis MT Pro Black" panose="02040A04050005020304" pitchFamily="18" charset="0"/>
                <a:ea typeface="Calibri" panose="020F0502020204030204" pitchFamily="34" charset="0"/>
                <a:cs typeface="Times New Roman" panose="02020603050405020304" pitchFamily="18" charset="0"/>
              </a:rPr>
              <a:t>Coming this Spring</a:t>
            </a:r>
          </a:p>
          <a:p>
            <a:pPr marL="342900" indent="-342900">
              <a:lnSpc>
                <a:spcPct val="107000"/>
              </a:lnSpc>
              <a:spcAft>
                <a:spcPts val="600"/>
              </a:spcAft>
              <a:buFont typeface="Arial" panose="020B0604020202020204" pitchFamily="34" charset="0"/>
              <a:buChar char="•"/>
            </a:pPr>
            <a:r>
              <a:rPr lang="en-US" sz="2000" dirty="0">
                <a:solidFill>
                  <a:srgbClr val="652B91"/>
                </a:solidFill>
                <a:latin typeface="Amasis MT Pro Black" panose="02040A04050005020304" pitchFamily="18" charset="0"/>
                <a:ea typeface="Calibri" panose="020F0502020204030204" pitchFamily="34" charset="0"/>
                <a:cs typeface="Times New Roman" panose="02020603050405020304" pitchFamily="18" charset="0"/>
              </a:rPr>
              <a:t>FMLA for Supervisors</a:t>
            </a:r>
          </a:p>
          <a:p>
            <a:pPr marL="342900" indent="-342900">
              <a:lnSpc>
                <a:spcPct val="107000"/>
              </a:lnSpc>
              <a:spcAft>
                <a:spcPts val="600"/>
              </a:spcAft>
              <a:buFont typeface="Arial" panose="020B0604020202020204" pitchFamily="34" charset="0"/>
              <a:buChar char="•"/>
            </a:pPr>
            <a:r>
              <a:rPr lang="en-US" sz="2000" dirty="0">
                <a:solidFill>
                  <a:srgbClr val="652B91"/>
                </a:solidFill>
                <a:latin typeface="Amasis MT Pro Black" panose="02040A04050005020304" pitchFamily="18" charset="0"/>
                <a:ea typeface="Calibri" panose="020F0502020204030204" pitchFamily="34" charset="0"/>
                <a:cs typeface="Times New Roman" panose="02020603050405020304" pitchFamily="18" charset="0"/>
              </a:rPr>
              <a:t>ADA-Supporting Members with Disabilities</a:t>
            </a:r>
          </a:p>
          <a:p>
            <a:pPr marL="342900" indent="-342900">
              <a:lnSpc>
                <a:spcPct val="107000"/>
              </a:lnSpc>
              <a:spcAft>
                <a:spcPts val="600"/>
              </a:spcAft>
              <a:buFont typeface="Arial" panose="020B0604020202020204" pitchFamily="34" charset="0"/>
              <a:buChar char="•"/>
            </a:pPr>
            <a:r>
              <a:rPr lang="en-US" sz="2000" dirty="0">
                <a:solidFill>
                  <a:srgbClr val="652B91"/>
                </a:solidFill>
                <a:latin typeface="Amasis MT Pro Black" panose="02040A04050005020304" pitchFamily="18" charset="0"/>
                <a:ea typeface="Calibri" panose="020F0502020204030204" pitchFamily="34" charset="0"/>
                <a:cs typeface="Times New Roman" panose="02020603050405020304" pitchFamily="18" charset="0"/>
              </a:rPr>
              <a:t>I-9s</a:t>
            </a:r>
          </a:p>
        </p:txBody>
      </p:sp>
      <p:sp>
        <p:nvSpPr>
          <p:cNvPr id="9" name="Rectangle 8">
            <a:extLst>
              <a:ext uri="{FF2B5EF4-FFF2-40B4-BE49-F238E27FC236}">
                <a16:creationId xmlns:a16="http://schemas.microsoft.com/office/drawing/2014/main" id="{9F1DE0DA-1C50-D029-006A-267898858E71}"/>
              </a:ext>
            </a:extLst>
          </p:cNvPr>
          <p:cNvSpPr/>
          <p:nvPr/>
        </p:nvSpPr>
        <p:spPr>
          <a:xfrm>
            <a:off x="129209" y="4225939"/>
            <a:ext cx="8991600" cy="2420856"/>
          </a:xfrm>
          <a:prstGeom prst="rect">
            <a:avLst/>
          </a:prstGeom>
        </p:spPr>
        <p:txBody>
          <a:bodyPr wrap="square">
            <a:spAutoFit/>
          </a:bodyPr>
          <a:lstStyle/>
          <a:p>
            <a:pPr>
              <a:lnSpc>
                <a:spcPct val="107000"/>
              </a:lnSpc>
              <a:spcAft>
                <a:spcPts val="600"/>
              </a:spcAft>
            </a:pPr>
            <a:r>
              <a:rPr lang="en-US" sz="2400" dirty="0">
                <a:latin typeface="Amasis MT Pro Black" panose="02040A04050005020304" pitchFamily="18" charset="0"/>
                <a:ea typeface="Calibri" panose="020F0502020204030204" pitchFamily="34" charset="0"/>
                <a:cs typeface="Times New Roman" panose="02020603050405020304" pitchFamily="18" charset="0"/>
              </a:rPr>
              <a:t>Upcoming</a:t>
            </a:r>
          </a:p>
          <a:p>
            <a:pPr marL="342900" indent="-342900">
              <a:lnSpc>
                <a:spcPct val="107000"/>
              </a:lnSpc>
              <a:spcAft>
                <a:spcPts val="600"/>
              </a:spcAft>
              <a:buFont typeface="Arial" panose="020B0604020202020204" pitchFamily="34" charset="0"/>
              <a:buChar char="•"/>
            </a:pPr>
            <a:r>
              <a:rPr lang="en-US" sz="2000" dirty="0">
                <a:solidFill>
                  <a:srgbClr val="652B91"/>
                </a:solidFill>
                <a:latin typeface="Amasis MT Pro Black" panose="02040A04050005020304" pitchFamily="18" charset="0"/>
                <a:ea typeface="Calibri" panose="020F0502020204030204" pitchFamily="34" charset="0"/>
                <a:cs typeface="Times New Roman" panose="02020603050405020304" pitchFamily="18" charset="0"/>
              </a:rPr>
              <a:t>LWOP for Supervisors</a:t>
            </a:r>
          </a:p>
          <a:p>
            <a:pPr marL="342900" indent="-342900">
              <a:lnSpc>
                <a:spcPct val="107000"/>
              </a:lnSpc>
              <a:spcAft>
                <a:spcPts val="600"/>
              </a:spcAft>
              <a:buFont typeface="Arial" panose="020B0604020202020204" pitchFamily="34" charset="0"/>
              <a:buChar char="•"/>
            </a:pPr>
            <a:r>
              <a:rPr lang="en-US" sz="2000" dirty="0">
                <a:solidFill>
                  <a:srgbClr val="652B91"/>
                </a:solidFill>
                <a:latin typeface="Amasis MT Pro Black" panose="02040A04050005020304" pitchFamily="18" charset="0"/>
                <a:ea typeface="Calibri" panose="020F0502020204030204" pitchFamily="34" charset="0"/>
                <a:cs typeface="Times New Roman" panose="02020603050405020304" pitchFamily="18" charset="0"/>
              </a:rPr>
              <a:t>Workplace Discrimination for Supervisors</a:t>
            </a:r>
          </a:p>
          <a:p>
            <a:pPr marL="342900" indent="-342900">
              <a:lnSpc>
                <a:spcPct val="107000"/>
              </a:lnSpc>
              <a:spcAft>
                <a:spcPts val="600"/>
              </a:spcAft>
              <a:buFont typeface="Arial" panose="020B0604020202020204" pitchFamily="34" charset="0"/>
              <a:buChar char="•"/>
            </a:pPr>
            <a:r>
              <a:rPr lang="en-US" sz="2000" dirty="0">
                <a:solidFill>
                  <a:srgbClr val="652B91"/>
                </a:solidFill>
                <a:latin typeface="Amasis MT Pro Black" panose="02040A04050005020304" pitchFamily="18" charset="0"/>
                <a:ea typeface="Calibri" panose="020F0502020204030204" pitchFamily="34" charset="0"/>
                <a:cs typeface="Times New Roman" panose="02020603050405020304" pitchFamily="18" charset="0"/>
              </a:rPr>
              <a:t>Workplace Harassment for Supervisors</a:t>
            </a:r>
          </a:p>
          <a:p>
            <a:pPr marL="342900" indent="-342900">
              <a:lnSpc>
                <a:spcPct val="107000"/>
              </a:lnSpc>
              <a:spcAft>
                <a:spcPts val="600"/>
              </a:spcAft>
              <a:buFont typeface="Arial" panose="020B0604020202020204" pitchFamily="34" charset="0"/>
              <a:buChar char="•"/>
            </a:pPr>
            <a:r>
              <a:rPr lang="en-US" sz="2000" dirty="0">
                <a:solidFill>
                  <a:srgbClr val="652B91"/>
                </a:solidFill>
                <a:latin typeface="Amasis MT Pro Black" panose="02040A04050005020304" pitchFamily="18" charset="0"/>
                <a:ea typeface="Calibri" panose="020F0502020204030204" pitchFamily="34" charset="0"/>
                <a:cs typeface="Times New Roman" panose="02020603050405020304" pitchFamily="18" charset="0"/>
              </a:rPr>
              <a:t>And additional topics: PeopleAdmin, Managing Performance, Workplace Complaints</a:t>
            </a:r>
          </a:p>
        </p:txBody>
      </p:sp>
    </p:spTree>
    <p:extLst>
      <p:ext uri="{BB962C8B-B14F-4D97-AF65-F5344CB8AC3E}">
        <p14:creationId xmlns:p14="http://schemas.microsoft.com/office/powerpoint/2010/main" val="1658331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28600" y="1524000"/>
            <a:ext cx="8610600" cy="6186309"/>
          </a:xfrm>
        </p:spPr>
        <p:txBody>
          <a:bodyPr/>
          <a:lstStyle/>
          <a:p>
            <a:r>
              <a:rPr lang="en-US" sz="2800" b="1" dirty="0"/>
              <a:t>February 14 – 9:00 am</a:t>
            </a:r>
          </a:p>
          <a:p>
            <a:endParaRPr lang="en-US" sz="2800" b="1" dirty="0"/>
          </a:p>
          <a:p>
            <a:pPr algn="l"/>
            <a:r>
              <a:rPr lang="en-US" sz="2000" dirty="0"/>
              <a:t>PeopleAdmin Position Management and Applicant Tracking Training</a:t>
            </a:r>
          </a:p>
          <a:p>
            <a:pPr marL="285750" indent="-285750" algn="l">
              <a:buFont typeface="Arial" panose="020B0604020202020204" pitchFamily="34" charset="0"/>
              <a:buChar char="•"/>
            </a:pPr>
            <a:r>
              <a:rPr lang="en-US" sz="2000" dirty="0"/>
              <a:t>Basic Navigation and Functionality </a:t>
            </a:r>
          </a:p>
          <a:p>
            <a:pPr marL="285750" indent="-285750" algn="l">
              <a:buFont typeface="Arial" panose="020B0604020202020204" pitchFamily="34" charset="0"/>
              <a:buChar char="•"/>
            </a:pPr>
            <a:r>
              <a:rPr lang="en-US" sz="2000" dirty="0"/>
              <a:t>Intended for new users</a:t>
            </a:r>
          </a:p>
          <a:p>
            <a:pPr algn="l"/>
            <a:endParaRPr lang="en-US" sz="2000" dirty="0"/>
          </a:p>
          <a:p>
            <a:r>
              <a:rPr lang="en-US" sz="2000" dirty="0"/>
              <a:t>Invitations will be sent to the HR Liaison list to sign up and pass along to others in your group. You may also register for the session with the link provided below:</a:t>
            </a:r>
          </a:p>
          <a:p>
            <a:endParaRPr lang="en-US" sz="2000" dirty="0"/>
          </a:p>
          <a:p>
            <a:r>
              <a:rPr lang="en-US" sz="1800" b="1" u="sng" dirty="0">
                <a:solidFill>
                  <a:srgbClr val="4A4A4A"/>
                </a:solidFill>
                <a:effectLst/>
                <a:latin typeface="Helvetica" panose="020B0604020202020204" pitchFamily="34" charset="0"/>
                <a:ea typeface="Calibri" panose="020F0502020204030204" pitchFamily="34" charset="0"/>
                <a:hlinkClick r:id="rId2"/>
              </a:rPr>
              <a:t>https://www.supersaas.com/schedule/LSUHSC_Human_Resources/PeopleAdmin_Position_Mgmt</a:t>
            </a:r>
            <a:r>
              <a:rPr lang="en-US" sz="1800" dirty="0">
                <a:solidFill>
                  <a:srgbClr val="4A4A4A"/>
                </a:solidFill>
                <a:effectLst/>
                <a:latin typeface="Helvetica"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sz="2000" dirty="0"/>
          </a:p>
          <a:p>
            <a:endParaRPr lang="en-US" sz="2000" dirty="0"/>
          </a:p>
          <a:p>
            <a:r>
              <a:rPr lang="en-US" sz="2000" dirty="0"/>
              <a:t>If there are others who you believe should be invited, please send their names to nohrmcompensation@lsuhsc.edu</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Title 1">
            <a:extLst>
              <a:ext uri="{FF2B5EF4-FFF2-40B4-BE49-F238E27FC236}">
                <a16:creationId xmlns:a16="http://schemas.microsoft.com/office/drawing/2014/main" id="{56EF9AD3-8866-C529-A8C8-D35705A62C94}"/>
              </a:ext>
            </a:extLst>
          </p:cNvPr>
          <p:cNvSpPr txBox="1">
            <a:spLocks/>
          </p:cNvSpPr>
          <p:nvPr/>
        </p:nvSpPr>
        <p:spPr>
          <a:xfrm>
            <a:off x="6018339" y="193357"/>
            <a:ext cx="2800349" cy="1446550"/>
          </a:xfrm>
          <a:prstGeom prst="rect">
            <a:avLst/>
          </a:prstGeom>
        </p:spPr>
        <p:txBody>
          <a:bodyPr wrap="square" lIns="0" tIns="0" rIns="0" bIns="0" anchor="b">
            <a:spAutoFit/>
          </a:bodyPr>
          <a:lstStyle>
            <a:lvl1pPr algn="ctr">
              <a:defRPr sz="6000" b="1" i="0">
                <a:solidFill>
                  <a:schemeClr val="tx1"/>
                </a:solidFill>
                <a:latin typeface="Calibri"/>
                <a:ea typeface="+mj-ea"/>
                <a:cs typeface="Calibri"/>
              </a:defRPr>
            </a:lvl1pPr>
          </a:lstStyle>
          <a:p>
            <a:pPr algn="r" rtl="0"/>
            <a:r>
              <a:rPr lang="en-US" sz="1600" dirty="0">
                <a:solidFill>
                  <a:srgbClr val="4C216D"/>
                </a:solidFill>
              </a:rPr>
              <a:t>Human Resource Management</a:t>
            </a:r>
            <a:br>
              <a:rPr lang="en-US" sz="1800" dirty="0">
                <a:solidFill>
                  <a:srgbClr val="4C216D"/>
                </a:solidFill>
              </a:rPr>
            </a:br>
            <a:r>
              <a:rPr lang="en-US" sz="1600" dirty="0">
                <a:solidFill>
                  <a:srgbClr val="4C216D"/>
                </a:solidFill>
                <a:hlinkClick r:id="rId3"/>
              </a:rPr>
              <a:t>nohrm@lsuhsc.edu</a:t>
            </a:r>
            <a:br>
              <a:rPr lang="en-US" sz="1200" kern="0" dirty="0">
                <a:solidFill>
                  <a:srgbClr val="4C216D"/>
                </a:solidFill>
              </a:rPr>
            </a:br>
            <a:endParaRPr lang="en-US" kern="0" dirty="0"/>
          </a:p>
        </p:txBody>
      </p:sp>
    </p:spTree>
    <p:extLst>
      <p:ext uri="{BB962C8B-B14F-4D97-AF65-F5344CB8AC3E}">
        <p14:creationId xmlns:p14="http://schemas.microsoft.com/office/powerpoint/2010/main" val="3548848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r>
              <a:rPr sz="4800" b="0" spc="-10" dirty="0">
                <a:latin typeface="Calibri"/>
                <a:cs typeface="Calibri"/>
              </a:rPr>
              <a:t>Questions?</a:t>
            </a:r>
            <a:endParaRPr sz="4800">
              <a:latin typeface="Calibri"/>
              <a:cs typeface="Calibri"/>
            </a:endParaRPr>
          </a:p>
        </p:txBody>
      </p:sp>
      <p:sp>
        <p:nvSpPr>
          <p:cNvPr id="4" name="Slide Number Placeholder 3">
            <a:extLst>
              <a:ext uri="{FF2B5EF4-FFF2-40B4-BE49-F238E27FC236}">
                <a16:creationId xmlns:a16="http://schemas.microsoft.com/office/drawing/2014/main" id="{3FA4626B-091D-4A29-BCC8-8D125C044F18}"/>
              </a:ext>
            </a:extLst>
          </p:cNvPr>
          <p:cNvSpPr>
            <a:spLocks noGrp="1"/>
          </p:cNvSpPr>
          <p:nvPr>
            <p:ph type="sldNum" sz="quarter" idx="7"/>
          </p:nvPr>
        </p:nvSpPr>
        <p:spPr/>
        <p:txBody>
          <a:bodyPr/>
          <a:lstStyle/>
          <a:p>
            <a:fld id="{B6F15528-21DE-4FAA-801E-634DDDAF4B2B}"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3455" y="1720840"/>
            <a:ext cx="7758545" cy="830997"/>
          </a:xfrm>
          <a:prstGeom prst="rect">
            <a:avLst/>
          </a:prstGeom>
        </p:spPr>
        <p:txBody>
          <a:bodyPr wrap="square">
            <a:spAutoFit/>
          </a:bodyPr>
          <a:lstStyle/>
          <a:p>
            <a:pPr algn="ctr"/>
            <a:r>
              <a:rPr lang="en-US" sz="2400" b="1" dirty="0">
                <a:solidFill>
                  <a:schemeClr val="tx1">
                    <a:lumMod val="75000"/>
                    <a:lumOff val="25000"/>
                  </a:schemeClr>
                </a:solidFill>
              </a:rPr>
              <a:t>The next Zoom Liaisons Meeting will be held on </a:t>
            </a:r>
            <a:br>
              <a:rPr lang="en-US" sz="2400" b="1" dirty="0">
                <a:solidFill>
                  <a:schemeClr val="accent4">
                    <a:lumMod val="75000"/>
                  </a:schemeClr>
                </a:solidFill>
              </a:rPr>
            </a:br>
            <a:r>
              <a:rPr lang="en-US" sz="2400" b="1" dirty="0">
                <a:solidFill>
                  <a:srgbClr val="FF0000"/>
                </a:solidFill>
                <a:highlight>
                  <a:srgbClr val="FFFF00"/>
                </a:highlight>
              </a:rPr>
              <a:t>Thursday, February 16, 2023 (10:00a-11:00a)</a:t>
            </a:r>
            <a:endParaRPr lang="en-US" sz="2400" b="1" dirty="0">
              <a:solidFill>
                <a:schemeClr val="tx1">
                  <a:lumMod val="75000"/>
                  <a:lumOff val="25000"/>
                </a:schemeClr>
              </a:solidFill>
            </a:endParaRPr>
          </a:p>
        </p:txBody>
      </p:sp>
      <p:pic>
        <p:nvPicPr>
          <p:cNvPr id="7" name="Picture 6">
            <a:extLst>
              <a:ext uri="{FF2B5EF4-FFF2-40B4-BE49-F238E27FC236}">
                <a16:creationId xmlns:a16="http://schemas.microsoft.com/office/drawing/2014/main" id="{FBD27748-36E2-4006-8DB7-5F9553E8A4CA}"/>
              </a:ext>
            </a:extLst>
          </p:cNvPr>
          <p:cNvPicPr>
            <a:picLocks noChangeAspect="1"/>
          </p:cNvPicPr>
          <p:nvPr/>
        </p:nvPicPr>
        <p:blipFill>
          <a:blip r:embed="rId2"/>
          <a:stretch>
            <a:fillRect/>
          </a:stretch>
        </p:blipFill>
        <p:spPr>
          <a:xfrm>
            <a:off x="5461977" y="3200400"/>
            <a:ext cx="2920023" cy="2909557"/>
          </a:xfrm>
          <a:prstGeom prst="rect">
            <a:avLst/>
          </a:prstGeom>
        </p:spPr>
      </p:pic>
      <p:sp>
        <p:nvSpPr>
          <p:cNvPr id="8" name="Rectangle 7">
            <a:extLst>
              <a:ext uri="{FF2B5EF4-FFF2-40B4-BE49-F238E27FC236}">
                <a16:creationId xmlns:a16="http://schemas.microsoft.com/office/drawing/2014/main" id="{74035FE9-120E-46A1-896D-917049CA6A79}"/>
              </a:ext>
            </a:extLst>
          </p:cNvPr>
          <p:cNvSpPr/>
          <p:nvPr/>
        </p:nvSpPr>
        <p:spPr>
          <a:xfrm>
            <a:off x="1295400" y="3581400"/>
            <a:ext cx="3988589" cy="2677656"/>
          </a:xfrm>
          <a:prstGeom prst="rect">
            <a:avLst/>
          </a:prstGeom>
        </p:spPr>
        <p:txBody>
          <a:bodyPr wrap="square">
            <a:spAutoFit/>
          </a:bodyPr>
          <a:lstStyle/>
          <a:p>
            <a:pPr algn="just"/>
            <a:r>
              <a:rPr lang="en-US" sz="2400" b="1" dirty="0">
                <a:solidFill>
                  <a:schemeClr val="accent4">
                    <a:lumMod val="75000"/>
                  </a:schemeClr>
                </a:solidFill>
              </a:rPr>
              <a:t>Please let us know if there is a topic that you would like to hear about!</a:t>
            </a:r>
          </a:p>
          <a:p>
            <a:pPr algn="just"/>
            <a:endParaRPr lang="en-US" sz="2400" b="1" dirty="0">
              <a:solidFill>
                <a:schemeClr val="accent4">
                  <a:lumMod val="75000"/>
                </a:schemeClr>
              </a:solidFill>
            </a:endParaRPr>
          </a:p>
          <a:p>
            <a:pPr algn="just"/>
            <a:r>
              <a:rPr lang="en-US" sz="2400" b="1" dirty="0">
                <a:solidFill>
                  <a:schemeClr val="accent4">
                    <a:lumMod val="75000"/>
                  </a:schemeClr>
                </a:solidFill>
              </a:rPr>
              <a:t>MS Forms: </a:t>
            </a:r>
            <a:r>
              <a:rPr lang="en-US" sz="2400" b="1" dirty="0">
                <a:solidFill>
                  <a:srgbClr val="00B0F0"/>
                </a:solidFill>
                <a:hlinkClick r:id="rId3">
                  <a:extLst>
                    <a:ext uri="{A12FA001-AC4F-418D-AE19-62706E023703}">
                      <ahyp:hlinkClr xmlns:ahyp="http://schemas.microsoft.com/office/drawing/2018/hyperlinkcolor" val="tx"/>
                    </a:ext>
                  </a:extLst>
                </a:hlinkClick>
              </a:rPr>
              <a:t>LINK HERE</a:t>
            </a:r>
            <a:endParaRPr lang="en-US" sz="2400" b="1" dirty="0">
              <a:solidFill>
                <a:srgbClr val="00B0F0"/>
              </a:solidFill>
            </a:endParaRPr>
          </a:p>
          <a:p>
            <a:pPr algn="just"/>
            <a:endParaRPr lang="en-US" sz="2400" b="1" dirty="0">
              <a:solidFill>
                <a:schemeClr val="accent4">
                  <a:lumMod val="75000"/>
                </a:schemeClr>
              </a:solidFill>
            </a:endParaRPr>
          </a:p>
          <a:p>
            <a:pPr algn="just"/>
            <a:endParaRPr lang="en-US" sz="2400" b="1" dirty="0">
              <a:solidFill>
                <a:schemeClr val="accent4">
                  <a:lumMod val="75000"/>
                </a:schemeClr>
              </a:solidFill>
            </a:endParaRPr>
          </a:p>
        </p:txBody>
      </p:sp>
      <p:sp>
        <p:nvSpPr>
          <p:cNvPr id="10" name="Slide Number Placeholder 9">
            <a:extLst>
              <a:ext uri="{FF2B5EF4-FFF2-40B4-BE49-F238E27FC236}">
                <a16:creationId xmlns:a16="http://schemas.microsoft.com/office/drawing/2014/main" id="{F53F6E0D-5BF9-4B19-948E-2ECC11506F98}"/>
              </a:ext>
            </a:extLst>
          </p:cNvPr>
          <p:cNvSpPr>
            <a:spLocks noGrp="1"/>
          </p:cNvSpPr>
          <p:nvPr>
            <p:ph type="sldNum" sz="quarter" idx="7"/>
          </p:nvPr>
        </p:nvSpPr>
        <p:spPr/>
        <p:txBody>
          <a:bodyPr/>
          <a:lstStyle/>
          <a:p>
            <a:fld id="{B6F15528-21DE-4FAA-801E-634DDDAF4B2B}" type="slidenum">
              <a:rPr lang="en-US" smtClean="0"/>
              <a:t>27</a:t>
            </a:fld>
            <a:endParaRPr lang="en-US"/>
          </a:p>
        </p:txBody>
      </p:sp>
    </p:spTree>
    <p:extLst>
      <p:ext uri="{BB962C8B-B14F-4D97-AF65-F5344CB8AC3E}">
        <p14:creationId xmlns:p14="http://schemas.microsoft.com/office/powerpoint/2010/main" val="27810284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1" y="1524000"/>
            <a:ext cx="8991600" cy="1200329"/>
          </a:xfrm>
        </p:spPr>
        <p:txBody>
          <a:bodyPr/>
          <a:lstStyle/>
          <a:p>
            <a:pPr marL="342900" indent="-342900">
              <a:buFont typeface="Arial" panose="020B0604020202020204" pitchFamily="34" charset="0"/>
              <a:buChar char="•"/>
            </a:pPr>
            <a:endParaRPr lang="en-US" dirty="0"/>
          </a:p>
          <a:p>
            <a:endParaRPr lang="en-US" sz="2400" dirty="0"/>
          </a:p>
          <a:p>
            <a:endParaRPr lang="en-US" dirty="0"/>
          </a:p>
          <a:p>
            <a:endParaRPr lang="en-US" dirty="0"/>
          </a:p>
        </p:txBody>
      </p:sp>
      <p:graphicFrame>
        <p:nvGraphicFramePr>
          <p:cNvPr id="7" name="Table 6">
            <a:extLst>
              <a:ext uri="{FF2B5EF4-FFF2-40B4-BE49-F238E27FC236}">
                <a16:creationId xmlns:a16="http://schemas.microsoft.com/office/drawing/2014/main" id="{E350EE4F-8502-4145-BA0F-DA097B82A4C4}"/>
              </a:ext>
            </a:extLst>
          </p:cNvPr>
          <p:cNvGraphicFramePr>
            <a:graphicFrameLocks noGrp="1"/>
          </p:cNvGraphicFramePr>
          <p:nvPr>
            <p:extLst>
              <p:ext uri="{D42A27DB-BD31-4B8C-83A1-F6EECF244321}">
                <p14:modId xmlns:p14="http://schemas.microsoft.com/office/powerpoint/2010/main" val="2845753341"/>
              </p:ext>
            </p:extLst>
          </p:nvPr>
        </p:nvGraphicFramePr>
        <p:xfrm>
          <a:off x="8466" y="0"/>
          <a:ext cx="9135534" cy="6858003"/>
        </p:xfrm>
        <a:graphic>
          <a:graphicData uri="http://schemas.openxmlformats.org/drawingml/2006/table">
            <a:tbl>
              <a:tblPr firstRow="1" firstCol="1" bandRow="1"/>
              <a:tblGrid>
                <a:gridCol w="5972960">
                  <a:extLst>
                    <a:ext uri="{9D8B030D-6E8A-4147-A177-3AD203B41FA5}">
                      <a16:colId xmlns:a16="http://schemas.microsoft.com/office/drawing/2014/main" val="1147717429"/>
                    </a:ext>
                  </a:extLst>
                </a:gridCol>
                <a:gridCol w="1937176">
                  <a:extLst>
                    <a:ext uri="{9D8B030D-6E8A-4147-A177-3AD203B41FA5}">
                      <a16:colId xmlns:a16="http://schemas.microsoft.com/office/drawing/2014/main" val="1464491537"/>
                    </a:ext>
                  </a:extLst>
                </a:gridCol>
                <a:gridCol w="1225398">
                  <a:extLst>
                    <a:ext uri="{9D8B030D-6E8A-4147-A177-3AD203B41FA5}">
                      <a16:colId xmlns:a16="http://schemas.microsoft.com/office/drawing/2014/main" val="1759766466"/>
                    </a:ext>
                  </a:extLst>
                </a:gridCol>
              </a:tblGrid>
              <a:tr h="276923">
                <a:tc gridSpan="3">
                  <a:txBody>
                    <a:bodyPr/>
                    <a:lstStyle/>
                    <a:p>
                      <a:pPr marL="0" marR="0">
                        <a:lnSpc>
                          <a:spcPct val="107000"/>
                        </a:lnSpc>
                        <a:spcBef>
                          <a:spcPts val="0"/>
                        </a:spcBef>
                        <a:spcAft>
                          <a:spcPts val="80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Human Resource Management Contacts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623571503"/>
                  </a:ext>
                </a:extLst>
              </a:tr>
              <a:tr h="299140">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Employee Relations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66263245"/>
                  </a:ext>
                </a:extLst>
              </a:tr>
              <a:tr h="299140">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Employee Relations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Leila McConnell</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#3-4947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1059281"/>
                  </a:ext>
                </a:extLst>
              </a:tr>
              <a:tr h="299140">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Employee Relations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Carla Popularas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#3-5798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90688587"/>
                  </a:ext>
                </a:extLst>
              </a:tr>
              <a:tr h="299140">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Compensation &amp; Benefits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46830487"/>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Compensation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Sara Schexnayder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#3-4226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83489724"/>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Beth Worthen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13561500"/>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Laurie Kirzner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#3-8741</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4912425"/>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Generalist (Leave Administrator)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Mark </a:t>
                      </a: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Gele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#3-7812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34276083"/>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Maddie Hopkins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#3-2455</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2377150"/>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mn-ea"/>
                          <a:cs typeface="Times New Roman" panose="02020603050405020304" pitchFamily="18" charset="0"/>
                        </a:rPr>
                        <a:t>Compensation &amp; Compliance Analyst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Kel</a:t>
                      </a: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Brownfield</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#3-7378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7672576"/>
                  </a:ext>
                </a:extLst>
              </a:tr>
              <a:tr h="299140">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Human Resource Information Systems (HRIS)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24185308"/>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Assistant Director, HRIS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Michelle Sharp</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#3-2029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1104300"/>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HRIS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 Behlen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#3-1616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913968"/>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File Room Coordinator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Janet Magee</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#3-8158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6270861"/>
                  </a:ext>
                </a:extLst>
              </a:tr>
              <a:tr h="299140">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Talent Management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47377210"/>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Talent</a:t>
                      </a:r>
                      <a:r>
                        <a:rPr lang="en-US" sz="1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Acquisition Manager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Shauna Caputo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0866480"/>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Analyst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Timethia Brown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#3-4835</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93524858"/>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Generalist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Cristina Guillory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8808494"/>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HRM Talent Acquisition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Tannia Jacob</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7632850"/>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Talent Development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Denise Robinson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#3-1609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1191531"/>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Learning &amp; Development Trainer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Tranell Barton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#3-8640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39561135"/>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HRM Talent Development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Alexander-Quang Tran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#3-2214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83499846"/>
                  </a:ext>
                </a:extLst>
              </a:tr>
            </a:tbl>
          </a:graphicData>
        </a:graphic>
      </p:graphicFrame>
    </p:spTree>
    <p:extLst>
      <p:ext uri="{BB962C8B-B14F-4D97-AF65-F5344CB8AC3E}">
        <p14:creationId xmlns:p14="http://schemas.microsoft.com/office/powerpoint/2010/main" val="1288462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endParaRPr sz="4800" dirty="0">
              <a:latin typeface="Calibri"/>
              <a:cs typeface="Calibri"/>
            </a:endParaRPr>
          </a:p>
        </p:txBody>
      </p:sp>
      <p:pic>
        <p:nvPicPr>
          <p:cNvPr id="4" name="Picture 3">
            <a:extLst>
              <a:ext uri="{FF2B5EF4-FFF2-40B4-BE49-F238E27FC236}">
                <a16:creationId xmlns:a16="http://schemas.microsoft.com/office/drawing/2014/main" id="{B2D0D219-0C23-4258-A498-146B47FB8243}"/>
              </a:ext>
            </a:extLst>
          </p:cNvPr>
          <p:cNvPicPr>
            <a:picLocks noChangeAspect="1"/>
          </p:cNvPicPr>
          <p:nvPr/>
        </p:nvPicPr>
        <p:blipFill>
          <a:blip r:embed="rId2"/>
          <a:stretch>
            <a:fillRect/>
          </a:stretch>
        </p:blipFill>
        <p:spPr>
          <a:xfrm>
            <a:off x="1752600" y="1981200"/>
            <a:ext cx="5782093" cy="3276903"/>
          </a:xfrm>
          <a:prstGeom prst="rect">
            <a:avLst/>
          </a:prstGeom>
        </p:spPr>
      </p:pic>
      <p:sp>
        <p:nvSpPr>
          <p:cNvPr id="5" name="Slide Number Placeholder 4">
            <a:extLst>
              <a:ext uri="{FF2B5EF4-FFF2-40B4-BE49-F238E27FC236}">
                <a16:creationId xmlns:a16="http://schemas.microsoft.com/office/drawing/2014/main" id="{B3A7FBFE-A6EB-4B6B-A30F-439865453446}"/>
              </a:ext>
            </a:extLst>
          </p:cNvPr>
          <p:cNvSpPr>
            <a:spLocks noGrp="1"/>
          </p:cNvSpPr>
          <p:nvPr>
            <p:ph type="sldNum" sz="quarter" idx="7"/>
          </p:nvPr>
        </p:nvSpPr>
        <p:spPr/>
        <p:txBody>
          <a:bodyPr/>
          <a:lstStyle/>
          <a:p>
            <a:fld id="{B6F15528-21DE-4FAA-801E-634DDDAF4B2B}" type="slidenum">
              <a:rPr lang="en-US" smtClean="0"/>
              <a:t>29</a:t>
            </a:fld>
            <a:endParaRPr lang="en-US"/>
          </a:p>
        </p:txBody>
      </p:sp>
    </p:spTree>
    <p:extLst>
      <p:ext uri="{BB962C8B-B14F-4D97-AF65-F5344CB8AC3E}">
        <p14:creationId xmlns:p14="http://schemas.microsoft.com/office/powerpoint/2010/main" val="1688923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381000" y="1719620"/>
            <a:ext cx="5562600" cy="4862096"/>
          </a:xfrm>
        </p:spPr>
        <p:txBody>
          <a:bodyPr/>
          <a:lstStyle/>
          <a:p>
            <a:pPr lvl="2" algn="l"/>
            <a:r>
              <a:rPr lang="en-US" sz="1200" dirty="0">
                <a:solidFill>
                  <a:schemeClr val="tx1"/>
                </a:solidFill>
                <a:latin typeface="Calibri" panose="020F0502020204030204" pitchFamily="34" charset="0"/>
                <a:cs typeface="Times New Roman" panose="02020603050405020304" pitchFamily="18" charset="0"/>
              </a:rPr>
              <a:t>Act 103 of the 2022 Regular Session establishes certain policy, training and reporting requirements for all executive branch state agencies for purposes of compliance with the Americans with Disabilities Act (ADA). It promotes affirmative strategies and goals for employment of individuals with disabilities through development and submission of annual State As a Model Employer (SAME) plan.</a:t>
            </a:r>
          </a:p>
          <a:p>
            <a:pPr lvl="2" algn="l"/>
            <a:endParaRPr lang="en-US" sz="1200" dirty="0">
              <a:solidFill>
                <a:schemeClr val="tx1"/>
              </a:solidFill>
              <a:latin typeface="Calibri" panose="020F0502020204030204" pitchFamily="34" charset="0"/>
              <a:cs typeface="Times New Roman" panose="02020603050405020304" pitchFamily="18" charset="0"/>
            </a:endParaRPr>
          </a:p>
          <a:p>
            <a:pPr lvl="2" algn="l"/>
            <a:r>
              <a:rPr lang="en-US" sz="1200" dirty="0">
                <a:solidFill>
                  <a:schemeClr val="tx1"/>
                </a:solidFill>
                <a:latin typeface="Calibri" panose="020F0502020204030204" pitchFamily="34" charset="0"/>
                <a:cs typeface="Times New Roman" panose="02020603050405020304" pitchFamily="18" charset="0"/>
              </a:rPr>
              <a:t>What does this mean for our employees?</a:t>
            </a:r>
          </a:p>
          <a:p>
            <a:pPr lvl="2" algn="l"/>
            <a:endParaRPr lang="en-US" sz="1200" dirty="0">
              <a:solidFill>
                <a:schemeClr val="tx1"/>
              </a:solidFill>
              <a:latin typeface="Calibri" panose="020F0502020204030204" pitchFamily="34" charset="0"/>
              <a:cs typeface="Times New Roman" panose="02020603050405020304" pitchFamily="18" charset="0"/>
            </a:endParaRPr>
          </a:p>
          <a:p>
            <a:pPr lvl="2" algn="l"/>
            <a:r>
              <a:rPr lang="en-US" sz="1200" b="1" u="sng" dirty="0">
                <a:solidFill>
                  <a:schemeClr val="tx1"/>
                </a:solidFill>
                <a:latin typeface="Calibri" panose="020F0502020204030204" pitchFamily="34" charset="0"/>
                <a:cs typeface="Times New Roman" panose="02020603050405020304" pitchFamily="18" charset="0"/>
              </a:rPr>
              <a:t>Required Training </a:t>
            </a:r>
            <a:r>
              <a:rPr lang="en-US" sz="1200" dirty="0">
                <a:solidFill>
                  <a:schemeClr val="tx1"/>
                </a:solidFill>
                <a:latin typeface="Calibri" panose="020F0502020204030204" pitchFamily="34" charset="0"/>
                <a:cs typeface="Times New Roman" panose="02020603050405020304" pitchFamily="18" charset="0"/>
              </a:rPr>
              <a:t>for all Supervisors and agency ADA coordinators</a:t>
            </a:r>
          </a:p>
          <a:p>
            <a:pPr marL="1085850" lvl="2" indent="-171450" algn="l">
              <a:buFont typeface="Arial" panose="020B0604020202020204" pitchFamily="34" charset="0"/>
              <a:buChar char="•"/>
            </a:pPr>
            <a:r>
              <a:rPr lang="en-US" sz="1200" dirty="0">
                <a:solidFill>
                  <a:schemeClr val="tx1"/>
                </a:solidFill>
                <a:latin typeface="Calibri" panose="020F0502020204030204" pitchFamily="34" charset="0"/>
                <a:cs typeface="Times New Roman" panose="02020603050405020304" pitchFamily="18" charset="0"/>
              </a:rPr>
              <a:t>Must be complete by November 13, 2022, currently in your KDS portal</a:t>
            </a:r>
          </a:p>
          <a:p>
            <a:pPr marL="1543050" lvl="3" indent="-171450" algn="l">
              <a:buFont typeface="Arial" panose="020B0604020202020204" pitchFamily="34" charset="0"/>
              <a:buChar char="•"/>
            </a:pPr>
            <a:r>
              <a:rPr lang="en-US" sz="1200" dirty="0">
                <a:solidFill>
                  <a:srgbClr val="FF0000"/>
                </a:solidFill>
                <a:latin typeface="Calibri" panose="020F0502020204030204" pitchFamily="34" charset="0"/>
                <a:cs typeface="Times New Roman" panose="02020603050405020304" pitchFamily="18" charset="0"/>
              </a:rPr>
              <a:t>Current response rate is approximately 73%</a:t>
            </a:r>
          </a:p>
          <a:p>
            <a:pPr marL="1085850" lvl="2" indent="-171450" algn="l">
              <a:buFont typeface="Arial" panose="020B0604020202020204" pitchFamily="34" charset="0"/>
              <a:buChar char="•"/>
            </a:pPr>
            <a:r>
              <a:rPr lang="en-US" sz="1200" dirty="0">
                <a:solidFill>
                  <a:schemeClr val="tx1"/>
                </a:solidFill>
                <a:latin typeface="Calibri" panose="020F0502020204030204" pitchFamily="34" charset="0"/>
                <a:cs typeface="Times New Roman" panose="02020603050405020304" pitchFamily="18" charset="0"/>
              </a:rPr>
              <a:t>New supervisors will be required to complete within 90 days of employment or supervisor position</a:t>
            </a:r>
          </a:p>
          <a:p>
            <a:pPr marL="1085850" lvl="2" indent="-171450" algn="l">
              <a:buFont typeface="Arial" panose="020B0604020202020204" pitchFamily="34" charset="0"/>
              <a:buChar char="•"/>
            </a:pPr>
            <a:r>
              <a:rPr lang="en-US" sz="1200" dirty="0">
                <a:solidFill>
                  <a:schemeClr val="tx1"/>
                </a:solidFill>
                <a:latin typeface="Calibri" panose="020F0502020204030204" pitchFamily="34" charset="0"/>
                <a:cs typeface="Times New Roman" panose="02020603050405020304" pitchFamily="18" charset="0"/>
              </a:rPr>
              <a:t>Training will be required every 3 years</a:t>
            </a:r>
          </a:p>
          <a:p>
            <a:pPr marL="1085850" lvl="2" indent="-171450" algn="l">
              <a:buFontTx/>
              <a:buChar char="-"/>
            </a:pPr>
            <a:endParaRPr lang="en-US" sz="1200" dirty="0">
              <a:solidFill>
                <a:schemeClr val="tx1"/>
              </a:solidFill>
              <a:latin typeface="Calibri" panose="020F0502020204030204" pitchFamily="34" charset="0"/>
              <a:cs typeface="Times New Roman" panose="02020603050405020304" pitchFamily="18" charset="0"/>
            </a:endParaRPr>
          </a:p>
          <a:p>
            <a:pPr lvl="2" algn="l"/>
            <a:r>
              <a:rPr lang="en-US" sz="1200" dirty="0">
                <a:solidFill>
                  <a:schemeClr val="tx1"/>
                </a:solidFill>
                <a:latin typeface="Calibri" panose="020F0502020204030204" pitchFamily="34" charset="0"/>
                <a:cs typeface="Times New Roman" panose="02020603050405020304" pitchFamily="18" charset="0"/>
              </a:rPr>
              <a:t>Completion of </a:t>
            </a:r>
            <a:r>
              <a:rPr lang="en-US" sz="1200" b="1" u="sng" dirty="0">
                <a:solidFill>
                  <a:schemeClr val="tx1"/>
                </a:solidFill>
                <a:latin typeface="Calibri" panose="020F0502020204030204" pitchFamily="34" charset="0"/>
                <a:cs typeface="Times New Roman" panose="02020603050405020304" pitchFamily="18" charset="0"/>
              </a:rPr>
              <a:t>Voluntary Self-Identification of Disability </a:t>
            </a:r>
            <a:r>
              <a:rPr lang="en-US" sz="1200" dirty="0">
                <a:solidFill>
                  <a:schemeClr val="tx1"/>
                </a:solidFill>
                <a:latin typeface="Calibri" panose="020F0502020204030204" pitchFamily="34" charset="0"/>
                <a:cs typeface="Times New Roman" panose="02020603050405020304" pitchFamily="18" charset="0"/>
              </a:rPr>
              <a:t>Form for all employees</a:t>
            </a:r>
          </a:p>
          <a:p>
            <a:pPr marL="1085850" lvl="2" indent="-171450" algn="l">
              <a:buFont typeface="Arial" panose="020B0604020202020204" pitchFamily="34" charset="0"/>
              <a:buChar char="•"/>
            </a:pPr>
            <a:r>
              <a:rPr lang="en-US" sz="1200" dirty="0">
                <a:solidFill>
                  <a:schemeClr val="tx1"/>
                </a:solidFill>
                <a:latin typeface="Calibri" panose="020F0502020204030204" pitchFamily="34" charset="0"/>
                <a:cs typeface="Times New Roman" panose="02020603050405020304" pitchFamily="18" charset="0"/>
              </a:rPr>
              <a:t>Must be complete by September 30, 2022 to ensure compliance with </a:t>
            </a:r>
            <a:r>
              <a:rPr lang="en-US" sz="1200" dirty="0">
                <a:effectLst/>
                <a:latin typeface="Calibri" panose="020F0502020204030204" pitchFamily="34" charset="0"/>
                <a:ea typeface="Calibri" panose="020F0502020204030204" pitchFamily="34" charset="0"/>
              </a:rPr>
              <a:t>La. R.S. 46:2597(1) </a:t>
            </a:r>
          </a:p>
          <a:p>
            <a:pPr marL="1543050" lvl="3" indent="-171450" algn="l">
              <a:buFont typeface="Arial" panose="020B0604020202020204" pitchFamily="34" charset="0"/>
              <a:buChar char="•"/>
            </a:pPr>
            <a:r>
              <a:rPr lang="en-US" sz="1200" dirty="0">
                <a:solidFill>
                  <a:srgbClr val="FF0000"/>
                </a:solidFill>
                <a:latin typeface="Calibri" panose="020F0502020204030204" pitchFamily="34" charset="0"/>
                <a:cs typeface="Times New Roman" panose="02020603050405020304" pitchFamily="18" charset="0"/>
              </a:rPr>
              <a:t>Current response rate is approximately 35%</a:t>
            </a:r>
          </a:p>
          <a:p>
            <a:pPr marL="1085850" lvl="2" indent="-171450" algn="l">
              <a:buFont typeface="Arial" panose="020B0604020202020204" pitchFamily="34" charset="0"/>
              <a:buChar char="•"/>
            </a:pPr>
            <a:r>
              <a:rPr lang="en-US" sz="1200" dirty="0">
                <a:solidFill>
                  <a:schemeClr val="tx1"/>
                </a:solidFill>
                <a:latin typeface="Calibri" panose="020F0502020204030204" pitchFamily="34" charset="0"/>
                <a:cs typeface="Times New Roman" panose="02020603050405020304" pitchFamily="18" charset="0"/>
              </a:rPr>
              <a:t>All new employees complete this disclosure as part of their new hire packet</a:t>
            </a:r>
          </a:p>
          <a:p>
            <a:pPr marL="1085850" lvl="2" indent="-171450" algn="l">
              <a:buFont typeface="Arial" panose="020B0604020202020204" pitchFamily="34" charset="0"/>
              <a:buChar char="•"/>
            </a:pPr>
            <a:r>
              <a:rPr lang="en-US" sz="1200" dirty="0">
                <a:solidFill>
                  <a:schemeClr val="tx1"/>
                </a:solidFill>
                <a:latin typeface="Calibri" panose="020F0502020204030204" pitchFamily="34" charset="0"/>
                <a:cs typeface="Times New Roman" panose="02020603050405020304" pitchFamily="18" charset="0"/>
              </a:rPr>
              <a:t>Required to complete every 5 years </a:t>
            </a:r>
          </a:p>
          <a:p>
            <a:pPr marL="1085850" lvl="2" indent="-171450" algn="l">
              <a:buFont typeface="Arial" panose="020B0604020202020204" pitchFamily="34" charset="0"/>
              <a:buChar char="•"/>
            </a:pPr>
            <a:endParaRPr lang="en-US" sz="1200" dirty="0">
              <a:solidFill>
                <a:schemeClr val="tx1"/>
              </a:solidFill>
              <a:latin typeface="Calibri" panose="020F0502020204030204" pitchFamily="34" charset="0"/>
              <a:cs typeface="Times New Roman" panose="02020603050405020304" pitchFamily="18" charset="0"/>
            </a:endParaRPr>
          </a:p>
          <a:p>
            <a:pPr marL="1085850" lvl="2" indent="-171450" algn="l">
              <a:buFont typeface="Arial" panose="020B0604020202020204" pitchFamily="34" charset="0"/>
              <a:buChar char="•"/>
            </a:pPr>
            <a:endParaRPr lang="en-US" sz="1200" dirty="0">
              <a:solidFill>
                <a:schemeClr val="tx1"/>
              </a:solidFill>
              <a:latin typeface="Calibri" panose="020F0502020204030204" pitchFamily="34" charset="0"/>
              <a:cs typeface="Times New Roman" panose="02020603050405020304" pitchFamily="18" charset="0"/>
            </a:endParaRPr>
          </a:p>
          <a:p>
            <a:pPr lvl="2" algn="l"/>
            <a:endParaRPr lang="en-US" sz="1200" dirty="0">
              <a:solidFill>
                <a:schemeClr val="tx1"/>
              </a:solidFill>
              <a:latin typeface="Calibri" panose="020F0502020204030204" pitchFamily="34" charset="0"/>
              <a:cs typeface="Times New Roman" panose="02020603050405020304" pitchFamily="18" charset="0"/>
            </a:endParaRPr>
          </a:p>
          <a:p>
            <a:pPr marL="1085850" lvl="2" indent="-171450" algn="l">
              <a:buFont typeface="Arial" panose="020B0604020202020204" pitchFamily="34" charset="0"/>
              <a:buChar char="•"/>
            </a:pPr>
            <a:endParaRPr lang="en-US" sz="1200" dirty="0">
              <a:solidFill>
                <a:schemeClr val="tx1"/>
              </a:solidFill>
              <a:latin typeface="Calibri" panose="020F0502020204030204" pitchFamily="34" charset="0"/>
              <a:cs typeface="Times New Roman" panose="02020603050405020304" pitchFamily="18" charset="0"/>
            </a:endParaRPr>
          </a:p>
          <a:p>
            <a:pPr lvl="2" algn="l"/>
            <a:endParaRPr lang="en-US" sz="1200" dirty="0">
              <a:solidFill>
                <a:schemeClr val="tx1"/>
              </a:solidFill>
              <a:latin typeface="Calibri" panose="020F0502020204030204" pitchFamily="34" charset="0"/>
              <a:cs typeface="Times New Roman" panose="02020603050405020304" pitchFamily="18" charset="0"/>
            </a:endParaRPr>
          </a:p>
          <a:p>
            <a:pPr marL="1200150" lvl="2" indent="-285750" algn="l">
              <a:buFontTx/>
              <a:buChar char="-"/>
            </a:pPr>
            <a:endParaRPr lang="en-US" dirty="0">
              <a:solidFill>
                <a:schemeClr val="tx1"/>
              </a:solidFill>
              <a:latin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89B240D-9F2E-B9FE-FAB6-C8AE4EA24742}"/>
              </a:ext>
            </a:extLst>
          </p:cNvPr>
          <p:cNvSpPr txBox="1"/>
          <p:nvPr/>
        </p:nvSpPr>
        <p:spPr>
          <a:xfrm>
            <a:off x="152400" y="1219200"/>
            <a:ext cx="2141355" cy="400110"/>
          </a:xfrm>
          <a:prstGeom prst="rect">
            <a:avLst/>
          </a:prstGeom>
          <a:noFill/>
        </p:spPr>
        <p:txBody>
          <a:bodyPr wrap="none" rtlCol="0">
            <a:spAutoFit/>
          </a:bodyPr>
          <a:lstStyle/>
          <a:p>
            <a:r>
              <a:rPr lang="en-US" sz="2000" b="1" dirty="0"/>
              <a:t>Friendly Reminder</a:t>
            </a:r>
          </a:p>
        </p:txBody>
      </p:sp>
      <p:pic>
        <p:nvPicPr>
          <p:cNvPr id="4" name="Picture 3">
            <a:extLst>
              <a:ext uri="{FF2B5EF4-FFF2-40B4-BE49-F238E27FC236}">
                <a16:creationId xmlns:a16="http://schemas.microsoft.com/office/drawing/2014/main" id="{EB669671-5450-F651-A540-5009C58C94B4}"/>
              </a:ext>
            </a:extLst>
          </p:cNvPr>
          <p:cNvPicPr>
            <a:picLocks noChangeAspect="1"/>
          </p:cNvPicPr>
          <p:nvPr/>
        </p:nvPicPr>
        <p:blipFill>
          <a:blip r:embed="rId3"/>
          <a:stretch>
            <a:fillRect/>
          </a:stretch>
        </p:blipFill>
        <p:spPr>
          <a:xfrm>
            <a:off x="5486400" y="2209800"/>
            <a:ext cx="3413832" cy="3679156"/>
          </a:xfrm>
          <a:prstGeom prst="rect">
            <a:avLst/>
          </a:prstGeom>
        </p:spPr>
      </p:pic>
      <p:sp>
        <p:nvSpPr>
          <p:cNvPr id="5" name="TextBox 4">
            <a:extLst>
              <a:ext uri="{FF2B5EF4-FFF2-40B4-BE49-F238E27FC236}">
                <a16:creationId xmlns:a16="http://schemas.microsoft.com/office/drawing/2014/main" id="{A63F6FF3-ED63-99A0-13BC-93BE1C01E26F}"/>
              </a:ext>
            </a:extLst>
          </p:cNvPr>
          <p:cNvSpPr txBox="1"/>
          <p:nvPr/>
        </p:nvSpPr>
        <p:spPr>
          <a:xfrm>
            <a:off x="4442395" y="6200320"/>
            <a:ext cx="4892915" cy="646331"/>
          </a:xfrm>
          <a:prstGeom prst="rect">
            <a:avLst/>
          </a:prstGeom>
          <a:noFill/>
        </p:spPr>
        <p:txBody>
          <a:bodyPr wrap="square" rtlCol="0">
            <a:spAutoFit/>
          </a:bodyPr>
          <a:lstStyle/>
          <a:p>
            <a:pPr algn="ctr"/>
            <a:r>
              <a:rPr lang="en-US" sz="900" dirty="0">
                <a:effectLst/>
                <a:latin typeface="Calibri" panose="020F0502020204030204" pitchFamily="34" charset="0"/>
                <a:ea typeface="Calibri" panose="020F0502020204030204" pitchFamily="34" charset="0"/>
              </a:rPr>
              <a:t>PeopleSoft self-service (Main Menu&gt; Self-Service&gt; Personal Information&gt; Disability</a:t>
            </a:r>
          </a:p>
          <a:p>
            <a:pPr algn="ctr"/>
            <a:endParaRPr lang="en-US" sz="900" dirty="0">
              <a:latin typeface="Calibri" panose="020F0502020204030204" pitchFamily="34" charset="0"/>
            </a:endParaRPr>
          </a:p>
          <a:p>
            <a:pPr algn="ctr"/>
            <a:r>
              <a:rPr lang="en-US" sz="900" dirty="0">
                <a:latin typeface="Calibri" panose="020F0502020204030204" pitchFamily="34" charset="0"/>
              </a:rPr>
              <a:t>Office of Human Resource Management&gt; Forms&gt; </a:t>
            </a:r>
            <a:r>
              <a:rPr lang="en-US" sz="900" b="0" i="0" u="sng" dirty="0">
                <a:solidFill>
                  <a:srgbClr val="3C1755"/>
                </a:solidFill>
                <a:effectLst/>
                <a:latin typeface="Arial" panose="020B0604020202020204" pitchFamily="34" charset="0"/>
                <a:hlinkClick r:id="rId4"/>
              </a:rPr>
              <a:t>Voluntary Self Identification of Disability</a:t>
            </a:r>
            <a:endParaRPr lang="en-US" sz="900" b="0" i="0" dirty="0">
              <a:solidFill>
                <a:srgbClr val="461D7C"/>
              </a:solidFill>
              <a:effectLst/>
              <a:latin typeface="Arial" panose="020B0604020202020204" pitchFamily="34" charset="0"/>
            </a:endParaRPr>
          </a:p>
          <a:p>
            <a:endParaRPr lang="en-US" sz="900" dirty="0">
              <a:latin typeface="Calibri" panose="020F0502020204030204" pitchFamily="34" charset="0"/>
            </a:endParaRPr>
          </a:p>
        </p:txBody>
      </p:sp>
      <p:sp>
        <p:nvSpPr>
          <p:cNvPr id="9" name="Title 1">
            <a:extLst>
              <a:ext uri="{FF2B5EF4-FFF2-40B4-BE49-F238E27FC236}">
                <a16:creationId xmlns:a16="http://schemas.microsoft.com/office/drawing/2014/main" id="{BE75713C-F646-2048-0F0D-A623C6EA8EE6}"/>
              </a:ext>
            </a:extLst>
          </p:cNvPr>
          <p:cNvSpPr txBox="1">
            <a:spLocks/>
          </p:cNvSpPr>
          <p:nvPr/>
        </p:nvSpPr>
        <p:spPr>
          <a:xfrm>
            <a:off x="6018339" y="193357"/>
            <a:ext cx="2800349" cy="1446550"/>
          </a:xfrm>
          <a:prstGeom prst="rect">
            <a:avLst/>
          </a:prstGeom>
        </p:spPr>
        <p:txBody>
          <a:bodyPr wrap="square" lIns="0" tIns="0" rIns="0" bIns="0" anchor="b">
            <a:spAutoFit/>
          </a:bodyPr>
          <a:lstStyle>
            <a:lvl1pPr algn="ctr">
              <a:defRPr sz="6000" b="1" i="0">
                <a:solidFill>
                  <a:schemeClr val="tx1"/>
                </a:solidFill>
                <a:latin typeface="Calibri"/>
                <a:ea typeface="+mj-ea"/>
                <a:cs typeface="Calibri"/>
              </a:defRPr>
            </a:lvl1pPr>
          </a:lstStyle>
          <a:p>
            <a:pPr algn="r" rtl="0"/>
            <a:r>
              <a:rPr lang="en-US" sz="1600" dirty="0">
                <a:solidFill>
                  <a:srgbClr val="4C216D"/>
                </a:solidFill>
              </a:rPr>
              <a:t>Human Resource Management</a:t>
            </a:r>
            <a:br>
              <a:rPr lang="en-US" sz="1800" dirty="0">
                <a:solidFill>
                  <a:srgbClr val="4C216D"/>
                </a:solidFill>
              </a:rPr>
            </a:br>
            <a:r>
              <a:rPr lang="en-US" sz="1600" dirty="0">
                <a:solidFill>
                  <a:srgbClr val="4C216D"/>
                </a:solidFill>
                <a:hlinkClick r:id="rId5"/>
              </a:rPr>
              <a:t>nohrm@lsuhsc.edu</a:t>
            </a:r>
            <a:br>
              <a:rPr lang="en-US" sz="1200" kern="0" dirty="0">
                <a:solidFill>
                  <a:srgbClr val="4C216D"/>
                </a:solidFill>
              </a:rPr>
            </a:br>
            <a:endParaRPr lang="en-US" kern="0" dirty="0"/>
          </a:p>
        </p:txBody>
      </p:sp>
    </p:spTree>
    <p:extLst>
      <p:ext uri="{BB962C8B-B14F-4D97-AF65-F5344CB8AC3E}">
        <p14:creationId xmlns:p14="http://schemas.microsoft.com/office/powerpoint/2010/main" val="3340969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9B240D-9F2E-B9FE-FAB6-C8AE4EA24742}"/>
              </a:ext>
            </a:extLst>
          </p:cNvPr>
          <p:cNvSpPr txBox="1"/>
          <p:nvPr/>
        </p:nvSpPr>
        <p:spPr>
          <a:xfrm>
            <a:off x="152400" y="1219200"/>
            <a:ext cx="2141355" cy="400110"/>
          </a:xfrm>
          <a:prstGeom prst="rect">
            <a:avLst/>
          </a:prstGeom>
          <a:noFill/>
        </p:spPr>
        <p:txBody>
          <a:bodyPr wrap="none" rtlCol="0">
            <a:spAutoFit/>
          </a:bodyPr>
          <a:lstStyle/>
          <a:p>
            <a:r>
              <a:rPr lang="en-US" sz="2000" b="1" dirty="0"/>
              <a:t>Friendly Reminder</a:t>
            </a:r>
          </a:p>
        </p:txBody>
      </p:sp>
      <p:sp>
        <p:nvSpPr>
          <p:cNvPr id="9" name="Title 1">
            <a:extLst>
              <a:ext uri="{FF2B5EF4-FFF2-40B4-BE49-F238E27FC236}">
                <a16:creationId xmlns:a16="http://schemas.microsoft.com/office/drawing/2014/main" id="{BE75713C-F646-2048-0F0D-A623C6EA8EE6}"/>
              </a:ext>
            </a:extLst>
          </p:cNvPr>
          <p:cNvSpPr txBox="1">
            <a:spLocks/>
          </p:cNvSpPr>
          <p:nvPr/>
        </p:nvSpPr>
        <p:spPr>
          <a:xfrm>
            <a:off x="6018339" y="193357"/>
            <a:ext cx="2800349" cy="1446550"/>
          </a:xfrm>
          <a:prstGeom prst="rect">
            <a:avLst/>
          </a:prstGeom>
        </p:spPr>
        <p:txBody>
          <a:bodyPr wrap="square" lIns="0" tIns="0" rIns="0" bIns="0" anchor="b">
            <a:spAutoFit/>
          </a:bodyPr>
          <a:lstStyle>
            <a:lvl1pPr algn="ctr">
              <a:defRPr sz="6000" b="1" i="0">
                <a:solidFill>
                  <a:schemeClr val="tx1"/>
                </a:solidFill>
                <a:latin typeface="Calibri"/>
                <a:ea typeface="+mj-ea"/>
                <a:cs typeface="Calibri"/>
              </a:defRPr>
            </a:lvl1pPr>
          </a:lstStyle>
          <a:p>
            <a:pPr algn="r" rtl="0"/>
            <a:r>
              <a:rPr lang="en-US" sz="1600" dirty="0">
                <a:solidFill>
                  <a:srgbClr val="4C216D"/>
                </a:solidFill>
              </a:rPr>
              <a:t>Human Resource Management</a:t>
            </a:r>
            <a:br>
              <a:rPr lang="en-US" sz="1800" dirty="0">
                <a:solidFill>
                  <a:srgbClr val="4C216D"/>
                </a:solidFill>
              </a:rPr>
            </a:br>
            <a:r>
              <a:rPr lang="en-US" sz="1600" dirty="0">
                <a:solidFill>
                  <a:srgbClr val="4C216D"/>
                </a:solidFill>
                <a:hlinkClick r:id="rId2"/>
              </a:rPr>
              <a:t>nohrm@lsuhsc.edu</a:t>
            </a:r>
            <a:br>
              <a:rPr lang="en-US" sz="1200" kern="0" dirty="0">
                <a:solidFill>
                  <a:srgbClr val="4C216D"/>
                </a:solidFill>
              </a:rPr>
            </a:br>
            <a:endParaRPr lang="en-US" kern="0" dirty="0"/>
          </a:p>
        </p:txBody>
      </p:sp>
      <p:pic>
        <p:nvPicPr>
          <p:cNvPr id="10" name="Picture 9">
            <a:extLst>
              <a:ext uri="{FF2B5EF4-FFF2-40B4-BE49-F238E27FC236}">
                <a16:creationId xmlns:a16="http://schemas.microsoft.com/office/drawing/2014/main" id="{F3927744-077F-F9C2-F060-64861D0DB7BE}"/>
              </a:ext>
            </a:extLst>
          </p:cNvPr>
          <p:cNvPicPr>
            <a:picLocks noChangeAspect="1"/>
          </p:cNvPicPr>
          <p:nvPr/>
        </p:nvPicPr>
        <p:blipFill>
          <a:blip r:embed="rId3"/>
          <a:stretch>
            <a:fillRect/>
          </a:stretch>
        </p:blipFill>
        <p:spPr>
          <a:xfrm>
            <a:off x="1985489" y="1639907"/>
            <a:ext cx="5121939" cy="5054986"/>
          </a:xfrm>
          <a:prstGeom prst="rect">
            <a:avLst/>
          </a:prstGeom>
        </p:spPr>
      </p:pic>
    </p:spTree>
    <p:extLst>
      <p:ext uri="{BB962C8B-B14F-4D97-AF65-F5344CB8AC3E}">
        <p14:creationId xmlns:p14="http://schemas.microsoft.com/office/powerpoint/2010/main" val="3980386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Employee Relations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Leila McConnell, </a:t>
            </a:r>
            <a:r>
              <a:rPr lang="en-US" sz="2000" i="1" spc="-10" dirty="0">
                <a:solidFill>
                  <a:srgbClr val="451D7A"/>
                </a:solidFill>
                <a:latin typeface="Arial" panose="020B0604020202020204" pitchFamily="34" charset="0"/>
                <a:cs typeface="Arial" panose="020B0604020202020204" pitchFamily="34" charset="0"/>
              </a:rPr>
              <a:t>Employee Relations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5</a:t>
            </a:fld>
            <a:endParaRPr lang="en-US"/>
          </a:p>
        </p:txBody>
      </p:sp>
    </p:spTree>
    <p:extLst>
      <p:ext uri="{BB962C8B-B14F-4D97-AF65-F5344CB8AC3E}">
        <p14:creationId xmlns:p14="http://schemas.microsoft.com/office/powerpoint/2010/main" val="242296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6EF9AD3-8866-C529-A8C8-D35705A62C94}"/>
              </a:ext>
            </a:extLst>
          </p:cNvPr>
          <p:cNvSpPr txBox="1">
            <a:spLocks/>
          </p:cNvSpPr>
          <p:nvPr/>
        </p:nvSpPr>
        <p:spPr>
          <a:xfrm>
            <a:off x="6018339" y="193357"/>
            <a:ext cx="2800349" cy="1446550"/>
          </a:xfrm>
          <a:prstGeom prst="rect">
            <a:avLst/>
          </a:prstGeom>
        </p:spPr>
        <p:txBody>
          <a:bodyPr wrap="square" lIns="0" tIns="0" rIns="0" bIns="0" anchor="b">
            <a:spAutoFit/>
          </a:bodyPr>
          <a:lstStyle>
            <a:lvl1pPr algn="ctr">
              <a:defRPr sz="6000" b="1" i="0">
                <a:solidFill>
                  <a:schemeClr val="tx1"/>
                </a:solidFill>
                <a:latin typeface="Calibri"/>
                <a:ea typeface="+mj-ea"/>
                <a:cs typeface="Calibri"/>
              </a:defRPr>
            </a:lvl1pPr>
          </a:lstStyle>
          <a:p>
            <a:pPr algn="r" rtl="0"/>
            <a:r>
              <a:rPr lang="en-US" sz="1600" dirty="0">
                <a:solidFill>
                  <a:srgbClr val="4C216D"/>
                </a:solidFill>
              </a:rPr>
              <a:t>Employee Relations</a:t>
            </a:r>
            <a:br>
              <a:rPr lang="en-US" sz="1800" dirty="0">
                <a:solidFill>
                  <a:srgbClr val="4C216D"/>
                </a:solidFill>
              </a:rPr>
            </a:br>
            <a:r>
              <a:rPr lang="en-US" sz="1600" dirty="0">
                <a:solidFill>
                  <a:srgbClr val="4C216D"/>
                </a:solidFill>
                <a:hlinkClick r:id="rId2"/>
              </a:rPr>
              <a:t>nohrmlabrel@lsuhsc.edu</a:t>
            </a:r>
            <a:br>
              <a:rPr lang="en-US" sz="1200" kern="0" dirty="0">
                <a:solidFill>
                  <a:srgbClr val="4C216D"/>
                </a:solidFill>
              </a:rPr>
            </a:br>
            <a:endParaRPr lang="en-US" kern="0" dirty="0"/>
          </a:p>
        </p:txBody>
      </p:sp>
      <p:pic>
        <p:nvPicPr>
          <p:cNvPr id="2050" name="Picture 1">
            <a:extLst>
              <a:ext uri="{FF2B5EF4-FFF2-40B4-BE49-F238E27FC236}">
                <a16:creationId xmlns:a16="http://schemas.microsoft.com/office/drawing/2014/main" id="{D9402C73-7162-2C82-78F0-255775FFA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76400"/>
            <a:ext cx="257175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
            <a:extLst>
              <a:ext uri="{FF2B5EF4-FFF2-40B4-BE49-F238E27FC236}">
                <a16:creationId xmlns:a16="http://schemas.microsoft.com/office/drawing/2014/main" id="{E25DBC28-CF24-81B6-9A5F-F611AB1E76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9643" y="2968536"/>
            <a:ext cx="7224713" cy="37260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686CF92E-DF63-455C-14A5-0BC50242140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en-US" sz="2800" b="0" i="0" u="none" strike="noStrike" cap="none" normalizeH="0" baseline="0">
                <a:ln>
                  <a:noFill/>
                </a:ln>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EMPLOYEE RELATIONS</a:t>
            </a: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4">
            <a:extLst>
              <a:ext uri="{FF2B5EF4-FFF2-40B4-BE49-F238E27FC236}">
                <a16:creationId xmlns:a16="http://schemas.microsoft.com/office/drawing/2014/main" id="{ACC92882-5A44-E5D9-7AE1-B315CB1AB455}"/>
              </a:ext>
            </a:extLst>
          </p:cNvPr>
          <p:cNvSpPr>
            <a:spLocks noChangeArrowheads="1"/>
          </p:cNvSpPr>
          <p:nvPr/>
        </p:nvSpPr>
        <p:spPr bwMode="auto">
          <a:xfrm>
            <a:off x="0" y="1676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5">
            <a:extLst>
              <a:ext uri="{FF2B5EF4-FFF2-40B4-BE49-F238E27FC236}">
                <a16:creationId xmlns:a16="http://schemas.microsoft.com/office/drawing/2014/main" id="{49D5DDC7-D29D-2F6A-A157-23B61C9A548D}"/>
              </a:ext>
            </a:extLst>
          </p:cNvPr>
          <p:cNvSpPr>
            <a:spLocks noChangeArrowheads="1"/>
          </p:cNvSpPr>
          <p:nvPr/>
        </p:nvSpPr>
        <p:spPr bwMode="auto">
          <a:xfrm>
            <a:off x="0" y="2133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DF8E5B70-92B3-1BF2-DD41-6721372E59AB}"/>
              </a:ext>
            </a:extLst>
          </p:cNvPr>
          <p:cNvSpPr txBox="1"/>
          <p:nvPr/>
        </p:nvSpPr>
        <p:spPr>
          <a:xfrm>
            <a:off x="2026438" y="1227555"/>
            <a:ext cx="4636604" cy="369332"/>
          </a:xfrm>
          <a:prstGeom prst="rect">
            <a:avLst/>
          </a:prstGeom>
          <a:noFill/>
        </p:spPr>
        <p:txBody>
          <a:bodyPr wrap="square">
            <a:spAutoFit/>
          </a:bodyPr>
          <a:lstStyle/>
          <a:p>
            <a:pPr marL="0" marR="0" algn="ctr">
              <a:spcBef>
                <a:spcPts val="0"/>
              </a:spcBef>
              <a:spcAft>
                <a:spcPts val="0"/>
              </a:spcAft>
              <a:tabLst>
                <a:tab pos="2971800" algn="ctr"/>
                <a:tab pos="5943600" algn="r"/>
              </a:tabLst>
            </a:pPr>
            <a:r>
              <a:rPr lang="en-US" sz="1800" dirty="0">
                <a:solidFill>
                  <a:srgbClr val="7030A0"/>
                </a:solidFill>
                <a:effectLst>
                  <a:outerShdw blurRad="50800" dist="38100" dir="16200000">
                    <a:srgbClr val="000000">
                      <a:alpha val="40000"/>
                    </a:srgbClr>
                  </a:outerShdw>
                </a:effectLst>
                <a:latin typeface="Calibri" panose="020F0502020204030204" pitchFamily="34" charset="0"/>
                <a:ea typeface="Calibri" panose="020F0502020204030204" pitchFamily="34" charset="0"/>
                <a:cs typeface="Times New Roman" panose="02020603050405020304" pitchFamily="18" charset="0"/>
              </a:rPr>
              <a:t>EMPLOYEE RELATIONS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6235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80009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 Information Systems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Michelle Sharp, </a:t>
            </a:r>
            <a:r>
              <a:rPr lang="en-US" sz="2000" i="1" spc="-10" dirty="0">
                <a:solidFill>
                  <a:srgbClr val="451D7A"/>
                </a:solidFill>
                <a:latin typeface="Arial" panose="020B0604020202020204" pitchFamily="34" charset="0"/>
                <a:cs typeface="Arial" panose="020B0604020202020204" pitchFamily="34" charset="0"/>
              </a:rPr>
              <a:t>HRM</a:t>
            </a:r>
            <a:r>
              <a:rPr lang="en-US" sz="2000" spc="-10" dirty="0">
                <a:solidFill>
                  <a:srgbClr val="451D7A"/>
                </a:solidFill>
                <a:latin typeface="Arial" panose="020B0604020202020204" pitchFamily="34" charset="0"/>
                <a:cs typeface="Arial" panose="020B0604020202020204" pitchFamily="34" charset="0"/>
              </a:rPr>
              <a:t> </a:t>
            </a:r>
            <a:r>
              <a:rPr lang="en-US" sz="2000" i="1" spc="-10" dirty="0">
                <a:solidFill>
                  <a:srgbClr val="451D7A"/>
                </a:solidFill>
                <a:latin typeface="Arial" panose="020B0604020202020204" pitchFamily="34" charset="0"/>
                <a:cs typeface="Arial" panose="020B0604020202020204" pitchFamily="34" charset="0"/>
              </a:rPr>
              <a:t>Assistant Director of HRIS</a:t>
            </a:r>
            <a:endParaRPr sz="2000" i="1" spc="-10" dirty="0">
              <a:solidFill>
                <a:srgbClr val="451D7A"/>
              </a:solidFill>
              <a:latin typeface="Arial" panose="020B0604020202020204" pitchFamily="34" charset="0"/>
              <a:cs typeface="Arial" panose="020B0604020202020204" pitchFamily="34" charset="0"/>
            </a:endParaRPr>
          </a:p>
        </p:txBody>
      </p:sp>
      <p:sp>
        <p:nvSpPr>
          <p:cNvPr id="3" name="Rectangle 2">
            <a:hlinkClick r:id="rId2"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fld id="{B6F15528-21DE-4FAA-801E-634DDDAF4B2B}" type="slidenum">
              <a:rPr lang="en-US" smtClean="0"/>
              <a:t>7</a:t>
            </a:fld>
            <a:endParaRPr lang="en-US"/>
          </a:p>
        </p:txBody>
      </p:sp>
    </p:spTree>
    <p:extLst>
      <p:ext uri="{BB962C8B-B14F-4D97-AF65-F5344CB8AC3E}">
        <p14:creationId xmlns:p14="http://schemas.microsoft.com/office/powerpoint/2010/main" val="3261966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19181"/>
            <a:ext cx="2819401" cy="984885"/>
          </a:xfrm>
        </p:spPr>
        <p:txBody>
          <a:bodyPr/>
          <a:lstStyle/>
          <a:p>
            <a:pPr algn="r" rtl="0"/>
            <a:r>
              <a:rPr lang="en-US" sz="2400" dirty="0">
                <a:solidFill>
                  <a:srgbClr val="4C216D"/>
                </a:solidFill>
              </a:rPr>
              <a:t>Human Resource Information Systems</a:t>
            </a:r>
            <a:br>
              <a:rPr lang="en-US" sz="1600" dirty="0">
                <a:solidFill>
                  <a:srgbClr val="4C216D"/>
                </a:solidFill>
              </a:rPr>
            </a:br>
            <a:r>
              <a:rPr lang="en-US" sz="1600" dirty="0">
                <a:solidFill>
                  <a:srgbClr val="4C216D"/>
                </a:solidFill>
              </a:rPr>
              <a:t>              </a:t>
            </a:r>
            <a:r>
              <a:rPr lang="en-US" sz="1600" dirty="0">
                <a:solidFill>
                  <a:srgbClr val="4C216D"/>
                </a:solidFill>
                <a:hlinkClick r:id="rId2"/>
              </a:rPr>
              <a:t>HRIS@lsuhsc.edu</a:t>
            </a:r>
            <a:endParaRPr lang="en-US" sz="1600" dirty="0"/>
          </a:p>
        </p:txBody>
      </p:sp>
      <p:sp>
        <p:nvSpPr>
          <p:cNvPr id="3" name="TextBox 2">
            <a:extLst>
              <a:ext uri="{FF2B5EF4-FFF2-40B4-BE49-F238E27FC236}">
                <a16:creationId xmlns:a16="http://schemas.microsoft.com/office/drawing/2014/main" id="{C89B240D-9F2E-B9FE-FAB6-C8AE4EA24742}"/>
              </a:ext>
            </a:extLst>
          </p:cNvPr>
          <p:cNvSpPr txBox="1"/>
          <p:nvPr/>
        </p:nvSpPr>
        <p:spPr>
          <a:xfrm>
            <a:off x="152400" y="1219200"/>
            <a:ext cx="3575338" cy="400110"/>
          </a:xfrm>
          <a:prstGeom prst="rect">
            <a:avLst/>
          </a:prstGeom>
          <a:noFill/>
        </p:spPr>
        <p:txBody>
          <a:bodyPr wrap="none" rtlCol="0">
            <a:spAutoFit/>
          </a:bodyPr>
          <a:lstStyle/>
          <a:p>
            <a:r>
              <a:rPr lang="en-US" sz="2000" dirty="0"/>
              <a:t>Monthly Certification Reminders</a:t>
            </a:r>
          </a:p>
        </p:txBody>
      </p:sp>
      <p:sp>
        <p:nvSpPr>
          <p:cNvPr id="6" name="TextBox 5">
            <a:extLst>
              <a:ext uri="{FF2B5EF4-FFF2-40B4-BE49-F238E27FC236}">
                <a16:creationId xmlns:a16="http://schemas.microsoft.com/office/drawing/2014/main" id="{3754A8F1-06C0-BB9C-9315-2E8E9EFA5D87}"/>
              </a:ext>
            </a:extLst>
          </p:cNvPr>
          <p:cNvSpPr txBox="1"/>
          <p:nvPr/>
        </p:nvSpPr>
        <p:spPr>
          <a:xfrm>
            <a:off x="152400" y="1676400"/>
            <a:ext cx="7086600" cy="4462760"/>
          </a:xfrm>
          <a:prstGeom prst="rect">
            <a:avLst/>
          </a:prstGeom>
          <a:noFill/>
        </p:spPr>
        <p:txBody>
          <a:bodyPr wrap="square" rtlCol="0">
            <a:spAutoFit/>
          </a:bodyPr>
          <a:lstStyle/>
          <a:p>
            <a:pPr marL="285750" indent="-285750">
              <a:buFont typeface="Arial" panose="020B0604020202020204" pitchFamily="34" charset="0"/>
              <a:buChar char="•"/>
            </a:pPr>
            <a:r>
              <a:rPr lang="en-US" sz="1400" dirty="0"/>
              <a:t>Monthly certifications are available to employees on the 5</a:t>
            </a:r>
            <a:r>
              <a:rPr lang="en-US" sz="1400" baseline="30000" dirty="0"/>
              <a:t>th</a:t>
            </a:r>
            <a:r>
              <a:rPr lang="en-US" sz="1400" dirty="0"/>
              <a:t> of the month, to certify time for the prior month. </a:t>
            </a:r>
          </a:p>
          <a:p>
            <a:endParaRPr lang="en-US" sz="1400" dirty="0"/>
          </a:p>
          <a:p>
            <a:pPr marL="285750" indent="-285750">
              <a:buFont typeface="Arial" panose="020B0604020202020204" pitchFamily="34" charset="0"/>
              <a:buChar char="•"/>
            </a:pPr>
            <a:r>
              <a:rPr lang="en-US" sz="1400" dirty="0"/>
              <a:t>Employees should certify their time before the supervisor completes the certification.</a:t>
            </a:r>
          </a:p>
          <a:p>
            <a:pPr marL="742950" lvl="1" indent="-285750">
              <a:buFont typeface="Arial" panose="020B0604020202020204" pitchFamily="34" charset="0"/>
              <a:buChar char="•"/>
            </a:pPr>
            <a:r>
              <a:rPr lang="en-US" sz="1400" dirty="0"/>
              <a:t>Supervisors should be viewing the Leave Detail data within the certification to confirm there are no outstanding time requests needing action</a:t>
            </a:r>
          </a:p>
          <a:p>
            <a:pPr lvl="1" algn="ctr"/>
            <a:r>
              <a:rPr lang="en-US" sz="1400" b="1" u="sng" dirty="0"/>
              <a:t>PeopleSoft&gt; Main Menu&gt; Manager Self Service&gt; Certification (Supervisor)</a:t>
            </a:r>
          </a:p>
          <a:p>
            <a:endParaRPr lang="en-US" sz="1400" dirty="0"/>
          </a:p>
          <a:p>
            <a:pPr marL="285750" indent="-285750">
              <a:buFont typeface="Arial" panose="020B0604020202020204" pitchFamily="34" charset="0"/>
              <a:buChar char="•"/>
            </a:pPr>
            <a:r>
              <a:rPr lang="en-US" sz="1400" dirty="0"/>
              <a:t>If the employee is not available to submit their certification, the supervisor will be prompted to select a reason when they submit the certification, and should enter a note with details, as necessary.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Only the current supervisor will be able to take action on certifications. This is important because once a supervisor change is entered, the prior supervisor will no longer be able to enter a certification. </a:t>
            </a:r>
          </a:p>
          <a:p>
            <a:endParaRPr lang="en-US" sz="1400" dirty="0"/>
          </a:p>
          <a:p>
            <a:pPr marL="285750" indent="-285750">
              <a:buFont typeface="Arial" panose="020B0604020202020204" pitchFamily="34" charset="0"/>
              <a:buChar char="•"/>
            </a:pPr>
            <a:r>
              <a:rPr lang="en-US" sz="1400" dirty="0"/>
              <a:t>HRM does have a process when a new supervisor is entered to verify that there are no outstanding certifications entered. If there are, we will reach out to request action prior to making the update. </a:t>
            </a:r>
          </a:p>
          <a:p>
            <a:endParaRPr lang="en-US" dirty="0"/>
          </a:p>
        </p:txBody>
      </p:sp>
    </p:spTree>
    <p:extLst>
      <p:ext uri="{BB962C8B-B14F-4D97-AF65-F5344CB8AC3E}">
        <p14:creationId xmlns:p14="http://schemas.microsoft.com/office/powerpoint/2010/main" val="2326961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19181"/>
            <a:ext cx="2971801" cy="1354217"/>
          </a:xfrm>
        </p:spPr>
        <p:txBody>
          <a:bodyPr/>
          <a:lstStyle/>
          <a:p>
            <a:pPr algn="r" rtl="0"/>
            <a:r>
              <a:rPr lang="en-US" sz="2400" dirty="0">
                <a:solidFill>
                  <a:srgbClr val="4C216D"/>
                </a:solidFill>
              </a:rPr>
              <a:t>Human Resource Information Systems</a:t>
            </a:r>
            <a:br>
              <a:rPr lang="en-US" sz="1100" dirty="0">
                <a:solidFill>
                  <a:srgbClr val="4C216D"/>
                </a:solidFill>
              </a:rPr>
            </a:br>
            <a:r>
              <a:rPr lang="en-US" sz="1600" dirty="0">
                <a:solidFill>
                  <a:srgbClr val="4C216D"/>
                </a:solidFill>
              </a:rPr>
              <a:t>              </a:t>
            </a:r>
            <a:r>
              <a:rPr lang="en-US" sz="1600" dirty="0">
                <a:solidFill>
                  <a:srgbClr val="4C216D"/>
                </a:solidFill>
                <a:hlinkClick r:id="rId2"/>
              </a:rPr>
              <a:t>HRIS@lsuhsc.edu</a:t>
            </a:r>
            <a:endParaRPr lang="en-US" sz="1600" dirty="0"/>
          </a:p>
        </p:txBody>
      </p:sp>
      <p:sp>
        <p:nvSpPr>
          <p:cNvPr id="3" name="TextBox 2">
            <a:extLst>
              <a:ext uri="{FF2B5EF4-FFF2-40B4-BE49-F238E27FC236}">
                <a16:creationId xmlns:a16="http://schemas.microsoft.com/office/drawing/2014/main" id="{C89B240D-9F2E-B9FE-FAB6-C8AE4EA24742}"/>
              </a:ext>
            </a:extLst>
          </p:cNvPr>
          <p:cNvSpPr txBox="1"/>
          <p:nvPr/>
        </p:nvSpPr>
        <p:spPr>
          <a:xfrm>
            <a:off x="381000" y="1174789"/>
            <a:ext cx="2702791" cy="400110"/>
          </a:xfrm>
          <a:prstGeom prst="rect">
            <a:avLst/>
          </a:prstGeom>
          <a:noFill/>
        </p:spPr>
        <p:txBody>
          <a:bodyPr wrap="none" rtlCol="0">
            <a:spAutoFit/>
          </a:bodyPr>
          <a:lstStyle/>
          <a:p>
            <a:r>
              <a:rPr lang="en-US" sz="2000" dirty="0"/>
              <a:t>SF-6 Request Reminders</a:t>
            </a:r>
          </a:p>
        </p:txBody>
      </p:sp>
      <p:sp>
        <p:nvSpPr>
          <p:cNvPr id="6" name="TextBox 5">
            <a:extLst>
              <a:ext uri="{FF2B5EF4-FFF2-40B4-BE49-F238E27FC236}">
                <a16:creationId xmlns:a16="http://schemas.microsoft.com/office/drawing/2014/main" id="{3754A8F1-06C0-BB9C-9315-2E8E9EFA5D87}"/>
              </a:ext>
            </a:extLst>
          </p:cNvPr>
          <p:cNvSpPr txBox="1"/>
          <p:nvPr/>
        </p:nvSpPr>
        <p:spPr>
          <a:xfrm>
            <a:off x="152400" y="1676400"/>
            <a:ext cx="7620000" cy="3939540"/>
          </a:xfrm>
          <a:prstGeom prst="rect">
            <a:avLst/>
          </a:prstGeom>
          <a:noFill/>
        </p:spPr>
        <p:txBody>
          <a:bodyPr wrap="square" rtlCol="0">
            <a:spAutoFit/>
          </a:bodyPr>
          <a:lstStyle/>
          <a:p>
            <a:pPr marL="285750" indent="-285750">
              <a:buFont typeface="Arial" panose="020B0604020202020204" pitchFamily="34" charset="0"/>
              <a:buChar char="•"/>
            </a:pPr>
            <a:r>
              <a:rPr lang="en-US" sz="1400" dirty="0"/>
              <a:t>SF-6 requests route to the supervisor that is listed on an employee’s position data. </a:t>
            </a:r>
          </a:p>
          <a:p>
            <a:endParaRPr lang="en-US" sz="1400" dirty="0"/>
          </a:p>
          <a:p>
            <a:pPr marL="285750" indent="-285750">
              <a:buFont typeface="Arial" panose="020B0604020202020204" pitchFamily="34" charset="0"/>
              <a:buChar char="•"/>
            </a:pPr>
            <a:r>
              <a:rPr lang="en-US" sz="1400" dirty="0"/>
              <a:t>Supervisors should stay up-to-date on current requests. You can easily view the month’s approved requests when you certify your employees time to ensure that it accurately reflects leave usage. </a:t>
            </a:r>
          </a:p>
          <a:p>
            <a:pPr algn="ctr"/>
            <a:r>
              <a:rPr lang="en-US" sz="1400" b="1" u="sng" dirty="0"/>
              <a:t>PeopleSoft&gt; Main Menu&gt; Manager Self Service&gt; Absence&gt; Absence Approval (SF-6)</a:t>
            </a:r>
          </a:p>
          <a:p>
            <a:pPr algn="ctr"/>
            <a:r>
              <a:rPr lang="en-US" sz="1200" dirty="0"/>
              <a:t>Including the </a:t>
            </a:r>
            <a:r>
              <a:rPr lang="en-US" sz="1200" i="1" dirty="0"/>
              <a:t>Pending My Approval </a:t>
            </a:r>
            <a:r>
              <a:rPr lang="en-US" sz="1200" dirty="0"/>
              <a:t>checkbox and search</a:t>
            </a:r>
          </a:p>
          <a:p>
            <a:endParaRPr lang="en-US" sz="1400" dirty="0"/>
          </a:p>
          <a:p>
            <a:pPr marL="285750" indent="-285750">
              <a:buFont typeface="Arial" panose="020B0604020202020204" pitchFamily="34" charset="0"/>
              <a:buChar char="•"/>
            </a:pPr>
            <a:r>
              <a:rPr lang="en-US" sz="1400" dirty="0"/>
              <a:t>Supervisors cannot approve pending requests after an employee has terminated employment. Our office performs an audit of leave balances in order to ensure an accurate payout, so we do verify that pending requests are reviewed. </a:t>
            </a:r>
          </a:p>
          <a:p>
            <a:endParaRPr lang="en-US" sz="1400" dirty="0"/>
          </a:p>
          <a:p>
            <a:pPr marL="285750" indent="-285750">
              <a:buFont typeface="Arial" panose="020B0604020202020204" pitchFamily="34" charset="0"/>
              <a:buChar char="•"/>
            </a:pPr>
            <a:r>
              <a:rPr lang="en-US" sz="1400" dirty="0"/>
              <a:t>When a supervisor change is entered into PeopleSoft any pending requests will no longer be actionable by the former supervisor. Our office does check for pending requests prior to keying a supervisor change, and we will reach out for assistance as necessary. Future-dated pending requests get rerouted to the new supervisor for action.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ZZ_SF6_QUERY_BY_DEPARTMENT is a query for business managers to look at outstanding  requests. </a:t>
            </a:r>
          </a:p>
        </p:txBody>
      </p:sp>
    </p:spTree>
    <p:extLst>
      <p:ext uri="{BB962C8B-B14F-4D97-AF65-F5344CB8AC3E}">
        <p14:creationId xmlns:p14="http://schemas.microsoft.com/office/powerpoint/2010/main" val="3859702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12951</TotalTime>
  <Words>2580</Words>
  <Application>Microsoft Office PowerPoint</Application>
  <PresentationFormat>On-screen Show (4:3)</PresentationFormat>
  <Paragraphs>337</Paragraphs>
  <Slides>29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Amasis MT Pro Black</vt:lpstr>
      <vt:lpstr>Amasis MT Pro Medium</vt: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Human Resource Information Systems               HRIS@lsuhsc.edu</vt:lpstr>
      <vt:lpstr>Human Resource Information Systems               HRIS@lsuhsc.edu</vt:lpstr>
      <vt:lpstr>PowerPoint Presentation</vt:lpstr>
      <vt:lpstr>  </vt:lpstr>
      <vt:lpstr>  </vt:lpstr>
      <vt:lpstr>  </vt:lpstr>
      <vt:lpstr>  </vt:lpstr>
      <vt:lpstr>  </vt:lpstr>
      <vt:lpstr>PowerPoint Presentation</vt:lpstr>
      <vt:lpstr>PowerPoint Presentation</vt:lpstr>
      <vt:lpstr>PowerPoint Presentation</vt:lpstr>
      <vt:lpstr>PowerPoint Presentation</vt:lpstr>
      <vt:lpstr>HRM Talent Development talentdevelopment@lsuhsc.edu </vt:lpstr>
      <vt:lpstr>PowerPoint Presentation</vt:lpstr>
      <vt:lpstr>PowerPoint Presentation</vt:lpstr>
      <vt:lpstr>HRM Talent Development talentdevelopment@lsuhsc.edu </vt:lpstr>
      <vt:lpstr>HRM Talent Development talentdevelopment@lsuhsc.edu </vt:lpstr>
      <vt:lpstr>PowerPoint Presentation</vt:lpstr>
      <vt:lpstr>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Puszczewicz, Samantha</dc:creator>
  <cp:lastModifiedBy>Tran, Alexander-Quang D.</cp:lastModifiedBy>
  <cp:revision>179</cp:revision>
  <cp:lastPrinted>2023-01-19T15:13:38Z</cp:lastPrinted>
  <dcterms:created xsi:type="dcterms:W3CDTF">2021-07-02T20:02:56Z</dcterms:created>
  <dcterms:modified xsi:type="dcterms:W3CDTF">2023-01-19T22:31:02Z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2021-05-28T00:00:00Z</vt:filetime>
  </property>
  <property fmtid="{D5CDD505-2E9C-101B-9397-08002B2CF9AE}" pid="3" name="Creator">
    <vt:lpwstr>Microsoft® PowerPoint® 2016</vt:lpwstr>
  </property>
  <property fmtid="{D5CDD505-2E9C-101B-9397-08002B2CF9AE}" pid="4" name="LastSaved">
    <vt:filetime>2021-07-02T00:00:00Z</vt:filetime>
  </property>
</Properties>
</file>