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4"/>
  </p:notesMasterIdLst>
  <p:sldIdLst>
    <p:sldId id="257" r:id="rId3"/>
    <p:sldId id="258" r:id="rId4"/>
    <p:sldId id="259" r:id="rId5"/>
    <p:sldId id="267" r:id="rId6"/>
    <p:sldId id="271" r:id="rId7"/>
    <p:sldId id="272" r:id="rId8"/>
    <p:sldId id="273" r:id="rId9"/>
    <p:sldId id="261" r:id="rId10"/>
    <p:sldId id="262" r:id="rId11"/>
    <p:sldId id="270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1D7B"/>
    <a:srgbClr val="F9D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C3155-9C12-485D-B2C7-72947219999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E5D29-B615-4E8C-8AF0-F7E4E9E24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52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AFD9C-3E28-4C41-9B4D-014F8D62D1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00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AFD9C-3E28-4C41-9B4D-014F8D62D1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11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FD9C-3E28-4C41-9B4D-014F8D62D1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9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9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3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6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0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15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12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14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97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88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53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4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38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62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37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6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1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4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5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3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2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9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571C3-DA9F-4B1D-82B2-609DA4CAB8E1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05F78-FDF1-499F-B703-32738409F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4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571C3-DA9F-4B1D-82B2-609DA4CAB8E1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05F78-FDF1-499F-B703-32738409FE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001" y="4170661"/>
            <a:ext cx="5974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Welcome Liaisons!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1547" y="5257800"/>
            <a:ext cx="410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 Meeting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7447" y="2651651"/>
            <a:ext cx="6069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i="1" dirty="0" smtClean="0">
                <a:solidFill>
                  <a:prstClr val="black"/>
                </a:solidFill>
                <a:latin typeface="Calibri" panose="020F0502020204030204"/>
              </a:rPr>
              <a:t>Questions, Comments, Concerns?</a:t>
            </a:r>
            <a:endParaRPr kumimoji="0" lang="en-US" sz="48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493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6014"/>
          <a:stretch/>
        </p:blipFill>
        <p:spPr>
          <a:xfrm>
            <a:off x="0" y="0"/>
            <a:ext cx="9144000" cy="2330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1618" y="359056"/>
            <a:ext cx="3011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461E64"/>
                </a:solidFill>
              </a:rPr>
              <a:t>Thank you!  </a:t>
            </a:r>
            <a:endParaRPr lang="en-US" sz="4000" b="1" dirty="0">
              <a:solidFill>
                <a:srgbClr val="461E64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166558" y="2605177"/>
            <a:ext cx="4977442" cy="2690516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100" b="1" i="0" u="none" strike="noStrike" cap="none" spc="0" normalizeH="0" baseline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4000" b="0" dirty="0" smtClean="0">
                <a:effectLst/>
              </a:rPr>
              <a:t>Next Liaison Meeting </a:t>
            </a:r>
          </a:p>
          <a:p>
            <a:pPr algn="ctr"/>
            <a:r>
              <a:rPr lang="en-US" sz="4000" i="1" dirty="0" smtClean="0">
                <a:effectLst/>
              </a:rPr>
              <a:t>June </a:t>
            </a:r>
            <a:r>
              <a:rPr lang="en-US" sz="4000" i="1" dirty="0" smtClean="0">
                <a:effectLst/>
              </a:rPr>
              <a:t>25th </a:t>
            </a:r>
            <a:endParaRPr lang="en-US" sz="4000" i="1" dirty="0" smtClean="0">
              <a:effectLst/>
            </a:endParaRPr>
          </a:p>
          <a:p>
            <a:pPr algn="ctr"/>
            <a:r>
              <a:rPr lang="en-US" sz="4000" b="0" dirty="0" smtClean="0">
                <a:effectLst/>
              </a:rPr>
              <a:t>via Zoom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77" y="1927999"/>
            <a:ext cx="3170208" cy="3170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5902" y="2605177"/>
            <a:ext cx="379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06"/>
          <a:stretch/>
        </p:blipFill>
        <p:spPr>
          <a:xfrm>
            <a:off x="1335486" y="5336052"/>
            <a:ext cx="2096111" cy="5758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8270" y="5945143"/>
            <a:ext cx="3835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Focus your smart phone camera on the code above to </a:t>
            </a:r>
            <a:r>
              <a:rPr lang="en-US" i="1" smtClean="0"/>
              <a:t>open </a:t>
            </a:r>
            <a:r>
              <a:rPr lang="en-US" i="1" smtClean="0"/>
              <a:t>the survey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58270" y="1328468"/>
            <a:ext cx="38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MetaPlus" panose="02000506050000020004" pitchFamily="2" charset="0"/>
              </a:rPr>
              <a:t>Anonymous Liaisons Survey</a:t>
            </a:r>
            <a:endParaRPr lang="en-US" sz="2400" dirty="0">
              <a:latin typeface="MetaPlus" panose="02000506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4794" y="1311522"/>
            <a:ext cx="4792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AGENDA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794" y="2290226"/>
            <a:ext cx="783381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Talent Management – </a:t>
            </a:r>
            <a:r>
              <a:rPr lang="en-US" sz="2800" i="1" dirty="0" smtClean="0">
                <a:latin typeface="+mj-lt"/>
              </a:rPr>
              <a:t>Cori Higginson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Benefits &amp; Compensation – </a:t>
            </a:r>
            <a:r>
              <a:rPr lang="en-US" sz="2800" i="1" dirty="0">
                <a:latin typeface="+mj-lt"/>
              </a:rPr>
              <a:t>Peter Lloyd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Talent Acquisition &amp; Operations – </a:t>
            </a:r>
            <a:r>
              <a:rPr lang="en-US" sz="2800" i="1" dirty="0">
                <a:latin typeface="+mj-lt"/>
              </a:rPr>
              <a:t>Nicole Kellum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Survey – </a:t>
            </a:r>
            <a:r>
              <a:rPr lang="en-US" sz="2800" i="1" dirty="0">
                <a:latin typeface="+mj-lt"/>
              </a:rPr>
              <a:t>Samantha Puszczewicz </a:t>
            </a:r>
          </a:p>
        </p:txBody>
      </p:sp>
    </p:spTree>
    <p:extLst>
      <p:ext uri="{BB962C8B-B14F-4D97-AF65-F5344CB8AC3E}">
        <p14:creationId xmlns:p14="http://schemas.microsoft.com/office/powerpoint/2010/main" val="157041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7447" y="2870857"/>
            <a:ext cx="6069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Talent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Management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02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6014"/>
          <a:stretch/>
        </p:blipFill>
        <p:spPr>
          <a:xfrm>
            <a:off x="0" y="-76474"/>
            <a:ext cx="9144000" cy="21130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46313" y="98063"/>
            <a:ext cx="2697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atin typeface="Arial Black" panose="020B0A04020102020204" pitchFamily="34" charset="0"/>
              </a:rPr>
              <a:t>Return to Campus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322907" y="1208470"/>
            <a:ext cx="315823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smtClean="0">
                <a:solidFill>
                  <a:srgbClr val="660066"/>
                </a:solidFill>
                <a:latin typeface="Calibri (Body)"/>
              </a:rPr>
              <a:t>Special Leave</a:t>
            </a:r>
            <a:endParaRPr lang="en-US" sz="3500" dirty="0"/>
          </a:p>
        </p:txBody>
      </p:sp>
      <p:sp>
        <p:nvSpPr>
          <p:cNvPr id="7" name="Rectangle 6"/>
          <p:cNvSpPr/>
          <p:nvPr/>
        </p:nvSpPr>
        <p:spPr>
          <a:xfrm rot="10800000" flipV="1">
            <a:off x="623159" y="1934156"/>
            <a:ext cx="8698262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/>
              </a:rPr>
              <a:t>Documentation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/>
              </a:rPr>
              <a:t>Physician’s Documentation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/>
              </a:rPr>
              <a:t>Special Leave Provision Ending </a:t>
            </a:r>
          </a:p>
          <a:p>
            <a:pPr lvl="1"/>
            <a:r>
              <a:rPr lang="en-US" sz="2400" dirty="0"/>
              <a:t>Exceptions for certain situations</a:t>
            </a:r>
          </a:p>
          <a:p>
            <a:pPr lvl="1"/>
            <a:r>
              <a:rPr lang="en-US" sz="2400" dirty="0"/>
              <a:t>Partnering with legal – more to come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/>
              </a:rPr>
              <a:t>Return </a:t>
            </a:r>
            <a:r>
              <a:rPr lang="en-US" sz="2400" dirty="0">
                <a:latin typeface="Calibri" panose="020F0502020204030204"/>
              </a:rPr>
              <a:t>to Work Instructions from ER Department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/>
              </a:rPr>
              <a:t>Reach out with any questions to Cori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3455" y="5937663"/>
            <a:ext cx="7524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See this month’s HRM Guidance for details</a:t>
            </a:r>
            <a:endParaRPr lang="en-US" sz="32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320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7447" y="2651651"/>
            <a:ext cx="6069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Benefits &amp; Compensation</a:t>
            </a:r>
          </a:p>
        </p:txBody>
      </p:sp>
    </p:spTree>
    <p:extLst>
      <p:ext uri="{BB962C8B-B14F-4D97-AF65-F5344CB8AC3E}">
        <p14:creationId xmlns:p14="http://schemas.microsoft.com/office/powerpoint/2010/main" val="14600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5"/>
          <a:stretch/>
        </p:blipFill>
        <p:spPr>
          <a:xfrm>
            <a:off x="0" y="-128624"/>
            <a:ext cx="9144000" cy="194017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11624" y="50744"/>
            <a:ext cx="3732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 on COVID-19 Leave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Usage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61E6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" y="6169777"/>
            <a:ext cx="7564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See this month’s HRM Guidance for details</a:t>
            </a:r>
            <a:endParaRPr lang="en-US" sz="3200" b="1" i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932809"/>
              </p:ext>
            </p:extLst>
          </p:nvPr>
        </p:nvGraphicFramePr>
        <p:xfrm>
          <a:off x="206773" y="1674827"/>
          <a:ext cx="8606304" cy="3845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1403358049"/>
                    </a:ext>
                  </a:extLst>
                </a:gridCol>
                <a:gridCol w="5000107">
                  <a:extLst>
                    <a:ext uri="{9D8B030D-6E8A-4147-A177-3AD203B41FA5}">
                      <a16:colId xmlns:a16="http://schemas.microsoft.com/office/drawing/2014/main" val="2408870128"/>
                    </a:ext>
                  </a:extLst>
                </a:gridCol>
                <a:gridCol w="2526077">
                  <a:extLst>
                    <a:ext uri="{9D8B030D-6E8A-4147-A177-3AD203B41FA5}">
                      <a16:colId xmlns:a16="http://schemas.microsoft.com/office/drawing/2014/main" val="3671591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Effective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Not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at work situation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Leave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6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5/20/2020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to care for himself due to a positive diagnosis of COVID-19 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</a:t>
                      </a:r>
                      <a:r>
                        <a:rPr lang="en-US" sz="1400" baseline="0" dirty="0" smtClean="0"/>
                        <a:t> Sick Leave, Annual Leave, Special Leave through 5/30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015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5/20/2020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has a high-risk immunological disorders and needs to avoid exposure to COVID-19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to care for a spouse, domestic partner or dependent child residing in his household who has been positively diagnosed with COVID-19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needs to care for a spouse/domestic partner, or dependent child that has a high-risk immunological disorder(s) and needs to avoid exposure to COVID-19</a:t>
                      </a:r>
                      <a:endParaRPr lang="en-US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 Annual Leave then Special Leave through 5/30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903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5/31/2020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to care for himself due to a positive diagnosis of COVID-19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possible exposure to COVID-19 and has been advised by a healthcare provider to self-quarantine related to COVID-19, or who is experiencing COVID-19 symptoms and is seeking medical diagnosis </a:t>
                      </a:r>
                      <a:endParaRPr lang="en-US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 Sick Leave, then Annual Leave, then Special Leave will be granted for up to 15 working days, then Leave Without Pay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70103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4984" y="5667780"/>
            <a:ext cx="8678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400" b="1" u="sng" dirty="0" smtClean="0">
                <a:solidFill>
                  <a:srgbClr val="461E64"/>
                </a:solidFill>
              </a:rPr>
              <a:t>Note</a:t>
            </a:r>
            <a:r>
              <a:rPr lang="en-US" sz="1400" dirty="0" smtClean="0">
                <a:solidFill>
                  <a:srgbClr val="461E64"/>
                </a:solidFill>
              </a:rPr>
              <a:t>:  Effective 5/20/2020, Sick </a:t>
            </a:r>
            <a:r>
              <a:rPr lang="en-US" sz="1400" dirty="0">
                <a:solidFill>
                  <a:srgbClr val="461E64"/>
                </a:solidFill>
              </a:rPr>
              <a:t>Leave is no longer permitted for any reason other than the employee’s illness, injury or medical, dental or optical appointment.</a:t>
            </a:r>
          </a:p>
        </p:txBody>
      </p:sp>
    </p:spTree>
    <p:extLst>
      <p:ext uri="{BB962C8B-B14F-4D97-AF65-F5344CB8AC3E}">
        <p14:creationId xmlns:p14="http://schemas.microsoft.com/office/powerpoint/2010/main" val="39718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5"/>
          <a:stretch/>
        </p:blipFill>
        <p:spPr>
          <a:xfrm>
            <a:off x="0" y="-58057"/>
            <a:ext cx="9144000" cy="22669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74765" y="1980094"/>
            <a:ext cx="801188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 smtClean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MetaPlus" panose="02000506050000020004" pitchFamily="2" charset="0"/>
              </a:rPr>
              <a:t>Monthly Payroll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461E64"/>
              </a:solidFill>
              <a:effectLst/>
              <a:uLnTx/>
              <a:uFillTx/>
              <a:latin typeface="MetaPlus" panose="02000506050000020004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461E64"/>
                </a:solidFill>
                <a:latin typeface="MetaPlus" panose="02000506050000020004" pitchFamily="2" charset="0"/>
              </a:rPr>
              <a:t>Effective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MetaPlus" panose="02000506050000020004" pitchFamily="2" charset="0"/>
              </a:rPr>
              <a:t>December 2021,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MetaPlus" panose="02000506050000020004" pitchFamily="2" charset="0"/>
              </a:rPr>
              <a:t> the December paycheck will be issued in December 2021 rather than January 2022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461E64"/>
              </a:solidFill>
              <a:effectLst/>
              <a:uLnTx/>
              <a:uFillTx/>
              <a:latin typeface="MetaPlus" panose="0200050605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1624" y="121311"/>
            <a:ext cx="373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461E64"/>
                </a:solidFill>
                <a:latin typeface="Calibri" panose="020F0502020204030204"/>
              </a:rPr>
              <a:t>Benefits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61E6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3189" y="5744777"/>
            <a:ext cx="7337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See this month’s HRM Guidance for details</a:t>
            </a:r>
            <a:endParaRPr lang="en-US" sz="32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269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7447" y="2651651"/>
            <a:ext cx="6069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Talent Acquisition &amp; Operations</a:t>
            </a:r>
          </a:p>
        </p:txBody>
      </p:sp>
    </p:spTree>
    <p:extLst>
      <p:ext uri="{BB962C8B-B14F-4D97-AF65-F5344CB8AC3E}">
        <p14:creationId xmlns:p14="http://schemas.microsoft.com/office/powerpoint/2010/main" val="56763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6014"/>
          <a:stretch/>
        </p:blipFill>
        <p:spPr>
          <a:xfrm>
            <a:off x="0" y="-76474"/>
            <a:ext cx="9144000" cy="21130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43262" y="152653"/>
            <a:ext cx="477143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Process Improvement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909" y="1813479"/>
            <a:ext cx="6767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Electronic PER-3 Termination 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 rot="10800000" flipV="1">
            <a:off x="718694" y="2764778"/>
            <a:ext cx="817322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prstClr val="black"/>
                </a:solidFill>
                <a:latin typeface="Calibri" panose="020F0502020204030204"/>
              </a:rPr>
              <a:t>The automation went live May 15</a:t>
            </a:r>
            <a:r>
              <a:rPr lang="en-US" sz="3200" baseline="30000" dirty="0" smtClean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/>
              </a:rPr>
              <a:t>!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prstClr val="black"/>
                </a:solidFill>
                <a:latin typeface="Calibri" panose="020F0502020204030204"/>
              </a:rPr>
              <a:t>Tips and things to remember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prstClr val="black"/>
                </a:solidFill>
                <a:latin typeface="Calibri" panose="020F0502020204030204"/>
              </a:rPr>
              <a:t>Additional instructions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7554" y="5431932"/>
            <a:ext cx="724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See this month’s HRM Guidance for details</a:t>
            </a:r>
            <a:endParaRPr lang="en-US" sz="32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24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aisons_April 2020 [Read-Only]" id="{5B4DBB12-EC3C-4280-A5C1-9D1AD2C30A3C}" vid="{0052F052-1FF4-47C4-90EB-E9488E3F807D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1149</TotalTime>
  <Words>375</Words>
  <Application>Microsoft Office PowerPoint</Application>
  <PresentationFormat>On-screen Show (4:3)</PresentationFormat>
  <Paragraphs>59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Calibri (Body)</vt:lpstr>
      <vt:lpstr>Calibri Light</vt:lpstr>
      <vt:lpstr>MetaPlus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Puszczewicz, Samantha</dc:creator>
  <cp:lastModifiedBy>Puszczewicz, Samantha</cp:lastModifiedBy>
  <cp:revision>18</cp:revision>
  <dcterms:created xsi:type="dcterms:W3CDTF">2020-05-27T18:28:31Z</dcterms:created>
  <dcterms:modified xsi:type="dcterms:W3CDTF">2020-05-28T15:34:50Z</dcterms:modified>
</cp:coreProperties>
</file>