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29"/>
  </p:notesMasterIdLst>
  <p:sldIdLst>
    <p:sldId id="256" r:id="rId3"/>
    <p:sldId id="454" r:id="rId4"/>
    <p:sldId id="258" r:id="rId5"/>
    <p:sldId id="503" r:id="rId6"/>
    <p:sldId id="522" r:id="rId7"/>
    <p:sldId id="461" r:id="rId8"/>
    <p:sldId id="520" r:id="rId9"/>
    <p:sldId id="521" r:id="rId10"/>
    <p:sldId id="523" r:id="rId11"/>
    <p:sldId id="462" r:id="rId12"/>
    <p:sldId id="278" r:id="rId13"/>
    <p:sldId id="513" r:id="rId14"/>
    <p:sldId id="518" r:id="rId15"/>
    <p:sldId id="519" r:id="rId16"/>
    <p:sldId id="524" r:id="rId17"/>
    <p:sldId id="445" r:id="rId18"/>
    <p:sldId id="448" r:id="rId19"/>
    <p:sldId id="449" r:id="rId20"/>
    <p:sldId id="450" r:id="rId21"/>
    <p:sldId id="525" r:id="rId22"/>
    <p:sldId id="526" r:id="rId23"/>
    <p:sldId id="527" r:id="rId24"/>
    <p:sldId id="277" r:id="rId25"/>
    <p:sldId id="290" r:id="rId26"/>
    <p:sldId id="311" r:id="rId27"/>
    <p:sldId id="309" r:id="rId28"/>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8A39089-1D2A-46F4-992E-4959844AB79A}">
          <p14:sldIdLst>
            <p14:sldId id="256"/>
          </p14:sldIdLst>
        </p14:section>
        <p14:section name="Employee Relations" id="{F41E3120-3912-4C10-8C38-AE0B77DE6A9C}">
          <p14:sldIdLst>
            <p14:sldId id="454"/>
            <p14:sldId id="258"/>
          </p14:sldIdLst>
        </p14:section>
        <p14:section name="HRM Benefits" id="{1C3B59E1-EBA7-4FF5-A043-A47A9C66C852}">
          <p14:sldIdLst>
            <p14:sldId id="503"/>
            <p14:sldId id="522"/>
            <p14:sldId id="461"/>
            <p14:sldId id="520"/>
            <p14:sldId id="521"/>
            <p14:sldId id="523"/>
          </p14:sldIdLst>
        </p14:section>
        <p14:section name="HRM Talent Acquisition" id="{905B3BED-75DA-484D-95E2-CBC147863F28}">
          <p14:sldIdLst>
            <p14:sldId id="462"/>
            <p14:sldId id="278"/>
            <p14:sldId id="513"/>
            <p14:sldId id="518"/>
            <p14:sldId id="519"/>
          </p14:sldIdLst>
        </p14:section>
        <p14:section name="HR Information Systems" id="{30CEB00A-7BC6-4BF5-B4B3-D0B53A6A811B}">
          <p14:sldIdLst>
            <p14:sldId id="524"/>
            <p14:sldId id="445"/>
            <p14:sldId id="448"/>
            <p14:sldId id="449"/>
            <p14:sldId id="450"/>
          </p14:sldIdLst>
        </p14:section>
        <p14:section name="Talent Development" id="{8FB19CAC-08C2-485F-B889-D0D564BC9F68}">
          <p14:sldIdLst>
            <p14:sldId id="525"/>
            <p14:sldId id="526"/>
            <p14:sldId id="527"/>
          </p14:sldIdLst>
        </p14:section>
        <p14:section name="Wrap-Up" id="{B7417A44-3D80-4216-87B1-FB26132BAB8C}">
          <p14:sldIdLst>
            <p14:sldId id="277"/>
            <p14:sldId id="290"/>
            <p14:sldId id="311"/>
            <p14:sldId id="309"/>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2B91"/>
    <a:srgbClr val="0000FF"/>
    <a:srgbClr val="F9CF21"/>
    <a:srgbClr val="8A3CC4"/>
    <a:srgbClr val="A6C6FF"/>
    <a:srgbClr val="C9B5E8"/>
    <a:srgbClr val="D5C5EC"/>
    <a:srgbClr val="E6DDF4"/>
    <a:srgbClr val="E2D3F5"/>
    <a:srgbClr val="A491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1" autoAdjust="0"/>
    <p:restoredTop sz="96357" autoAdjust="0"/>
  </p:normalViewPr>
  <p:slideViewPr>
    <p:cSldViewPr>
      <p:cViewPr varScale="1">
        <p:scale>
          <a:sx n="38" d="100"/>
          <a:sy n="38" d="100"/>
        </p:scale>
        <p:origin x="642" y="48"/>
      </p:cViewPr>
      <p:guideLst>
        <p:guide orient="horz" pos="2880"/>
        <p:guide pos="2160"/>
      </p:guideLst>
    </p:cSldViewPr>
  </p:slideViewPr>
  <p:notesTextViewPr>
    <p:cViewPr>
      <p:scale>
        <a:sx n="3" d="2"/>
        <a:sy n="3" d="2"/>
      </p:scale>
      <p:origin x="0" y="0"/>
    </p:cViewPr>
  </p:notesTextViewPr>
  <p:notesViewPr>
    <p:cSldViewPr>
      <p:cViewPr varScale="1">
        <p:scale>
          <a:sx n="112" d="100"/>
          <a:sy n="112" d="100"/>
        </p:scale>
        <p:origin x="159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fld id="{63AA57D9-0AF3-4F65-8910-30F3076D44D0}" type="datetimeFigureOut">
              <a:rPr lang="en-US" smtClean="0"/>
              <a:t>5/18/2023</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9E167E21-30C4-4FFD-ACB8-6C65C7EB4D1D}" type="slidenum">
              <a:rPr lang="en-US" smtClean="0"/>
              <a:t>‹#›</a:t>
            </a:fld>
            <a:endParaRPr lang="en-US" dirty="0"/>
          </a:p>
        </p:txBody>
      </p:sp>
    </p:spTree>
    <p:extLst>
      <p:ext uri="{BB962C8B-B14F-4D97-AF65-F5344CB8AC3E}">
        <p14:creationId xmlns:p14="http://schemas.microsoft.com/office/powerpoint/2010/main" val="4037733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67E21-30C4-4FFD-ACB8-6C65C7EB4D1D}" type="slidenum">
              <a:rPr lang="en-US" smtClean="0"/>
              <a:t>4</a:t>
            </a:fld>
            <a:endParaRPr lang="en-US" dirty="0"/>
          </a:p>
        </p:txBody>
      </p:sp>
    </p:spTree>
    <p:extLst>
      <p:ext uri="{BB962C8B-B14F-4D97-AF65-F5344CB8AC3E}">
        <p14:creationId xmlns:p14="http://schemas.microsoft.com/office/powerpoint/2010/main" val="3724477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67E21-30C4-4FFD-ACB8-6C65C7EB4D1D}" type="slidenum">
              <a:rPr lang="en-US" smtClean="0"/>
              <a:t>10</a:t>
            </a:fld>
            <a:endParaRPr lang="en-US"/>
          </a:p>
        </p:txBody>
      </p:sp>
    </p:spTree>
    <p:extLst>
      <p:ext uri="{BB962C8B-B14F-4D97-AF65-F5344CB8AC3E}">
        <p14:creationId xmlns:p14="http://schemas.microsoft.com/office/powerpoint/2010/main" val="4021359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3755" y="123343"/>
            <a:ext cx="8476488" cy="798194"/>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BC728AF-A49F-456C-B37C-E8892B0EB3D2}" type="datetime1">
              <a:rPr lang="en-US" smtClean="0"/>
              <a:t>5/18/2023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 y="0"/>
            <a:ext cx="9143999" cy="685799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E036CA3-B0E3-412E-BEF3-D5995392705B}" type="datetime1">
              <a:rPr lang="en-US" smtClean="0"/>
              <a:t>5/18/2023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36873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1AE22A3-465C-4667-9080-2FE7AA4D3BB9}" type="datetime1">
              <a:rPr lang="en-US" smtClean="0"/>
              <a:t>5/18/2023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5E2E15DB-2249-40DB-90A5-A7C4051A966C}" type="datetime1">
              <a:rPr lang="en-US" smtClean="0"/>
              <a:t>5/18/2023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8"/>
          </a:xfrm>
          <a:prstGeom prst="rect">
            <a:avLst/>
          </a:prstGeom>
        </p:spPr>
      </p:pic>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22AB513-C662-45C7-B7CC-C79E1AF399F2}" type="datetime1">
              <a:rPr lang="en-US" smtClean="0"/>
              <a:t>5/18/2023</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E036CA3-B0E3-412E-BEF3-D5995392705B}" type="datetime1">
              <a:rPr lang="en-US" smtClean="0"/>
              <a:t>5/18/2023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3755" y="123345"/>
            <a:ext cx="8476488" cy="492443"/>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3"/>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BC728AF-A49F-456C-B37C-E8892B0EB3D2}" type="datetime1">
              <a:rPr lang="en-US" smtClean="0"/>
              <a:t>5/18/2023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874195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90959" y="126393"/>
            <a:ext cx="8562085" cy="492443"/>
          </a:xfrm>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810260" y="3423287"/>
            <a:ext cx="6569709" cy="276999"/>
          </a:xfrm>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1AE22A3-465C-4667-9080-2FE7AA4D3BB9}" type="datetime1">
              <a:rPr lang="en-US" smtClean="0"/>
              <a:t>5/18/2023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45486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90959" y="126393"/>
            <a:ext cx="8562085" cy="492443"/>
          </a:xfrm>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5E2E15DB-2249-40DB-90A5-A7C4051A966C}" type="datetime1">
              <a:rPr lang="en-US" smtClean="0"/>
              <a:t>5/18/2023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797533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 y="0"/>
            <a:ext cx="9143999" cy="6857998"/>
          </a:xfrm>
          <a:prstGeom prst="rect">
            <a:avLst/>
          </a:prstGeom>
        </p:spPr>
      </p:pic>
      <p:sp>
        <p:nvSpPr>
          <p:cNvPr id="2" name="Holder 2"/>
          <p:cNvSpPr>
            <a:spLocks noGrp="1"/>
          </p:cNvSpPr>
          <p:nvPr>
            <p:ph type="title"/>
          </p:nvPr>
        </p:nvSpPr>
        <p:spPr>
          <a:xfrm>
            <a:off x="290959" y="126393"/>
            <a:ext cx="8562085" cy="492443"/>
          </a:xfrm>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22AB513-C662-45C7-B7CC-C79E1AF399F2}" type="datetime1">
              <a:rPr lang="en-US" smtClean="0"/>
              <a:t>5/18/2023</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745858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3999" cy="2267712"/>
          </a:xfrm>
          <a:prstGeom prst="rect">
            <a:avLst/>
          </a:prstGeom>
        </p:spPr>
      </p:pic>
      <p:sp>
        <p:nvSpPr>
          <p:cNvPr id="2" name="Holder 2"/>
          <p:cNvSpPr>
            <a:spLocks noGrp="1"/>
          </p:cNvSpPr>
          <p:nvPr>
            <p:ph type="title"/>
          </p:nvPr>
        </p:nvSpPr>
        <p:spPr>
          <a:xfrm>
            <a:off x="290957" y="126391"/>
            <a:ext cx="8562085" cy="797560"/>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810259" y="3423284"/>
            <a:ext cx="6569709" cy="1946275"/>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4698391F-49D8-4F52-B961-0B6D6F7BA671}" type="datetime1">
              <a:rPr lang="en-US" smtClean="0"/>
              <a:t>5/18/2023</a:t>
            </a:fld>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2" y="0"/>
            <a:ext cx="9143999" cy="2267712"/>
          </a:xfrm>
          <a:prstGeom prst="rect">
            <a:avLst/>
          </a:prstGeom>
        </p:spPr>
      </p:pic>
      <p:sp>
        <p:nvSpPr>
          <p:cNvPr id="2" name="Holder 2"/>
          <p:cNvSpPr>
            <a:spLocks noGrp="1"/>
          </p:cNvSpPr>
          <p:nvPr>
            <p:ph type="title"/>
          </p:nvPr>
        </p:nvSpPr>
        <p:spPr>
          <a:xfrm>
            <a:off x="290959" y="126394"/>
            <a:ext cx="8562085" cy="492443"/>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810260" y="3423287"/>
            <a:ext cx="6569709" cy="276999"/>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3"/>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3"/>
            <a:ext cx="2103120" cy="276999"/>
          </a:xfrm>
          <a:prstGeom prst="rect">
            <a:avLst/>
          </a:prstGeom>
        </p:spPr>
        <p:txBody>
          <a:bodyPr wrap="square" lIns="0" tIns="0" rIns="0" bIns="0">
            <a:spAutoFit/>
          </a:bodyPr>
          <a:lstStyle>
            <a:lvl1pPr algn="l">
              <a:defRPr>
                <a:solidFill>
                  <a:schemeClr val="tx1">
                    <a:tint val="75000"/>
                  </a:schemeClr>
                </a:solidFill>
              </a:defRPr>
            </a:lvl1pPr>
          </a:lstStyle>
          <a:p>
            <a:fld id="{4698391F-49D8-4F52-B961-0B6D6F7BA671}" type="datetime1">
              <a:rPr lang="en-US" smtClean="0"/>
              <a:t>5/18/2023</a:t>
            </a:fld>
            <a:endParaRPr lang="en-US" dirty="0"/>
          </a:p>
        </p:txBody>
      </p:sp>
      <p:sp>
        <p:nvSpPr>
          <p:cNvPr id="6" name="Holder 6"/>
          <p:cNvSpPr>
            <a:spLocks noGrp="1"/>
          </p:cNvSpPr>
          <p:nvPr>
            <p:ph type="sldNum" sz="quarter" idx="7"/>
          </p:nvPr>
        </p:nvSpPr>
        <p:spPr>
          <a:xfrm>
            <a:off x="6583680" y="6377943"/>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74712685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bodyStyle>
    <p:other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intranet.lsuhsc.edu/hrm/ApplicantTracking/" TargetMode="External"/><Relationship Id="rId2" Type="http://schemas.openxmlformats.org/officeDocument/2006/relationships/hyperlink" Target="mailto:talentdevelopment@lsuhsc.edu" TargetMode="External"/><Relationship Id="rId1" Type="http://schemas.openxmlformats.org/officeDocument/2006/relationships/slideLayout" Target="../slideLayouts/slideLayout2.xml"/><Relationship Id="rId6" Type="http://schemas.openxmlformats.org/officeDocument/2006/relationships/hyperlink" Target="mailto:recruittalent@lsuhsc.edu" TargetMode="External"/><Relationship Id="rId5" Type="http://schemas.openxmlformats.org/officeDocument/2006/relationships/hyperlink" Target="https://intranet.lsuhsc.edu/hrm/ApplicantTracking/JobPost/JobPostInitiate/4075" TargetMode="External"/><Relationship Id="rId4" Type="http://schemas.openxmlformats.org/officeDocument/2006/relationships/hyperlink" Target="https://intranet.lsuhsc.edu/hrm/ApplicantTracking/Applicants/Index/91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talentdevelopment@lsuhsc.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intranet.lsuhsc.edu/hrm/electronicterminations.aspx" TargetMode="External"/><Relationship Id="rId2" Type="http://schemas.openxmlformats.org/officeDocument/2006/relationships/hyperlink" Target="mailto:talentdevelopment@lsuhsc.edu"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s://acrobat.adobe.com/link/review?uri=urn:aaid:scds:US:6614aaf8-733c-3719-8029-a03bc9d8e1e0" TargetMode="External"/><Relationship Id="rId2" Type="http://schemas.openxmlformats.org/officeDocument/2006/relationships/hyperlink" Target="mailto:talentdevelopment@lsuhsc.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lsuhsc.edu/administration/hrm/forms.aspx" TargetMode="External"/><Relationship Id="rId2" Type="http://schemas.openxmlformats.org/officeDocument/2006/relationships/hyperlink" Target="mailto:HRIS@lsuhsc.edu"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mailto:HRIS@lsuhsc.edu" TargetMode="External"/><Relationship Id="rId2" Type="http://schemas.openxmlformats.org/officeDocument/2006/relationships/hyperlink" Target="mailto:HRMidbadge@lsuhsc.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mailto:HRIS@lsuhsc.edu"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mailto:HRIS@lsuhsc.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civilservice.louisiana.gov/files/general_circulars/2023/GC2023-028.pdf" TargetMode="External"/><Relationship Id="rId2" Type="http://schemas.openxmlformats.org/officeDocument/2006/relationships/hyperlink" Target="mailto:HRIS@lsuhsc.ed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HRIS@lsuhsc.ed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forms.office.com/Pages/ResponsePage.aspx?id=iTYGNNSCiU6jKBq3nMWNnXBygnIOIcJEtHDsK6zd2VdUQkhNWFpHOFlHMVpYODhYMEgzSFUxU1g1WSQlQCN0PWcu"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mailto:nohrmcompensation@lsuhsc.edu"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mailto:tvarn2@lsuhsc.edu" TargetMode="External"/><Relationship Id="rId7" Type="http://schemas.openxmlformats.org/officeDocument/2006/relationships/image" Target="../media/image6.jpeg"/><Relationship Id="rId2" Type="http://schemas.openxmlformats.org/officeDocument/2006/relationships/hyperlink" Target="mailto:nohrmbenefits@lsuhsc.edu" TargetMode="Externa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hyperlink" Target="mailto:kcitty@lsuhsc.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nam10.safelinks.protection.outlook.com/?url=https%3A%2F%2Fcvent.me%2Fn9BKYY&amp;data=05%7C01%7CMWORTH%40LSUHSC.EDU%7C6d71d4f7470f42287ca608db4727e000%7C3406368982d44e89a3281ab79cc58d9d%7C0%7C0%7C638182008849260018%7CUnknown%7CTWFpbGZsb3d8eyJWIjoiMC4wLjAwMDAiLCJQIjoiV2luMzIiLCJBTiI6Ik1haWwiLCJXVCI6Mn0%3D%7C3000%7C%7C%7C&amp;sdata=o3a5N%2BSDCYR9SK7%2FGlcywl1c7%2BFy0DHZ0P3520TY2fM%3D&amp;reserved=0" TargetMode="External"/><Relationship Id="rId1" Type="http://schemas.openxmlformats.org/officeDocument/2006/relationships/slideLayout" Target="../slideLayouts/slideLayout7.xml"/><Relationship Id="rId4" Type="http://schemas.openxmlformats.org/officeDocument/2006/relationships/hyperlink" Target="mailto:nohrmbenefits@lsuhsc.ed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lsuhsc.edu/administration/hrm/supplemental_retirement.aspx" TargetMode="External"/><Relationship Id="rId2" Type="http://schemas.openxmlformats.org/officeDocument/2006/relationships/hyperlink" Target="https://nam10.safelinks.protection.outlook.com/?url=https%3A%2F%2Fwillparrie.empowermytime.com%2F%23%2F&amp;data=05%7C01%7Cmworth%40lsuhsc.edu%7C00063643be60490ab67a08db20d6f391%7C3406368982d44e89a3281ab79cc58d9d%7C0%7C0%7C638139879818476447%7CUnknown%7CTWFpbGZsb3d8eyJWIjoiMC4wLjAwMDAiLCJQIjoiV2luMzIiLCJBTiI6Ik1haWwiLCJXVCI6Mn0%3D%7C3000%7C%7C%7C&amp;sdata=7SUGSfhPL%2Bq7J%2BEy0ijlM5Lf1LIrxijyVzuRormbvmg%3D&amp;reserved=0" TargetMode="External"/><Relationship Id="rId1" Type="http://schemas.openxmlformats.org/officeDocument/2006/relationships/slideLayout" Target="../slideLayouts/slideLayout7.xml"/><Relationship Id="rId5" Type="http://schemas.openxmlformats.org/officeDocument/2006/relationships/hyperlink" Target="mailto:nohrmbenefits@lsuhsc.edu"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lsuhsc.edu/administration/hrm/supplemental_retirement.aspx" TargetMode="External"/><Relationship Id="rId2" Type="http://schemas.openxmlformats.org/officeDocument/2006/relationships/hyperlink" Target="https://my.valic.com/seminarregistration/availableseminars.aspx?csr=bfHc63PqrYt5KVNGE8T+fqi3W1rG0yX4RgXKVIwLzyo=" TargetMode="External"/><Relationship Id="rId1" Type="http://schemas.openxmlformats.org/officeDocument/2006/relationships/slideLayout" Target="../slideLayouts/slideLayout7.xml"/><Relationship Id="rId5" Type="http://schemas.openxmlformats.org/officeDocument/2006/relationships/hyperlink" Target="mailto:nohrmbenefits@lsuhsc.edu"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www.lsuhsc.edu/administration/hrm/supplemental_retirement.aspx" TargetMode="External"/><Relationship Id="rId2" Type="http://schemas.openxmlformats.org/officeDocument/2006/relationships/hyperlink" Target="mailto:louis.bundy@tiaa.org" TargetMode="External"/><Relationship Id="rId1" Type="http://schemas.openxmlformats.org/officeDocument/2006/relationships/slideLayout" Target="../slideLayouts/slideLayout7.xml"/><Relationship Id="rId5" Type="http://schemas.openxmlformats.org/officeDocument/2006/relationships/hyperlink" Target="mailto:nohrmbenefits@lsuhsc.edu"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2172" y="4648200"/>
            <a:ext cx="7278828" cy="751488"/>
          </a:xfrm>
          <a:prstGeom prst="rect">
            <a:avLst/>
          </a:prstGeom>
        </p:spPr>
        <p:txBody>
          <a:bodyPr vert="horz" wrap="square" lIns="0" tIns="12700" rIns="0" bIns="0" rtlCol="0">
            <a:spAutoFit/>
          </a:bodyPr>
          <a:lstStyle/>
          <a:p>
            <a:pPr marL="12700">
              <a:lnSpc>
                <a:spcPct val="100000"/>
              </a:lnSpc>
              <a:spcBef>
                <a:spcPts val="100"/>
              </a:spcBef>
            </a:pPr>
            <a:r>
              <a:rPr lang="en-US" sz="4800" b="1" spc="-15" dirty="0">
                <a:solidFill>
                  <a:srgbClr val="6F2F9F"/>
                </a:solidFill>
                <a:latin typeface="Arial"/>
                <a:cs typeface="Arial"/>
              </a:rPr>
              <a:t>HRM Liaisons Meeting</a:t>
            </a:r>
            <a:endParaRPr sz="4800" b="1" dirty="0">
              <a:latin typeface="Arial"/>
              <a:cs typeface="Arial"/>
            </a:endParaRPr>
          </a:p>
        </p:txBody>
      </p:sp>
      <p:sp>
        <p:nvSpPr>
          <p:cNvPr id="3" name="object 3"/>
          <p:cNvSpPr txBox="1"/>
          <p:nvPr/>
        </p:nvSpPr>
        <p:spPr>
          <a:xfrm>
            <a:off x="2434208" y="5595154"/>
            <a:ext cx="3509392" cy="382156"/>
          </a:xfrm>
          <a:prstGeom prst="rect">
            <a:avLst/>
          </a:prstGeom>
        </p:spPr>
        <p:txBody>
          <a:bodyPr vert="horz" wrap="square" lIns="0" tIns="12700" rIns="0" bIns="0" rtlCol="0">
            <a:spAutoFit/>
          </a:bodyPr>
          <a:lstStyle/>
          <a:p>
            <a:pPr marL="12700" algn="ctr">
              <a:lnSpc>
                <a:spcPct val="100000"/>
              </a:lnSpc>
              <a:spcBef>
                <a:spcPts val="100"/>
              </a:spcBef>
            </a:pPr>
            <a:r>
              <a:rPr lang="en-US" sz="2400" spc="-30" dirty="0">
                <a:latin typeface="Arial"/>
                <a:cs typeface="Arial"/>
              </a:rPr>
              <a:t>May 2023 </a:t>
            </a:r>
            <a:r>
              <a:rPr sz="2400" spc="-5" dirty="0">
                <a:latin typeface="Arial"/>
                <a:cs typeface="Arial"/>
              </a:rPr>
              <a:t>Meeting</a:t>
            </a:r>
            <a:endParaRPr lang="en-US" sz="2400" spc="-5" dirty="0">
              <a:latin typeface="Arial"/>
              <a:cs typeface="Arial"/>
            </a:endParaRPr>
          </a:p>
        </p:txBody>
      </p:sp>
      <p:sp>
        <p:nvSpPr>
          <p:cNvPr id="5" name="Slide Number Placeholder 4">
            <a:extLst>
              <a:ext uri="{FF2B5EF4-FFF2-40B4-BE49-F238E27FC236}">
                <a16:creationId xmlns:a16="http://schemas.microsoft.com/office/drawing/2014/main" id="{77CE71BC-4891-49C0-8F2F-50EDBFE6E5B0}"/>
              </a:ext>
            </a:extLst>
          </p:cNvPr>
          <p:cNvSpPr>
            <a:spLocks noGrp="1"/>
          </p:cNvSpPr>
          <p:nvPr>
            <p:ph type="sldNum" sz="quarter" idx="7"/>
          </p:nvPr>
        </p:nvSpPr>
        <p:spPr/>
        <p:txBody>
          <a:bodyPr/>
          <a:lstStyle/>
          <a:p>
            <a:fld id="{B6F15528-21DE-4FAA-801E-634DDDAF4B2B}" type="slidenum">
              <a:rPr lang="en-US" smtClean="0"/>
              <a:t>1</a:t>
            </a:fld>
            <a:endParaRPr lang="en-US" dirty="0"/>
          </a:p>
        </p:txBody>
      </p:sp>
      <p:sp>
        <p:nvSpPr>
          <p:cNvPr id="4" name="Date Placeholder 3">
            <a:extLst>
              <a:ext uri="{FF2B5EF4-FFF2-40B4-BE49-F238E27FC236}">
                <a16:creationId xmlns:a16="http://schemas.microsoft.com/office/drawing/2014/main" id="{A03C7AD9-41A1-8126-E0B0-5DB0FC3B7430}"/>
              </a:ext>
            </a:extLst>
          </p:cNvPr>
          <p:cNvSpPr>
            <a:spLocks noGrp="1"/>
          </p:cNvSpPr>
          <p:nvPr>
            <p:ph type="dt" sz="half" idx="6"/>
          </p:nvPr>
        </p:nvSpPr>
        <p:spPr/>
        <p:txBody>
          <a:bodyPr/>
          <a:lstStyle/>
          <a:p>
            <a:fld id="{37B1BD51-7D29-420F-B8D8-2A7F9DDA2692}" type="datetime4">
              <a:rPr lang="en-US" smtClean="0"/>
              <a:t>May 18, 2023</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7086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Talent Acquisition</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Shauna Caputo, </a:t>
            </a:r>
            <a:r>
              <a:rPr lang="en-US" sz="2000" i="1" spc="-10" dirty="0">
                <a:solidFill>
                  <a:srgbClr val="451D7A"/>
                </a:solidFill>
                <a:latin typeface="Arial" panose="020B0604020202020204" pitchFamily="34" charset="0"/>
                <a:cs typeface="Arial" panose="020B0604020202020204" pitchFamily="34" charset="0"/>
              </a:rPr>
              <a:t>Talent Acquisition Manager</a:t>
            </a:r>
            <a:endParaRPr sz="2000" i="1" spc="-10" dirty="0">
              <a:solidFill>
                <a:srgbClr val="451D7A"/>
              </a:solidFill>
              <a:latin typeface="Arial" panose="020B0604020202020204" pitchFamily="34" charset="0"/>
              <a:cs typeface="Arial" panose="020B0604020202020204" pitchFamily="34" charset="0"/>
            </a:endParaRPr>
          </a:p>
        </p:txBody>
      </p:sp>
      <p:sp>
        <p:nvSpPr>
          <p:cNvPr id="2" name="Rectangle 1">
            <a:hlinkClick r:id="rId3" action="ppaction://hlinksldjump"/>
            <a:extLst>
              <a:ext uri="{FF2B5EF4-FFF2-40B4-BE49-F238E27FC236}">
                <a16:creationId xmlns:a16="http://schemas.microsoft.com/office/drawing/2014/main" id="{59FBA5C7-61A6-4DED-B9E5-88008B8A2EC8}"/>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5ED4E6F-20E8-488D-BF49-945DD223CDA9}"/>
              </a:ext>
            </a:extLst>
          </p:cNvPr>
          <p:cNvSpPr>
            <a:spLocks noGrp="1"/>
          </p:cNvSpPr>
          <p:nvPr>
            <p:ph type="sldNum" sz="quarter" idx="7"/>
          </p:nvPr>
        </p:nvSpPr>
        <p:spPr/>
        <p:txBody>
          <a:bodyPr/>
          <a:lstStyle/>
          <a:p>
            <a:fld id="{B6F15528-21DE-4FAA-801E-634DDDAF4B2B}" type="slidenum">
              <a:rPr lang="en-US" smtClean="0"/>
              <a:t>10</a:t>
            </a:fld>
            <a:endParaRPr lang="en-US"/>
          </a:p>
        </p:txBody>
      </p:sp>
    </p:spTree>
    <p:extLst>
      <p:ext uri="{BB962C8B-B14F-4D97-AF65-F5344CB8AC3E}">
        <p14:creationId xmlns:p14="http://schemas.microsoft.com/office/powerpoint/2010/main" val="2398013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5021421-8296-A9CC-53EB-D2F95FD33101}"/>
              </a:ext>
            </a:extLst>
          </p:cNvPr>
          <p:cNvSpPr txBox="1">
            <a:spLocks/>
          </p:cNvSpPr>
          <p:nvPr/>
        </p:nvSpPr>
        <p:spPr>
          <a:xfrm>
            <a:off x="6079840" y="164484"/>
            <a:ext cx="2800349" cy="95410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HRM Talent Acquisition</a:t>
            </a:r>
            <a:br>
              <a:rPr lang="en-US" sz="1800" kern="0" dirty="0">
                <a:solidFill>
                  <a:srgbClr val="4C216D"/>
                </a:solidFill>
              </a:rPr>
            </a:br>
            <a:r>
              <a:rPr lang="en-US" sz="1200" kern="0" dirty="0">
                <a:solidFill>
                  <a:srgbClr val="4C216D"/>
                </a:solidFill>
                <a:hlinkClick r:id="rId2"/>
              </a:rPr>
              <a:t>recruittalent@lsuhsc.edu</a:t>
            </a:r>
            <a:br>
              <a:rPr lang="en-US" sz="1200" kern="0" dirty="0">
                <a:solidFill>
                  <a:srgbClr val="4C216D"/>
                </a:solidFill>
              </a:rPr>
            </a:br>
            <a:endParaRPr lang="en-US" kern="0" dirty="0"/>
          </a:p>
        </p:txBody>
      </p:sp>
      <p:sp>
        <p:nvSpPr>
          <p:cNvPr id="5" name="Text Placeholder 3">
            <a:extLst>
              <a:ext uri="{FF2B5EF4-FFF2-40B4-BE49-F238E27FC236}">
                <a16:creationId xmlns:a16="http://schemas.microsoft.com/office/drawing/2014/main" id="{27106FF0-E68B-1ED8-4E93-0ADBBFC0C65B}"/>
              </a:ext>
            </a:extLst>
          </p:cNvPr>
          <p:cNvSpPr>
            <a:spLocks noGrp="1"/>
          </p:cNvSpPr>
          <p:nvPr>
            <p:ph type="body" idx="1"/>
          </p:nvPr>
        </p:nvSpPr>
        <p:spPr>
          <a:xfrm>
            <a:off x="533400" y="2133600"/>
            <a:ext cx="7734300" cy="4185761"/>
          </a:xfrm>
        </p:spPr>
        <p:txBody>
          <a:bodyPr/>
          <a:lstStyle/>
          <a:p>
            <a:pPr marL="0" marR="0">
              <a:spcBef>
                <a:spcPts val="0"/>
              </a:spcBef>
              <a:spcAft>
                <a:spcPts val="0"/>
              </a:spcAft>
            </a:pPr>
            <a:r>
              <a:rPr lang="en-US" sz="1600" dirty="0">
                <a:latin typeface="+mn-lt"/>
                <a:ea typeface="Calibri" panose="020F0502020204030204" pitchFamily="34" charset="0"/>
              </a:rPr>
              <a:t>Eligibility: </a:t>
            </a:r>
          </a:p>
          <a:p>
            <a:pPr marL="0" marR="0">
              <a:spcBef>
                <a:spcPts val="0"/>
              </a:spcBef>
              <a:spcAft>
                <a:spcPts val="0"/>
              </a:spcAft>
            </a:pPr>
            <a:r>
              <a:rPr lang="en-US" sz="1600" kern="0" dirty="0">
                <a:solidFill>
                  <a:srgbClr val="333333"/>
                </a:solidFill>
                <a:effectLst/>
                <a:latin typeface="+mn-lt"/>
                <a:ea typeface="Times New Roman" panose="02020603050405020304" pitchFamily="18" charset="0"/>
                <a:cs typeface="Times New Roman" panose="02020603050405020304" pitchFamily="18" charset="0"/>
              </a:rPr>
              <a:t>At least </a:t>
            </a:r>
            <a:r>
              <a:rPr lang="en-US" sz="1600" i="1" kern="0" dirty="0">
                <a:solidFill>
                  <a:srgbClr val="333333"/>
                </a:solidFill>
                <a:effectLst/>
                <a:latin typeface="+mn-lt"/>
                <a:ea typeface="Times New Roman" panose="02020603050405020304" pitchFamily="18" charset="0"/>
                <a:cs typeface="Times New Roman" panose="02020603050405020304" pitchFamily="18" charset="0"/>
              </a:rPr>
              <a:t>part-time</a:t>
            </a:r>
            <a:r>
              <a:rPr lang="en-US" sz="1600" kern="0" dirty="0">
                <a:solidFill>
                  <a:srgbClr val="333333"/>
                </a:solidFill>
                <a:effectLst/>
                <a:latin typeface="+mn-lt"/>
                <a:ea typeface="Times New Roman" panose="02020603050405020304" pitchFamily="18" charset="0"/>
                <a:cs typeface="Times New Roman" panose="02020603050405020304" pitchFamily="18" charset="0"/>
              </a:rPr>
              <a:t> student in good standing; enrolled in an accredited high school, junior college, college or university, or a vocational-technical school.</a:t>
            </a:r>
            <a:endParaRPr lang="en-US" sz="1600" kern="100"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endParaRPr lang="en-US" sz="1600" dirty="0">
              <a:latin typeface="+mn-lt"/>
              <a:ea typeface="Calibri" panose="020F0502020204030204" pitchFamily="34" charset="0"/>
            </a:endParaRPr>
          </a:p>
          <a:p>
            <a:pPr marL="0" marR="0">
              <a:spcBef>
                <a:spcPts val="0"/>
              </a:spcBef>
              <a:spcAft>
                <a:spcPts val="0"/>
              </a:spcAft>
            </a:pPr>
            <a:r>
              <a:rPr lang="en-US" sz="1600" dirty="0">
                <a:effectLst/>
                <a:latin typeface="+mn-lt"/>
                <a:ea typeface="Calibri" panose="020F0502020204030204" pitchFamily="34" charset="0"/>
              </a:rPr>
              <a:t>Site to review for student worker applications:</a:t>
            </a:r>
          </a:p>
          <a:p>
            <a:pPr marL="0" marR="0">
              <a:spcBef>
                <a:spcPts val="0"/>
              </a:spcBef>
              <a:spcAft>
                <a:spcPts val="0"/>
              </a:spcAft>
            </a:pPr>
            <a:endParaRPr lang="en-US" sz="1600" dirty="0">
              <a:effectLst/>
              <a:latin typeface="+mn-lt"/>
              <a:ea typeface="Calibri" panose="020F0502020204030204" pitchFamily="34" charset="0"/>
            </a:endParaRPr>
          </a:p>
          <a:p>
            <a:pPr marL="0" marR="0">
              <a:spcBef>
                <a:spcPts val="0"/>
              </a:spcBef>
              <a:spcAft>
                <a:spcPts val="0"/>
              </a:spcAft>
            </a:pPr>
            <a:r>
              <a:rPr lang="en-US" sz="1600" dirty="0">
                <a:latin typeface="+mn-lt"/>
                <a:hlinkClick r:id="rId3"/>
              </a:rPr>
              <a:t>Applicant Tracking Administration (lsuhsc.edu)</a:t>
            </a:r>
            <a:endParaRPr lang="en-US" sz="1600" dirty="0">
              <a:latin typeface="+mn-lt"/>
            </a:endParaRPr>
          </a:p>
          <a:p>
            <a:pPr marL="0" marR="0">
              <a:spcBef>
                <a:spcPts val="0"/>
              </a:spcBef>
              <a:spcAft>
                <a:spcPts val="0"/>
              </a:spcAft>
            </a:pPr>
            <a:endParaRPr lang="en-US" sz="1600" dirty="0">
              <a:effectLst/>
              <a:latin typeface="+mn-lt"/>
              <a:ea typeface="Calibri" panose="020F0502020204030204" pitchFamily="34" charset="0"/>
            </a:endParaRPr>
          </a:p>
          <a:p>
            <a:r>
              <a:rPr lang="en-US" sz="1600" dirty="0">
                <a:hlinkClick r:id="rId4"/>
              </a:rPr>
              <a:t>Applicant Tracking Administration (lsuhsc.edu)/916</a:t>
            </a:r>
            <a:r>
              <a:rPr lang="en-US" sz="1600" dirty="0"/>
              <a:t> </a:t>
            </a:r>
            <a:r>
              <a:rPr lang="en-US" sz="1600" dirty="0">
                <a:solidFill>
                  <a:srgbClr val="000000"/>
                </a:solidFill>
                <a:latin typeface="+mn-lt"/>
              </a:rPr>
              <a:t>-</a:t>
            </a:r>
            <a:r>
              <a:rPr lang="en-US" sz="1600" dirty="0">
                <a:solidFill>
                  <a:srgbClr val="000000"/>
                </a:solidFill>
                <a:effectLst/>
                <a:latin typeface="+mn-lt"/>
                <a:ea typeface="Times New Roman" panose="02020603050405020304" pitchFamily="18" charset="0"/>
              </a:rPr>
              <a:t> posting to view historical applicants up until 4/28/2023</a:t>
            </a:r>
            <a:br>
              <a:rPr lang="en-US" sz="1600" dirty="0">
                <a:solidFill>
                  <a:srgbClr val="000000"/>
                </a:solidFill>
                <a:effectLst/>
                <a:latin typeface="+mn-lt"/>
                <a:ea typeface="Times New Roman" panose="02020603050405020304" pitchFamily="18" charset="0"/>
              </a:rPr>
            </a:br>
            <a:endParaRPr lang="en-US" sz="1600" dirty="0">
              <a:solidFill>
                <a:srgbClr val="000000"/>
              </a:solidFill>
              <a:effectLst/>
              <a:latin typeface="+mn-lt"/>
              <a:ea typeface="Times New Roman" panose="02020603050405020304" pitchFamily="18" charset="0"/>
            </a:endParaRPr>
          </a:p>
          <a:p>
            <a:r>
              <a:rPr lang="en-US" sz="1600" dirty="0">
                <a:hlinkClick r:id="rId5"/>
              </a:rPr>
              <a:t>Applicant Tracking Administration (lsuhsc.edu)/4075</a:t>
            </a:r>
            <a:r>
              <a:rPr lang="en-US" sz="1600" dirty="0">
                <a:solidFill>
                  <a:srgbClr val="333333"/>
                </a:solidFill>
                <a:latin typeface="Helvetica Neue"/>
              </a:rPr>
              <a:t> </a:t>
            </a:r>
            <a:r>
              <a:rPr lang="en-US" sz="1600" dirty="0">
                <a:solidFill>
                  <a:srgbClr val="000000"/>
                </a:solidFill>
                <a:effectLst/>
                <a:latin typeface="+mn-lt"/>
                <a:ea typeface="Times New Roman" panose="02020603050405020304" pitchFamily="18" charset="0"/>
              </a:rPr>
              <a:t>- posting to view applicants as of 4/28/2023</a:t>
            </a:r>
            <a:r>
              <a:rPr lang="en-US" sz="1600" dirty="0">
                <a:effectLst/>
                <a:latin typeface="+mn-lt"/>
                <a:ea typeface="Calibri" panose="020F0502020204030204" pitchFamily="34" charset="0"/>
              </a:rPr>
              <a:t> </a:t>
            </a:r>
          </a:p>
          <a:p>
            <a:endParaRPr lang="en-US" sz="1600" dirty="0">
              <a:effectLst/>
              <a:latin typeface="+mn-lt"/>
              <a:ea typeface="Calibri" panose="020F0502020204030204" pitchFamily="34" charset="0"/>
            </a:endParaRPr>
          </a:p>
          <a:p>
            <a:r>
              <a:rPr lang="en-US" sz="1600" dirty="0">
                <a:effectLst/>
                <a:latin typeface="+mn-lt"/>
                <a:ea typeface="Calibri" panose="020F0502020204030204" pitchFamily="34" charset="0"/>
              </a:rPr>
              <a:t>Please email </a:t>
            </a:r>
            <a:r>
              <a:rPr lang="en-US" sz="1600" dirty="0">
                <a:effectLst/>
                <a:latin typeface="+mn-lt"/>
                <a:ea typeface="Calibri" panose="020F0502020204030204" pitchFamily="34" charset="0"/>
                <a:hlinkClick r:id="rId6"/>
              </a:rPr>
              <a:t>recruittalent@lsuhsc.edu</a:t>
            </a:r>
            <a:r>
              <a:rPr lang="en-US" sz="1600" dirty="0">
                <a:effectLst/>
                <a:latin typeface="+mn-lt"/>
                <a:ea typeface="Calibri" panose="020F0502020204030204" pitchFamily="34" charset="0"/>
              </a:rPr>
              <a:t> if assistance is required:</a:t>
            </a:r>
          </a:p>
          <a:p>
            <a:pPr marL="285750" indent="-285750">
              <a:buFont typeface="Arial" panose="020B0604020202020204" pitchFamily="34" charset="0"/>
              <a:buChar char="•"/>
            </a:pPr>
            <a:r>
              <a:rPr lang="en-US" sz="1600" dirty="0">
                <a:effectLst/>
                <a:latin typeface="+mn-lt"/>
                <a:ea typeface="Calibri" panose="020F0502020204030204" pitchFamily="34" charset="0"/>
              </a:rPr>
              <a:t>to be added as initiator to create your </a:t>
            </a:r>
            <a:r>
              <a:rPr lang="en-US" sz="1600" dirty="0">
                <a:latin typeface="+mn-lt"/>
                <a:ea typeface="Calibri" panose="020F0502020204030204" pitchFamily="34" charset="0"/>
              </a:rPr>
              <a:t>own department specific student worker posting</a:t>
            </a:r>
          </a:p>
          <a:p>
            <a:pPr marL="285750" indent="-285750">
              <a:buFont typeface="Arial" panose="020B0604020202020204" pitchFamily="34" charset="0"/>
              <a:buChar char="•"/>
            </a:pPr>
            <a:r>
              <a:rPr lang="en-US" sz="1600" dirty="0">
                <a:latin typeface="+mn-lt"/>
                <a:ea typeface="Calibri" panose="020F0502020204030204" pitchFamily="34" charset="0"/>
              </a:rPr>
              <a:t>to be added as </a:t>
            </a:r>
            <a:r>
              <a:rPr lang="en-US" sz="1600" dirty="0">
                <a:effectLst/>
                <a:latin typeface="+mn-lt"/>
                <a:ea typeface="Calibri" panose="020F0502020204030204" pitchFamily="34" charset="0"/>
              </a:rPr>
              <a:t>applicant reviewer to </a:t>
            </a:r>
            <a:r>
              <a:rPr lang="en-US" sz="1600" dirty="0">
                <a:latin typeface="+mn-lt"/>
                <a:ea typeface="Calibri" panose="020F0502020204030204" pitchFamily="34" charset="0"/>
              </a:rPr>
              <a:t>generic student w</a:t>
            </a:r>
            <a:r>
              <a:rPr lang="en-US" sz="1600" dirty="0">
                <a:effectLst/>
                <a:latin typeface="+mn-lt"/>
                <a:ea typeface="Calibri" panose="020F0502020204030204" pitchFamily="34" charset="0"/>
              </a:rPr>
              <a:t>orker </a:t>
            </a:r>
            <a:r>
              <a:rPr lang="en-US" sz="1600" dirty="0">
                <a:latin typeface="+mn-lt"/>
                <a:ea typeface="Calibri" panose="020F0502020204030204" pitchFamily="34" charset="0"/>
              </a:rPr>
              <a:t>p</a:t>
            </a:r>
            <a:r>
              <a:rPr lang="en-US" sz="1600" dirty="0">
                <a:effectLst/>
                <a:latin typeface="+mn-lt"/>
                <a:ea typeface="Calibri" panose="020F0502020204030204" pitchFamily="34" charset="0"/>
              </a:rPr>
              <a:t>osting (4075)</a:t>
            </a:r>
          </a:p>
        </p:txBody>
      </p:sp>
      <p:sp>
        <p:nvSpPr>
          <p:cNvPr id="7" name="TextBox 6">
            <a:extLst>
              <a:ext uri="{FF2B5EF4-FFF2-40B4-BE49-F238E27FC236}">
                <a16:creationId xmlns:a16="http://schemas.microsoft.com/office/drawing/2014/main" id="{78A905AF-0F95-6C41-C004-18AE7979D25B}"/>
              </a:ext>
            </a:extLst>
          </p:cNvPr>
          <p:cNvSpPr txBox="1"/>
          <p:nvPr/>
        </p:nvSpPr>
        <p:spPr>
          <a:xfrm>
            <a:off x="304800" y="1426041"/>
            <a:ext cx="2971800" cy="400110"/>
          </a:xfrm>
          <a:prstGeom prst="rect">
            <a:avLst/>
          </a:prstGeom>
          <a:noFill/>
        </p:spPr>
        <p:txBody>
          <a:bodyPr wrap="square">
            <a:spAutoFit/>
          </a:bodyPr>
          <a:lstStyle/>
          <a:p>
            <a:pPr algn="ctr"/>
            <a:r>
              <a:rPr lang="en-US" sz="2000" dirty="0">
                <a:solidFill>
                  <a:srgbClr val="652B91"/>
                </a:solidFill>
                <a:latin typeface="+mj-lt"/>
                <a:cs typeface="Arial" panose="020B0604020202020204" pitchFamily="34" charset="0"/>
              </a:rPr>
              <a:t>Student Worker Updates</a:t>
            </a:r>
          </a:p>
        </p:txBody>
      </p:sp>
    </p:spTree>
    <p:extLst>
      <p:ext uri="{BB962C8B-B14F-4D97-AF65-F5344CB8AC3E}">
        <p14:creationId xmlns:p14="http://schemas.microsoft.com/office/powerpoint/2010/main" val="3624920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5021421-8296-A9CC-53EB-D2F95FD33101}"/>
              </a:ext>
            </a:extLst>
          </p:cNvPr>
          <p:cNvSpPr txBox="1">
            <a:spLocks/>
          </p:cNvSpPr>
          <p:nvPr/>
        </p:nvSpPr>
        <p:spPr>
          <a:xfrm>
            <a:off x="6079840" y="164484"/>
            <a:ext cx="2800349" cy="95410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HRM Talent Acquisition</a:t>
            </a:r>
            <a:br>
              <a:rPr lang="en-US" sz="1800" kern="0" dirty="0">
                <a:solidFill>
                  <a:srgbClr val="4C216D"/>
                </a:solidFill>
              </a:rPr>
            </a:br>
            <a:r>
              <a:rPr lang="en-US" sz="1200" kern="0" dirty="0">
                <a:solidFill>
                  <a:srgbClr val="4C216D"/>
                </a:solidFill>
                <a:hlinkClick r:id="rId2"/>
              </a:rPr>
              <a:t>recruittalent@lsuhsc.edu</a:t>
            </a:r>
            <a:br>
              <a:rPr lang="en-US" sz="1200" kern="0" dirty="0">
                <a:solidFill>
                  <a:srgbClr val="4C216D"/>
                </a:solidFill>
              </a:rPr>
            </a:br>
            <a:endParaRPr lang="en-US" kern="0" dirty="0"/>
          </a:p>
        </p:txBody>
      </p:sp>
      <p:sp>
        <p:nvSpPr>
          <p:cNvPr id="2" name="Text Placeholder 2">
            <a:extLst>
              <a:ext uri="{FF2B5EF4-FFF2-40B4-BE49-F238E27FC236}">
                <a16:creationId xmlns:a16="http://schemas.microsoft.com/office/drawing/2014/main" id="{0A13DBE9-4D7F-FFD9-F48C-6C6733B116AD}"/>
              </a:ext>
            </a:extLst>
          </p:cNvPr>
          <p:cNvSpPr>
            <a:spLocks noGrp="1"/>
          </p:cNvSpPr>
          <p:nvPr>
            <p:ph type="body" idx="1"/>
          </p:nvPr>
        </p:nvSpPr>
        <p:spPr>
          <a:xfrm>
            <a:off x="304800" y="1678756"/>
            <a:ext cx="7162799" cy="1231106"/>
          </a:xfrm>
        </p:spPr>
        <p:txBody>
          <a:bodyPr/>
          <a:lstStyle/>
          <a:p>
            <a:r>
              <a:rPr lang="en-US" sz="1600" dirty="0">
                <a:latin typeface="+mn-lt"/>
                <a:ea typeface="Calibri" panose="020F0502020204030204" pitchFamily="34" charset="0"/>
              </a:rPr>
              <a:t>Updated Checklist:</a:t>
            </a:r>
          </a:p>
          <a:p>
            <a:endParaRPr lang="en-US" sz="1600" dirty="0">
              <a:latin typeface="+mn-lt"/>
              <a:ea typeface="Calibri" panose="020F0502020204030204" pitchFamily="34" charset="0"/>
            </a:endParaRPr>
          </a:p>
          <a:p>
            <a:endParaRPr lang="en-US" sz="1600" dirty="0">
              <a:latin typeface="+mn-lt"/>
              <a:ea typeface="Calibri" panose="020F0502020204030204" pitchFamily="34" charset="0"/>
            </a:endParaRPr>
          </a:p>
          <a:p>
            <a:endParaRPr lang="en-US" sz="1600" dirty="0">
              <a:latin typeface="+mn-lt"/>
              <a:ea typeface="Calibri" panose="020F0502020204030204" pitchFamily="34" charset="0"/>
            </a:endParaRPr>
          </a:p>
          <a:p>
            <a:endParaRPr lang="en-US" sz="1600" dirty="0">
              <a:latin typeface="+mn-lt"/>
              <a:ea typeface="Calibri" panose="020F0502020204030204" pitchFamily="34" charset="0"/>
            </a:endParaRPr>
          </a:p>
        </p:txBody>
      </p:sp>
      <p:sp>
        <p:nvSpPr>
          <p:cNvPr id="3" name="TextBox 2">
            <a:extLst>
              <a:ext uri="{FF2B5EF4-FFF2-40B4-BE49-F238E27FC236}">
                <a16:creationId xmlns:a16="http://schemas.microsoft.com/office/drawing/2014/main" id="{1AE10722-51CD-170A-1063-D4E75BE105CB}"/>
              </a:ext>
            </a:extLst>
          </p:cNvPr>
          <p:cNvSpPr txBox="1"/>
          <p:nvPr/>
        </p:nvSpPr>
        <p:spPr>
          <a:xfrm>
            <a:off x="-152400" y="1250728"/>
            <a:ext cx="3429000" cy="400110"/>
          </a:xfrm>
          <a:prstGeom prst="rect">
            <a:avLst/>
          </a:prstGeom>
          <a:noFill/>
        </p:spPr>
        <p:txBody>
          <a:bodyPr wrap="square">
            <a:spAutoFit/>
          </a:bodyPr>
          <a:lstStyle/>
          <a:p>
            <a:pPr algn="ctr"/>
            <a:r>
              <a:rPr lang="en-US" sz="2000" dirty="0">
                <a:solidFill>
                  <a:srgbClr val="652B91"/>
                </a:solidFill>
                <a:latin typeface="+mj-lt"/>
                <a:cs typeface="Arial" panose="020B0604020202020204" pitchFamily="34" charset="0"/>
              </a:rPr>
              <a:t>Student Worker Updates</a:t>
            </a:r>
          </a:p>
        </p:txBody>
      </p:sp>
      <p:pic>
        <p:nvPicPr>
          <p:cNvPr id="4" name="Picture 3">
            <a:extLst>
              <a:ext uri="{FF2B5EF4-FFF2-40B4-BE49-F238E27FC236}">
                <a16:creationId xmlns:a16="http://schemas.microsoft.com/office/drawing/2014/main" id="{B49AD982-2774-B9A2-1552-1A988812E6CD}"/>
              </a:ext>
            </a:extLst>
          </p:cNvPr>
          <p:cNvPicPr>
            <a:picLocks noChangeAspect="1"/>
          </p:cNvPicPr>
          <p:nvPr/>
        </p:nvPicPr>
        <p:blipFill>
          <a:blip r:embed="rId3"/>
          <a:stretch>
            <a:fillRect/>
          </a:stretch>
        </p:blipFill>
        <p:spPr>
          <a:xfrm>
            <a:off x="2514600" y="1740516"/>
            <a:ext cx="4114799" cy="4953000"/>
          </a:xfrm>
          <a:prstGeom prst="rect">
            <a:avLst/>
          </a:prstGeom>
        </p:spPr>
      </p:pic>
    </p:spTree>
    <p:extLst>
      <p:ext uri="{BB962C8B-B14F-4D97-AF65-F5344CB8AC3E}">
        <p14:creationId xmlns:p14="http://schemas.microsoft.com/office/powerpoint/2010/main" val="4194225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5021421-8296-A9CC-53EB-D2F95FD33101}"/>
              </a:ext>
            </a:extLst>
          </p:cNvPr>
          <p:cNvSpPr txBox="1">
            <a:spLocks/>
          </p:cNvSpPr>
          <p:nvPr/>
        </p:nvSpPr>
        <p:spPr>
          <a:xfrm>
            <a:off x="6079840" y="164484"/>
            <a:ext cx="2800349" cy="95410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HRM Talent Acquisition</a:t>
            </a:r>
            <a:br>
              <a:rPr lang="en-US" sz="1800" kern="0" dirty="0">
                <a:solidFill>
                  <a:srgbClr val="4C216D"/>
                </a:solidFill>
              </a:rPr>
            </a:br>
            <a:r>
              <a:rPr lang="en-US" sz="1200" kern="0" dirty="0">
                <a:solidFill>
                  <a:srgbClr val="4C216D"/>
                </a:solidFill>
                <a:hlinkClick r:id="rId2"/>
              </a:rPr>
              <a:t>recruittalent@lsuhsc.edu</a:t>
            </a:r>
            <a:br>
              <a:rPr lang="en-US" sz="1200" kern="0" dirty="0">
                <a:solidFill>
                  <a:srgbClr val="4C216D"/>
                </a:solidFill>
              </a:rPr>
            </a:br>
            <a:endParaRPr lang="en-US" kern="0" dirty="0"/>
          </a:p>
        </p:txBody>
      </p:sp>
      <p:sp>
        <p:nvSpPr>
          <p:cNvPr id="3" name="TextBox 2">
            <a:extLst>
              <a:ext uri="{FF2B5EF4-FFF2-40B4-BE49-F238E27FC236}">
                <a16:creationId xmlns:a16="http://schemas.microsoft.com/office/drawing/2014/main" id="{1AE10722-51CD-170A-1063-D4E75BE105CB}"/>
              </a:ext>
            </a:extLst>
          </p:cNvPr>
          <p:cNvSpPr txBox="1"/>
          <p:nvPr/>
        </p:nvSpPr>
        <p:spPr>
          <a:xfrm>
            <a:off x="-228600" y="1257213"/>
            <a:ext cx="4953000" cy="400110"/>
          </a:xfrm>
          <a:prstGeom prst="rect">
            <a:avLst/>
          </a:prstGeom>
          <a:noFill/>
        </p:spPr>
        <p:txBody>
          <a:bodyPr wrap="square">
            <a:spAutoFit/>
          </a:bodyPr>
          <a:lstStyle/>
          <a:p>
            <a:pPr algn="ctr"/>
            <a:r>
              <a:rPr lang="en-US" sz="2000" dirty="0">
                <a:solidFill>
                  <a:srgbClr val="652B91"/>
                </a:solidFill>
                <a:latin typeface="+mj-lt"/>
                <a:cs typeface="Arial" panose="020B0604020202020204" pitchFamily="34" charset="0"/>
              </a:rPr>
              <a:t>Student Worker Termination Process</a:t>
            </a:r>
          </a:p>
        </p:txBody>
      </p:sp>
      <p:sp>
        <p:nvSpPr>
          <p:cNvPr id="7" name="Text Placeholder 2">
            <a:extLst>
              <a:ext uri="{FF2B5EF4-FFF2-40B4-BE49-F238E27FC236}">
                <a16:creationId xmlns:a16="http://schemas.microsoft.com/office/drawing/2014/main" id="{E8AE6C0B-5CD9-6B7C-DDFA-2D5BEEA4FEDB}"/>
              </a:ext>
            </a:extLst>
          </p:cNvPr>
          <p:cNvSpPr>
            <a:spLocks noGrp="1"/>
          </p:cNvSpPr>
          <p:nvPr>
            <p:ph type="body" idx="1"/>
          </p:nvPr>
        </p:nvSpPr>
        <p:spPr>
          <a:xfrm>
            <a:off x="381000" y="1659421"/>
            <a:ext cx="8021274" cy="5034095"/>
          </a:xfrm>
        </p:spPr>
        <p:txBody>
          <a:bodyPr/>
          <a:lstStyle/>
          <a:p>
            <a:endParaRPr lang="en-US" sz="1600" dirty="0">
              <a:latin typeface="+mn-lt"/>
              <a:ea typeface="Calibri" panose="020F0502020204030204" pitchFamily="34" charset="0"/>
            </a:endParaRPr>
          </a:p>
          <a:p>
            <a:r>
              <a:rPr lang="en-US" sz="1600" dirty="0">
                <a:latin typeface="+mn-lt"/>
                <a:ea typeface="Calibri" panose="020F0502020204030204" pitchFamily="34" charset="0"/>
              </a:rPr>
              <a:t>Complete paid student worker termination via electronic system </a:t>
            </a:r>
          </a:p>
          <a:p>
            <a:r>
              <a:rPr lang="en-US" sz="1600" dirty="0">
                <a:latin typeface="+mn-lt"/>
                <a:ea typeface="Calibri" panose="020F0502020204030204" pitchFamily="34" charset="0"/>
              </a:rPr>
              <a:t>Job aid and brief instructional video can be found on our website and via this link:</a:t>
            </a:r>
          </a:p>
          <a:p>
            <a:r>
              <a:rPr lang="en-US" sz="1600" dirty="0">
                <a:solidFill>
                  <a:srgbClr val="800080"/>
                </a:solidFill>
                <a:hlinkClick r:id="rId3">
                  <a:extLst>
                    <a:ext uri="{A12FA001-AC4F-418D-AE19-62706E023703}">
                      <ahyp:hlinkClr xmlns:ahyp="http://schemas.microsoft.com/office/drawing/2018/hyperlinkcolor" val="tx"/>
                    </a:ext>
                  </a:extLst>
                </a:hlinkClick>
              </a:rPr>
              <a:t>Electronic Terminations (lsuhsc.edu)</a:t>
            </a:r>
            <a:endParaRPr lang="en-US" sz="1600" dirty="0"/>
          </a:p>
          <a:p>
            <a:endParaRPr lang="en-US" sz="1600" dirty="0"/>
          </a:p>
          <a:p>
            <a:r>
              <a:rPr lang="en-US" sz="1600" dirty="0">
                <a:latin typeface="+mn-lt"/>
                <a:ea typeface="Calibri" panose="020F0502020204030204" pitchFamily="34" charset="0"/>
              </a:rPr>
              <a:t>Effective date: Please use date immediately after last date of time punch on timesheet and upload supporting document or include notes in reason/justification box</a:t>
            </a:r>
            <a:endParaRPr lang="en-US" sz="1600" dirty="0"/>
          </a:p>
          <a:p>
            <a:endParaRPr lang="en-US" sz="1600" dirty="0">
              <a:latin typeface="+mn-lt"/>
              <a:ea typeface="Calibri" panose="020F0502020204030204" pitchFamily="34" charset="0"/>
            </a:endParaRPr>
          </a:p>
          <a:p>
            <a:endParaRPr lang="en-US" sz="1600" dirty="0"/>
          </a:p>
          <a:p>
            <a:endParaRPr lang="en-US" sz="1600" dirty="0">
              <a:latin typeface="+mn-lt"/>
              <a:ea typeface="Calibri" panose="020F0502020204030204" pitchFamily="34" charset="0"/>
            </a:endParaRPr>
          </a:p>
          <a:p>
            <a:endParaRPr lang="en-US" sz="1600" dirty="0">
              <a:latin typeface="+mn-lt"/>
              <a:ea typeface="Calibri" panose="020F0502020204030204" pitchFamily="34" charset="0"/>
            </a:endParaRPr>
          </a:p>
          <a:p>
            <a:endParaRPr lang="en-US" sz="1600" dirty="0">
              <a:latin typeface="+mn-lt"/>
              <a:ea typeface="Calibri" panose="020F0502020204030204" pitchFamily="34" charset="0"/>
            </a:endParaRPr>
          </a:p>
          <a:p>
            <a:endParaRPr lang="en-US" sz="1600" dirty="0">
              <a:latin typeface="+mn-lt"/>
              <a:ea typeface="Calibri" panose="020F0502020204030204" pitchFamily="34" charset="0"/>
            </a:endParaRPr>
          </a:p>
          <a:p>
            <a:r>
              <a:rPr lang="en-US" sz="1600" dirty="0">
                <a:latin typeface="+mn-lt"/>
                <a:ea typeface="Calibri" panose="020F0502020204030204" pitchFamily="34" charset="0"/>
              </a:rPr>
              <a:t>Reason codes:</a:t>
            </a:r>
          </a:p>
          <a:p>
            <a:r>
              <a:rPr lang="en-US" sz="1600" dirty="0">
                <a:latin typeface="+mn-lt"/>
                <a:ea typeface="Calibri" panose="020F0502020204030204" pitchFamily="34" charset="0"/>
              </a:rPr>
              <a:t>Voluntary – student resigns</a:t>
            </a:r>
          </a:p>
          <a:p>
            <a:r>
              <a:rPr lang="en-US" sz="1600" dirty="0">
                <a:latin typeface="+mn-lt"/>
                <a:ea typeface="Calibri" panose="020F0502020204030204" pitchFamily="34" charset="0"/>
              </a:rPr>
              <a:t>School/Employee Contract Ending – student graduated</a:t>
            </a:r>
          </a:p>
          <a:p>
            <a:endParaRPr lang="en-US" sz="1600" dirty="0">
              <a:latin typeface="+mn-lt"/>
              <a:ea typeface="Calibri" panose="020F0502020204030204" pitchFamily="34" charset="0"/>
            </a:endParaRPr>
          </a:p>
          <a:p>
            <a:endParaRPr lang="en-US" sz="1600" dirty="0">
              <a:latin typeface="+mn-lt"/>
              <a:ea typeface="Calibri" panose="020F0502020204030204" pitchFamily="34" charset="0"/>
            </a:endParaRPr>
          </a:p>
          <a:p>
            <a:endParaRPr lang="en-US" sz="1600" dirty="0">
              <a:latin typeface="+mn-lt"/>
              <a:ea typeface="Calibri" panose="020F0502020204030204" pitchFamily="34" charset="0"/>
            </a:endParaRPr>
          </a:p>
          <a:p>
            <a:endParaRPr lang="en-US" sz="1600" dirty="0">
              <a:latin typeface="+mn-lt"/>
              <a:ea typeface="Calibri" panose="020F0502020204030204" pitchFamily="34" charset="0"/>
            </a:endParaRPr>
          </a:p>
          <a:p>
            <a:endParaRPr lang="en-US" sz="1600" dirty="0">
              <a:latin typeface="+mn-lt"/>
              <a:ea typeface="Calibri" panose="020F0502020204030204" pitchFamily="34" charset="0"/>
            </a:endParaRPr>
          </a:p>
          <a:p>
            <a:endParaRPr lang="en-US" sz="1600" dirty="0">
              <a:latin typeface="+mn-lt"/>
              <a:ea typeface="Calibri" panose="020F0502020204030204" pitchFamily="34" charset="0"/>
            </a:endParaRPr>
          </a:p>
          <a:p>
            <a:endParaRPr lang="en-US" sz="1600" dirty="0">
              <a:latin typeface="+mn-lt"/>
              <a:ea typeface="Calibri" panose="020F0502020204030204" pitchFamily="34" charset="0"/>
            </a:endParaRPr>
          </a:p>
          <a:p>
            <a:endParaRPr lang="en-US" sz="1600" dirty="0">
              <a:latin typeface="+mn-lt"/>
              <a:ea typeface="Calibri" panose="020F0502020204030204" pitchFamily="34" charset="0"/>
            </a:endParaRPr>
          </a:p>
          <a:p>
            <a:endParaRPr lang="en-US" sz="1600" dirty="0">
              <a:latin typeface="+mn-lt"/>
              <a:ea typeface="Calibri" panose="020F0502020204030204" pitchFamily="34" charset="0"/>
            </a:endParaRPr>
          </a:p>
          <a:p>
            <a:endParaRPr lang="en-US" sz="1600" dirty="0">
              <a:latin typeface="+mn-lt"/>
              <a:ea typeface="Calibri" panose="020F0502020204030204" pitchFamily="34" charset="0"/>
            </a:endParaRPr>
          </a:p>
        </p:txBody>
      </p:sp>
      <p:pic>
        <p:nvPicPr>
          <p:cNvPr id="13" name="Picture 12">
            <a:extLst>
              <a:ext uri="{FF2B5EF4-FFF2-40B4-BE49-F238E27FC236}">
                <a16:creationId xmlns:a16="http://schemas.microsoft.com/office/drawing/2014/main" id="{1DC43C02-54E7-2851-ED59-A037DF635BA4}"/>
              </a:ext>
            </a:extLst>
          </p:cNvPr>
          <p:cNvPicPr>
            <a:picLocks noChangeAspect="1"/>
          </p:cNvPicPr>
          <p:nvPr/>
        </p:nvPicPr>
        <p:blipFill>
          <a:blip r:embed="rId4"/>
          <a:stretch>
            <a:fillRect/>
          </a:stretch>
        </p:blipFill>
        <p:spPr>
          <a:xfrm>
            <a:off x="221609" y="3429000"/>
            <a:ext cx="4052582" cy="1066800"/>
          </a:xfrm>
          <a:prstGeom prst="rect">
            <a:avLst/>
          </a:prstGeom>
        </p:spPr>
      </p:pic>
      <p:pic>
        <p:nvPicPr>
          <p:cNvPr id="4" name="Picture 3">
            <a:extLst>
              <a:ext uri="{FF2B5EF4-FFF2-40B4-BE49-F238E27FC236}">
                <a16:creationId xmlns:a16="http://schemas.microsoft.com/office/drawing/2014/main" id="{7BFB63D9-9009-1EF0-16E3-2660EDEE1FF0}"/>
              </a:ext>
            </a:extLst>
          </p:cNvPr>
          <p:cNvPicPr>
            <a:picLocks noChangeAspect="1"/>
          </p:cNvPicPr>
          <p:nvPr/>
        </p:nvPicPr>
        <p:blipFill>
          <a:blip r:embed="rId5"/>
          <a:stretch>
            <a:fillRect/>
          </a:stretch>
        </p:blipFill>
        <p:spPr>
          <a:xfrm>
            <a:off x="257262" y="5617041"/>
            <a:ext cx="5353797" cy="1076475"/>
          </a:xfrm>
          <a:prstGeom prst="rect">
            <a:avLst/>
          </a:prstGeom>
        </p:spPr>
      </p:pic>
    </p:spTree>
    <p:extLst>
      <p:ext uri="{BB962C8B-B14F-4D97-AF65-F5344CB8AC3E}">
        <p14:creationId xmlns:p14="http://schemas.microsoft.com/office/powerpoint/2010/main" val="2109251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5021421-8296-A9CC-53EB-D2F95FD33101}"/>
              </a:ext>
            </a:extLst>
          </p:cNvPr>
          <p:cNvSpPr txBox="1">
            <a:spLocks/>
          </p:cNvSpPr>
          <p:nvPr/>
        </p:nvSpPr>
        <p:spPr>
          <a:xfrm>
            <a:off x="6079840" y="164484"/>
            <a:ext cx="2800349" cy="95410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HRM Talent Acquisition</a:t>
            </a:r>
            <a:br>
              <a:rPr lang="en-US" sz="1800" kern="0" dirty="0">
                <a:solidFill>
                  <a:srgbClr val="4C216D"/>
                </a:solidFill>
              </a:rPr>
            </a:br>
            <a:r>
              <a:rPr lang="en-US" sz="1200" kern="0" dirty="0">
                <a:solidFill>
                  <a:srgbClr val="4C216D"/>
                </a:solidFill>
                <a:hlinkClick r:id="rId2"/>
              </a:rPr>
              <a:t>recruittalent@lsuhsc.edu</a:t>
            </a:r>
            <a:br>
              <a:rPr lang="en-US" sz="1200" kern="0" dirty="0">
                <a:solidFill>
                  <a:srgbClr val="4C216D"/>
                </a:solidFill>
              </a:rPr>
            </a:br>
            <a:endParaRPr lang="en-US" kern="0" dirty="0"/>
          </a:p>
        </p:txBody>
      </p:sp>
      <p:sp>
        <p:nvSpPr>
          <p:cNvPr id="3" name="TextBox 2">
            <a:extLst>
              <a:ext uri="{FF2B5EF4-FFF2-40B4-BE49-F238E27FC236}">
                <a16:creationId xmlns:a16="http://schemas.microsoft.com/office/drawing/2014/main" id="{1AE10722-51CD-170A-1063-D4E75BE105CB}"/>
              </a:ext>
            </a:extLst>
          </p:cNvPr>
          <p:cNvSpPr txBox="1"/>
          <p:nvPr/>
        </p:nvSpPr>
        <p:spPr>
          <a:xfrm>
            <a:off x="-228600" y="1257213"/>
            <a:ext cx="2819400" cy="400110"/>
          </a:xfrm>
          <a:prstGeom prst="rect">
            <a:avLst/>
          </a:prstGeom>
          <a:noFill/>
        </p:spPr>
        <p:txBody>
          <a:bodyPr wrap="square">
            <a:spAutoFit/>
          </a:bodyPr>
          <a:lstStyle/>
          <a:p>
            <a:pPr algn="ctr"/>
            <a:r>
              <a:rPr lang="en-US" sz="2000" dirty="0">
                <a:solidFill>
                  <a:srgbClr val="652B91"/>
                </a:solidFill>
                <a:latin typeface="+mj-lt"/>
                <a:cs typeface="Arial" panose="020B0604020202020204" pitchFamily="34" charset="0"/>
              </a:rPr>
              <a:t>I-9 Training Guide</a:t>
            </a:r>
          </a:p>
        </p:txBody>
      </p:sp>
      <p:sp>
        <p:nvSpPr>
          <p:cNvPr id="7" name="Text Placeholder 2">
            <a:extLst>
              <a:ext uri="{FF2B5EF4-FFF2-40B4-BE49-F238E27FC236}">
                <a16:creationId xmlns:a16="http://schemas.microsoft.com/office/drawing/2014/main" id="{E8AE6C0B-5CD9-6B7C-DDFA-2D5BEEA4FEDB}"/>
              </a:ext>
            </a:extLst>
          </p:cNvPr>
          <p:cNvSpPr>
            <a:spLocks noGrp="1"/>
          </p:cNvSpPr>
          <p:nvPr>
            <p:ph type="body" idx="1"/>
          </p:nvPr>
        </p:nvSpPr>
        <p:spPr>
          <a:xfrm>
            <a:off x="304800" y="1981201"/>
            <a:ext cx="8001000" cy="4343400"/>
          </a:xfrm>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I-9 Supervisor </a:t>
            </a:r>
            <a:r>
              <a:rPr lang="en-US" dirty="0">
                <a:latin typeface="Calibri" panose="020F0502020204030204" pitchFamily="34" charset="0"/>
                <a:ea typeface="Calibri" panose="020F0502020204030204" pitchFamily="34" charset="0"/>
                <a:cs typeface="Times New Roman" panose="02020603050405020304" pitchFamily="18" charset="0"/>
              </a:rPr>
              <a:t>T</a:t>
            </a:r>
            <a:r>
              <a:rPr lang="en-US" sz="1800" dirty="0">
                <a:effectLst/>
                <a:latin typeface="Calibri" panose="020F0502020204030204" pitchFamily="34" charset="0"/>
                <a:ea typeface="Calibri" panose="020F0502020204030204" pitchFamily="34" charset="0"/>
                <a:cs typeface="Times New Roman" panose="02020603050405020304" pitchFamily="18" charset="0"/>
              </a:rPr>
              <a:t>raining Guide:</a:t>
            </a:r>
          </a:p>
          <a:p>
            <a:pPr marL="0" marR="0">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https://acrobat.adobe.com/link/review?uri=urn:aaid:scds:US:6614aaf8-733c-3719-8029-a03bc9d8e1e0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latin typeface="+mn-lt"/>
              <a:ea typeface="Calibri" panose="020F0502020204030204" pitchFamily="34" charset="0"/>
            </a:endParaRPr>
          </a:p>
          <a:p>
            <a:r>
              <a:rPr lang="en-US" sz="1600" i="1" dirty="0">
                <a:latin typeface="+mn-lt"/>
                <a:ea typeface="Calibri" panose="020F0502020204030204" pitchFamily="34" charset="0"/>
              </a:rPr>
              <a:t>Highlights:</a:t>
            </a:r>
          </a:p>
          <a:p>
            <a:pPr marL="285750" indent="-285750">
              <a:buFont typeface="Arial" panose="020B0604020202020204" pitchFamily="34" charset="0"/>
              <a:buChar char="•"/>
            </a:pPr>
            <a:r>
              <a:rPr lang="en-US" sz="1600" dirty="0">
                <a:latin typeface="+mn-lt"/>
                <a:ea typeface="Calibri" panose="020F0502020204030204" pitchFamily="34" charset="0"/>
              </a:rPr>
              <a:t>How the background check process should be initiated/completed prior to initiating an I-9</a:t>
            </a:r>
          </a:p>
          <a:p>
            <a:pPr marL="285750" indent="-285750">
              <a:buFont typeface="Arial" panose="020B0604020202020204" pitchFamily="34" charset="0"/>
              <a:buChar char="•"/>
            </a:pPr>
            <a:r>
              <a:rPr lang="en-US" sz="1600" dirty="0">
                <a:latin typeface="+mn-lt"/>
                <a:ea typeface="Calibri" panose="020F0502020204030204" pitchFamily="34" charset="0"/>
              </a:rPr>
              <a:t>How to gain access to Hire Right/have account re-activated</a:t>
            </a:r>
          </a:p>
          <a:p>
            <a:pPr marL="285750" indent="-285750">
              <a:buFont typeface="Arial" panose="020B0604020202020204" pitchFamily="34" charset="0"/>
              <a:buChar char="•"/>
            </a:pPr>
            <a:r>
              <a:rPr lang="en-US" sz="1600" dirty="0">
                <a:latin typeface="+mn-lt"/>
                <a:ea typeface="Calibri" panose="020F0502020204030204" pitchFamily="34" charset="0"/>
              </a:rPr>
              <a:t>Timeline for when each section of I-9 needs to be completed to remain compliant with federal guidelines </a:t>
            </a:r>
          </a:p>
          <a:p>
            <a:pPr marL="285750" indent="-285750">
              <a:buFont typeface="Arial" panose="020B0604020202020204" pitchFamily="34" charset="0"/>
              <a:buChar char="•"/>
            </a:pPr>
            <a:r>
              <a:rPr lang="en-US" sz="1600" dirty="0">
                <a:latin typeface="+mn-lt"/>
                <a:ea typeface="Calibri" panose="020F0502020204030204" pitchFamily="34" charset="0"/>
              </a:rPr>
              <a:t>How to send employee I-9 invitation to complete page 1</a:t>
            </a:r>
          </a:p>
          <a:p>
            <a:pPr marL="285750" indent="-285750">
              <a:buFont typeface="Arial" panose="020B0604020202020204" pitchFamily="34" charset="0"/>
              <a:buChar char="•"/>
            </a:pPr>
            <a:r>
              <a:rPr lang="en-US" sz="1600" dirty="0">
                <a:latin typeface="+mn-lt"/>
                <a:ea typeface="Calibri" panose="020F0502020204030204" pitchFamily="34" charset="0"/>
              </a:rPr>
              <a:t>How to complete employer page 2 certification process</a:t>
            </a:r>
          </a:p>
          <a:p>
            <a:pPr marL="285750" indent="-285750">
              <a:buFont typeface="Arial" panose="020B0604020202020204" pitchFamily="34" charset="0"/>
              <a:buChar char="•"/>
            </a:pPr>
            <a:r>
              <a:rPr lang="en-US" sz="1600" dirty="0">
                <a:latin typeface="+mn-lt"/>
                <a:ea typeface="Calibri" panose="020F0502020204030204" pitchFamily="34" charset="0"/>
              </a:rPr>
              <a:t>Viewing original I-9 documents and what are acceptable I-9 documents</a:t>
            </a:r>
          </a:p>
          <a:p>
            <a:pPr marL="285750" indent="-285750">
              <a:buFont typeface="Arial" panose="020B0604020202020204" pitchFamily="34" charset="0"/>
              <a:buChar char="•"/>
            </a:pPr>
            <a:r>
              <a:rPr lang="en-US" sz="1600" dirty="0">
                <a:latin typeface="+mn-lt"/>
                <a:ea typeface="Calibri" panose="020F0502020204030204" pitchFamily="34" charset="0"/>
              </a:rPr>
              <a:t>How to upload acceptable I-9 supporting documents</a:t>
            </a:r>
          </a:p>
          <a:p>
            <a:pPr marL="285750" indent="-285750">
              <a:buFont typeface="Arial" panose="020B0604020202020204" pitchFamily="34" charset="0"/>
              <a:buChar char="•"/>
            </a:pPr>
            <a:r>
              <a:rPr lang="en-US" sz="1600" dirty="0">
                <a:latin typeface="+mn-lt"/>
                <a:ea typeface="Calibri" panose="020F0502020204030204" pitchFamily="34" charset="0"/>
              </a:rPr>
              <a:t>Helpful hints on how to avoid common mistakes</a:t>
            </a:r>
          </a:p>
          <a:p>
            <a:pPr marL="285750" indent="-285750">
              <a:buFont typeface="Arial" panose="020B0604020202020204" pitchFamily="34" charset="0"/>
              <a:buChar char="•"/>
            </a:pPr>
            <a:r>
              <a:rPr lang="en-US" sz="1600" dirty="0">
                <a:latin typeface="+mn-lt"/>
                <a:ea typeface="Calibri" panose="020F0502020204030204" pitchFamily="34" charset="0"/>
              </a:rPr>
              <a:t>How to make corrections when needed</a:t>
            </a:r>
          </a:p>
          <a:p>
            <a:pPr marL="285750" indent="-285750">
              <a:buFont typeface="Arial" panose="020B0604020202020204" pitchFamily="34" charset="0"/>
              <a:buChar char="•"/>
            </a:pPr>
            <a:r>
              <a:rPr lang="en-US" sz="1600" dirty="0">
                <a:latin typeface="+mn-lt"/>
                <a:ea typeface="Calibri" panose="020F0502020204030204" pitchFamily="34" charset="0"/>
              </a:rPr>
              <a:t>How to monitor your I-9 documents via manage I-9 tab</a:t>
            </a:r>
          </a:p>
          <a:p>
            <a:pPr marL="285750" indent="-285750">
              <a:buFont typeface="Arial" panose="020B0604020202020204" pitchFamily="34" charset="0"/>
              <a:buChar char="•"/>
            </a:pPr>
            <a:r>
              <a:rPr lang="en-US" sz="1600" dirty="0">
                <a:latin typeface="+mn-lt"/>
                <a:ea typeface="Calibri" panose="020F0502020204030204" pitchFamily="34" charset="0"/>
              </a:rPr>
              <a:t>Re-verification process</a:t>
            </a:r>
          </a:p>
          <a:p>
            <a:pPr marL="285750" indent="-285750">
              <a:buFont typeface="Arial" panose="020B0604020202020204" pitchFamily="34" charset="0"/>
              <a:buChar char="•"/>
            </a:pPr>
            <a:endParaRPr lang="en-US" sz="1600" dirty="0">
              <a:latin typeface="+mn-lt"/>
              <a:ea typeface="Calibri" panose="020F0502020204030204" pitchFamily="34" charset="0"/>
            </a:endParaRPr>
          </a:p>
          <a:p>
            <a:pPr marL="285750" indent="-285750">
              <a:buFont typeface="Arial" panose="020B0604020202020204" pitchFamily="34" charset="0"/>
              <a:buChar char="•"/>
            </a:pPr>
            <a:endParaRPr lang="en-US" sz="1600" dirty="0">
              <a:latin typeface="+mn-lt"/>
              <a:ea typeface="Calibri" panose="020F0502020204030204" pitchFamily="34" charset="0"/>
            </a:endParaRPr>
          </a:p>
          <a:p>
            <a:pPr marL="285750" indent="-285750">
              <a:buFont typeface="Arial" panose="020B0604020202020204" pitchFamily="34" charset="0"/>
              <a:buChar char="•"/>
            </a:pPr>
            <a:endParaRPr lang="en-US" sz="1600" dirty="0">
              <a:latin typeface="+mn-lt"/>
              <a:ea typeface="Calibri" panose="020F0502020204030204" pitchFamily="34" charset="0"/>
            </a:endParaRPr>
          </a:p>
          <a:p>
            <a:endParaRPr lang="en-US" sz="1600" dirty="0">
              <a:latin typeface="+mn-lt"/>
              <a:ea typeface="Calibri" panose="020F0502020204030204" pitchFamily="34" charset="0"/>
            </a:endParaRPr>
          </a:p>
          <a:p>
            <a:endParaRPr lang="en-US" sz="1600" dirty="0">
              <a:latin typeface="+mn-lt"/>
              <a:ea typeface="Calibri" panose="020F0502020204030204" pitchFamily="34" charset="0"/>
            </a:endParaRPr>
          </a:p>
          <a:p>
            <a:endParaRPr lang="en-US" sz="1600" dirty="0">
              <a:latin typeface="+mn-lt"/>
              <a:ea typeface="Calibri" panose="020F0502020204030204" pitchFamily="34" charset="0"/>
            </a:endParaRPr>
          </a:p>
          <a:p>
            <a:endParaRPr lang="en-US" sz="1600" dirty="0">
              <a:latin typeface="+mn-lt"/>
              <a:ea typeface="Calibri" panose="020F0502020204030204" pitchFamily="34" charset="0"/>
            </a:endParaRPr>
          </a:p>
        </p:txBody>
      </p:sp>
    </p:spTree>
    <p:extLst>
      <p:ext uri="{BB962C8B-B14F-4D97-AF65-F5344CB8AC3E}">
        <p14:creationId xmlns:p14="http://schemas.microsoft.com/office/powerpoint/2010/main" val="3310197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8000900" cy="1009892"/>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4400" b="1" i="0" u="none" strike="noStrike" kern="1200" cap="none" spc="-10" normalizeH="0" baseline="0" noProof="0" dirty="0">
                <a:ln>
                  <a:noFill/>
                </a:ln>
                <a:solidFill>
                  <a:srgbClr val="451D7A"/>
                </a:solidFill>
                <a:effectLst/>
                <a:uLnTx/>
                <a:uFillTx/>
                <a:latin typeface="Arial" panose="020B0604020202020204" pitchFamily="34" charset="0"/>
                <a:ea typeface="+mn-ea"/>
                <a:cs typeface="Arial" panose="020B0604020202020204" pitchFamily="34" charset="0"/>
              </a:rPr>
              <a:t>HR Information Systems</a:t>
            </a:r>
          </a:p>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2000" b="0" i="0" u="none" strike="noStrike" kern="1200" cap="none" spc="-10" normalizeH="0" baseline="0" noProof="0" dirty="0">
                <a:ln>
                  <a:noFill/>
                </a:ln>
                <a:solidFill>
                  <a:srgbClr val="451D7A"/>
                </a:solidFill>
                <a:effectLst/>
                <a:uLnTx/>
                <a:uFillTx/>
                <a:latin typeface="Arial" panose="020B0604020202020204" pitchFamily="34" charset="0"/>
                <a:ea typeface="+mn-ea"/>
                <a:cs typeface="Arial" panose="020B0604020202020204" pitchFamily="34" charset="0"/>
              </a:rPr>
              <a:t>Jane Behlen, </a:t>
            </a:r>
            <a:r>
              <a:rPr lang="en-US" sz="2000" i="1" spc="-10" dirty="0">
                <a:solidFill>
                  <a:srgbClr val="451D7A"/>
                </a:solidFill>
                <a:latin typeface="Arial" panose="020B0604020202020204" pitchFamily="34" charset="0"/>
                <a:cs typeface="Arial" panose="020B0604020202020204" pitchFamily="34" charset="0"/>
              </a:rPr>
              <a:t>HRIS Manager</a:t>
            </a:r>
            <a:endParaRPr kumimoji="0" lang="en-US" sz="2000" b="0" i="1" u="none" strike="noStrike" kern="1200" cap="none" spc="-10" normalizeH="0" baseline="0" noProof="0" dirty="0">
              <a:ln>
                <a:noFill/>
              </a:ln>
              <a:solidFill>
                <a:srgbClr val="451D7A"/>
              </a:solidFill>
              <a:effectLst/>
              <a:uLnTx/>
              <a:uFillTx/>
              <a:latin typeface="Arial" panose="020B0604020202020204" pitchFamily="34" charset="0"/>
              <a:ea typeface="+mn-ea"/>
              <a:cs typeface="Arial" panose="020B0604020202020204" pitchFamily="34" charset="0"/>
            </a:endParaRPr>
          </a:p>
        </p:txBody>
      </p:sp>
      <p:sp>
        <p:nvSpPr>
          <p:cNvPr id="3" name="Rectangle 2">
            <a:hlinkClick r:id="rId2" action="ppaction://hlinksldjump"/>
            <a:extLst>
              <a:ext uri="{FF2B5EF4-FFF2-40B4-BE49-F238E27FC236}">
                <a16:creationId xmlns:a16="http://schemas.microsoft.com/office/drawing/2014/main" id="{2E71BFA0-1FF7-4EDD-881B-81A732D80885}"/>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2C0874C4-1FCF-450B-AD12-B17075FF7E1E}"/>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8294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19181"/>
            <a:ext cx="2819401" cy="800219"/>
          </a:xfrm>
        </p:spPr>
        <p:txBody>
          <a:bodyPr/>
          <a:lstStyle/>
          <a:p>
            <a:pPr algn="r" rtl="0"/>
            <a:r>
              <a:rPr lang="en-US" sz="1800" dirty="0">
                <a:solidFill>
                  <a:srgbClr val="4C216D"/>
                </a:solidFill>
              </a:rPr>
              <a:t>Human Resource</a:t>
            </a:r>
            <a:br>
              <a:rPr lang="en-US" sz="1800" dirty="0">
                <a:solidFill>
                  <a:srgbClr val="4C216D"/>
                </a:solidFill>
              </a:rPr>
            </a:br>
            <a:r>
              <a:rPr lang="en-US" sz="1800" dirty="0">
                <a:solidFill>
                  <a:srgbClr val="4C216D"/>
                </a:solidFill>
              </a:rPr>
              <a:t>Information Systems</a:t>
            </a:r>
            <a:br>
              <a:rPr lang="en-US" sz="1800" dirty="0">
                <a:solidFill>
                  <a:srgbClr val="4C216D"/>
                </a:solidFill>
              </a:rPr>
            </a:br>
            <a:r>
              <a:rPr lang="en-US" sz="1600" dirty="0">
                <a:solidFill>
                  <a:srgbClr val="4C216D"/>
                </a:solidFill>
              </a:rPr>
              <a:t>              </a:t>
            </a:r>
            <a:r>
              <a:rPr lang="en-US" sz="1200" dirty="0">
                <a:solidFill>
                  <a:srgbClr val="4C216D"/>
                </a:solidFill>
                <a:hlinkClick r:id="rId2"/>
              </a:rPr>
              <a:t>HRIS@lsuhsc.edu</a:t>
            </a:r>
            <a:endParaRPr lang="en-US" sz="1200" dirty="0"/>
          </a:p>
        </p:txBody>
      </p:sp>
      <p:sp>
        <p:nvSpPr>
          <p:cNvPr id="3" name="TextBox 2">
            <a:extLst>
              <a:ext uri="{FF2B5EF4-FFF2-40B4-BE49-F238E27FC236}">
                <a16:creationId xmlns:a16="http://schemas.microsoft.com/office/drawing/2014/main" id="{C89B240D-9F2E-B9FE-FAB6-C8AE4EA24742}"/>
              </a:ext>
            </a:extLst>
          </p:cNvPr>
          <p:cNvSpPr txBox="1"/>
          <p:nvPr/>
        </p:nvSpPr>
        <p:spPr>
          <a:xfrm>
            <a:off x="203549" y="1601489"/>
            <a:ext cx="6779292" cy="400110"/>
          </a:xfrm>
          <a:prstGeom prst="rect">
            <a:avLst/>
          </a:prstGeom>
          <a:noFill/>
        </p:spPr>
        <p:txBody>
          <a:bodyPr wrap="none" rtlCol="0">
            <a:spAutoFit/>
          </a:bodyPr>
          <a:lstStyle/>
          <a:p>
            <a:r>
              <a:rPr lang="en-US" sz="2000" dirty="0">
                <a:solidFill>
                  <a:srgbClr val="652B91"/>
                </a:solidFill>
                <a:latin typeface="+mj-lt"/>
              </a:rPr>
              <a:t>Invitation to Voluntarily Self-Identify Veteran Status (post-offer)</a:t>
            </a:r>
          </a:p>
        </p:txBody>
      </p:sp>
      <p:sp>
        <p:nvSpPr>
          <p:cNvPr id="4" name="TextBox 3">
            <a:extLst>
              <a:ext uri="{FF2B5EF4-FFF2-40B4-BE49-F238E27FC236}">
                <a16:creationId xmlns:a16="http://schemas.microsoft.com/office/drawing/2014/main" id="{A495455E-D3C4-FACD-4ABE-A317C697A306}"/>
              </a:ext>
            </a:extLst>
          </p:cNvPr>
          <p:cNvSpPr txBox="1"/>
          <p:nvPr/>
        </p:nvSpPr>
        <p:spPr>
          <a:xfrm>
            <a:off x="228601" y="2286000"/>
            <a:ext cx="4648200" cy="4401205"/>
          </a:xfrm>
          <a:prstGeom prst="rect">
            <a:avLst/>
          </a:prstGeom>
          <a:noFill/>
        </p:spPr>
        <p:txBody>
          <a:bodyPr wrap="square" rtlCol="0">
            <a:spAutoFit/>
          </a:bodyPr>
          <a:lstStyle/>
          <a:p>
            <a:pPr marL="285750" indent="-285750">
              <a:buFont typeface="Arial" panose="020B0604020202020204" pitchFamily="34" charset="0"/>
              <a:buChar char="•"/>
            </a:pPr>
            <a:r>
              <a:rPr lang="en-US" sz="1400" dirty="0"/>
              <a:t>Required under VEVRAA (Vietnam Era Veterans’ Readjustment Assistance Act) to submit an annual report to the U.S. Department of Labor identifying the total number of employees who are “protected” veterans.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Form previously two pages that included protected veteran status and disabled veteran accommodations.</a:t>
            </a:r>
          </a:p>
          <a:p>
            <a:pPr marL="742950" lvl="1" indent="-285750">
              <a:buFont typeface="Arial" panose="020B0604020202020204" pitchFamily="34" charset="0"/>
              <a:buChar char="•"/>
            </a:pPr>
            <a:r>
              <a:rPr lang="en-US" sz="1400" dirty="0"/>
              <a:t>Updated 04/24/2023</a:t>
            </a:r>
          </a:p>
          <a:p>
            <a:pPr marL="742950" lvl="1" indent="-285750">
              <a:buFont typeface="Arial" panose="020B0604020202020204" pitchFamily="34" charset="0"/>
              <a:buChar char="•"/>
            </a:pPr>
            <a:r>
              <a:rPr lang="en-US" sz="1400" dirty="0"/>
              <a:t>One page form</a:t>
            </a:r>
          </a:p>
          <a:p>
            <a:pPr marL="742950" lvl="1" indent="-285750">
              <a:buFont typeface="Arial" panose="020B0604020202020204" pitchFamily="34" charset="0"/>
              <a:buChar char="•"/>
            </a:pPr>
            <a:r>
              <a:rPr lang="en-US" sz="1400" dirty="0"/>
              <a:t>Capturing veteran status</a:t>
            </a:r>
          </a:p>
          <a:p>
            <a:endParaRPr lang="en-US" sz="1400" dirty="0"/>
          </a:p>
          <a:p>
            <a:pPr marL="285750" indent="-285750">
              <a:buFont typeface="Arial" panose="020B0604020202020204" pitchFamily="34" charset="0"/>
              <a:buChar char="•"/>
            </a:pPr>
            <a:r>
              <a:rPr lang="en-US" sz="1400" dirty="0"/>
              <a:t>Current response rate of 57.7%</a:t>
            </a:r>
          </a:p>
          <a:p>
            <a:pPr marL="742950" lvl="1" indent="-285750">
              <a:buFont typeface="Arial" panose="020B0604020202020204" pitchFamily="34" charset="0"/>
              <a:buChar char="•"/>
            </a:pPr>
            <a:r>
              <a:rPr lang="en-US" sz="1400" b="1" dirty="0"/>
              <a:t>PeopleSoft&gt; Self Service&gt; Personal Information&gt; Veteran Status</a:t>
            </a:r>
          </a:p>
          <a:p>
            <a:endParaRPr lang="en-US" sz="1400" dirty="0"/>
          </a:p>
          <a:p>
            <a:endParaRPr lang="en-US" sz="1400" dirty="0"/>
          </a:p>
          <a:p>
            <a:endParaRPr lang="en-US" sz="1400" dirty="0"/>
          </a:p>
          <a:p>
            <a:pPr algn="ctr"/>
            <a:r>
              <a:rPr lang="en-US" sz="1200" dirty="0"/>
              <a:t>Form can be found in our form's library on the HRM website </a:t>
            </a:r>
            <a:r>
              <a:rPr lang="en-US" sz="1200" dirty="0">
                <a:hlinkClick r:id="rId3"/>
              </a:rPr>
              <a:t>https://www.lsuhsc.edu/administration/hrm/forms.aspx</a:t>
            </a:r>
            <a:r>
              <a:rPr lang="en-US" sz="1200" dirty="0"/>
              <a:t> </a:t>
            </a:r>
          </a:p>
          <a:p>
            <a:endParaRPr lang="en-US" sz="1400" dirty="0"/>
          </a:p>
        </p:txBody>
      </p:sp>
      <p:pic>
        <p:nvPicPr>
          <p:cNvPr id="8" name="Picture 7">
            <a:extLst>
              <a:ext uri="{FF2B5EF4-FFF2-40B4-BE49-F238E27FC236}">
                <a16:creationId xmlns:a16="http://schemas.microsoft.com/office/drawing/2014/main" id="{3C472D5D-375F-9C45-5492-DE7E39CD686E}"/>
              </a:ext>
            </a:extLst>
          </p:cNvPr>
          <p:cNvPicPr>
            <a:picLocks noChangeAspect="1"/>
          </p:cNvPicPr>
          <p:nvPr/>
        </p:nvPicPr>
        <p:blipFill>
          <a:blip r:embed="rId4"/>
          <a:stretch>
            <a:fillRect/>
          </a:stretch>
        </p:blipFill>
        <p:spPr>
          <a:xfrm>
            <a:off x="4876801" y="2148624"/>
            <a:ext cx="3452683" cy="4590195"/>
          </a:xfrm>
          <a:prstGeom prst="rect">
            <a:avLst/>
          </a:prstGeom>
        </p:spPr>
      </p:pic>
    </p:spTree>
    <p:extLst>
      <p:ext uri="{BB962C8B-B14F-4D97-AF65-F5344CB8AC3E}">
        <p14:creationId xmlns:p14="http://schemas.microsoft.com/office/powerpoint/2010/main" val="3340969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9B240D-9F2E-B9FE-FAB6-C8AE4EA24742}"/>
              </a:ext>
            </a:extLst>
          </p:cNvPr>
          <p:cNvSpPr txBox="1"/>
          <p:nvPr/>
        </p:nvSpPr>
        <p:spPr>
          <a:xfrm>
            <a:off x="229644" y="1600200"/>
            <a:ext cx="1208472" cy="400110"/>
          </a:xfrm>
          <a:prstGeom prst="rect">
            <a:avLst/>
          </a:prstGeom>
          <a:noFill/>
        </p:spPr>
        <p:txBody>
          <a:bodyPr wrap="none" rtlCol="0">
            <a:spAutoFit/>
          </a:bodyPr>
          <a:lstStyle/>
          <a:p>
            <a:r>
              <a:rPr lang="en-US" sz="2000" dirty="0">
                <a:solidFill>
                  <a:srgbClr val="652B91"/>
                </a:solidFill>
                <a:latin typeface="+mj-lt"/>
              </a:rPr>
              <a:t>ID Badges</a:t>
            </a:r>
          </a:p>
        </p:txBody>
      </p:sp>
      <p:sp>
        <p:nvSpPr>
          <p:cNvPr id="4" name="TextBox 3">
            <a:extLst>
              <a:ext uri="{FF2B5EF4-FFF2-40B4-BE49-F238E27FC236}">
                <a16:creationId xmlns:a16="http://schemas.microsoft.com/office/drawing/2014/main" id="{A495455E-D3C4-FACD-4ABE-A317C697A306}"/>
              </a:ext>
            </a:extLst>
          </p:cNvPr>
          <p:cNvSpPr txBox="1"/>
          <p:nvPr/>
        </p:nvSpPr>
        <p:spPr>
          <a:xfrm>
            <a:off x="228600" y="2286000"/>
            <a:ext cx="6553199" cy="172354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600" dirty="0"/>
              <a:t>The Office of Human Resource Management will be unable to issue badges in Suite 603 on Monday, June 26</a:t>
            </a:r>
            <a:r>
              <a:rPr lang="en-US" sz="1600" baseline="30000" dirty="0"/>
              <a:t>th</a:t>
            </a:r>
            <a:r>
              <a:rPr lang="en-US" sz="1600" dirty="0"/>
              <a:t> and Tuesday, June 27</a:t>
            </a:r>
            <a:r>
              <a:rPr lang="en-US" sz="1600" baseline="30000" dirty="0"/>
              <a:t>th</a:t>
            </a:r>
            <a:r>
              <a:rPr lang="en-US" sz="1600" dirty="0"/>
              <a:t> , due to Resident Orientation.</a:t>
            </a:r>
          </a:p>
          <a:p>
            <a:pPr marL="285750" indent="-285750">
              <a:spcBef>
                <a:spcPts val="600"/>
              </a:spcBef>
              <a:buFont typeface="Arial" panose="020B0604020202020204" pitchFamily="34" charset="0"/>
              <a:buChar char="•"/>
            </a:pPr>
            <a:endParaRPr lang="en-US" sz="1600" dirty="0"/>
          </a:p>
          <a:p>
            <a:pPr marL="285750" indent="-285750">
              <a:spcBef>
                <a:spcPts val="600"/>
              </a:spcBef>
              <a:buFont typeface="Arial" panose="020B0604020202020204" pitchFamily="34" charset="0"/>
              <a:buChar char="•"/>
            </a:pPr>
            <a:r>
              <a:rPr lang="en-US" sz="1600" dirty="0"/>
              <a:t>If you have a concern with this blackout period, please email </a:t>
            </a:r>
            <a:r>
              <a:rPr lang="en-US" sz="1600" dirty="0">
                <a:hlinkClick r:id="rId2"/>
              </a:rPr>
              <a:t>HRMidbadge@lsuhsc.edu</a:t>
            </a:r>
            <a:r>
              <a:rPr lang="en-US" sz="1600" dirty="0"/>
              <a:t> to discuss additional options.</a:t>
            </a:r>
          </a:p>
        </p:txBody>
      </p:sp>
      <p:sp>
        <p:nvSpPr>
          <p:cNvPr id="7" name="Title 1">
            <a:extLst>
              <a:ext uri="{FF2B5EF4-FFF2-40B4-BE49-F238E27FC236}">
                <a16:creationId xmlns:a16="http://schemas.microsoft.com/office/drawing/2014/main" id="{2F2060BC-2EA0-899B-CCF4-F931DEFF8271}"/>
              </a:ext>
            </a:extLst>
          </p:cNvPr>
          <p:cNvSpPr>
            <a:spLocks noGrp="1"/>
          </p:cNvSpPr>
          <p:nvPr>
            <p:ph type="title"/>
          </p:nvPr>
        </p:nvSpPr>
        <p:spPr>
          <a:xfrm>
            <a:off x="6172200" y="119181"/>
            <a:ext cx="2819401" cy="800219"/>
          </a:xfrm>
        </p:spPr>
        <p:txBody>
          <a:bodyPr/>
          <a:lstStyle/>
          <a:p>
            <a:pPr algn="r" rtl="0"/>
            <a:r>
              <a:rPr lang="en-US" sz="1800" dirty="0">
                <a:solidFill>
                  <a:srgbClr val="4C216D"/>
                </a:solidFill>
              </a:rPr>
              <a:t>Human Resource</a:t>
            </a:r>
            <a:br>
              <a:rPr lang="en-US" sz="1800" dirty="0">
                <a:solidFill>
                  <a:srgbClr val="4C216D"/>
                </a:solidFill>
              </a:rPr>
            </a:br>
            <a:r>
              <a:rPr lang="en-US" sz="1800" dirty="0">
                <a:solidFill>
                  <a:srgbClr val="4C216D"/>
                </a:solidFill>
              </a:rPr>
              <a:t>Information Systems</a:t>
            </a:r>
            <a:br>
              <a:rPr lang="en-US" sz="1800" dirty="0">
                <a:solidFill>
                  <a:srgbClr val="4C216D"/>
                </a:solidFill>
              </a:rPr>
            </a:br>
            <a:r>
              <a:rPr lang="en-US" sz="1600" dirty="0">
                <a:solidFill>
                  <a:srgbClr val="4C216D"/>
                </a:solidFill>
              </a:rPr>
              <a:t>              </a:t>
            </a:r>
            <a:r>
              <a:rPr lang="en-US" sz="1200" dirty="0">
                <a:solidFill>
                  <a:srgbClr val="4C216D"/>
                </a:solidFill>
                <a:hlinkClick r:id="rId3"/>
              </a:rPr>
              <a:t>HRIS@lsuhsc.edu</a:t>
            </a:r>
            <a:endParaRPr lang="en-US" sz="1200" dirty="0"/>
          </a:p>
        </p:txBody>
      </p:sp>
    </p:spTree>
    <p:extLst>
      <p:ext uri="{BB962C8B-B14F-4D97-AF65-F5344CB8AC3E}">
        <p14:creationId xmlns:p14="http://schemas.microsoft.com/office/powerpoint/2010/main" val="1453995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9B240D-9F2E-B9FE-FAB6-C8AE4EA24742}"/>
              </a:ext>
            </a:extLst>
          </p:cNvPr>
          <p:cNvSpPr txBox="1"/>
          <p:nvPr/>
        </p:nvSpPr>
        <p:spPr>
          <a:xfrm>
            <a:off x="228601" y="1524000"/>
            <a:ext cx="3619581" cy="400110"/>
          </a:xfrm>
          <a:prstGeom prst="rect">
            <a:avLst/>
          </a:prstGeom>
          <a:noFill/>
        </p:spPr>
        <p:txBody>
          <a:bodyPr wrap="none" rtlCol="0">
            <a:spAutoFit/>
          </a:bodyPr>
          <a:lstStyle/>
          <a:p>
            <a:r>
              <a:rPr lang="en-US" sz="2000" dirty="0">
                <a:solidFill>
                  <a:srgbClr val="652B91"/>
                </a:solidFill>
                <a:latin typeface="+mj-lt"/>
              </a:rPr>
              <a:t>Enhanced People Admin Security</a:t>
            </a:r>
          </a:p>
        </p:txBody>
      </p:sp>
      <p:sp>
        <p:nvSpPr>
          <p:cNvPr id="4" name="TextBox 3">
            <a:extLst>
              <a:ext uri="{FF2B5EF4-FFF2-40B4-BE49-F238E27FC236}">
                <a16:creationId xmlns:a16="http://schemas.microsoft.com/office/drawing/2014/main" id="{A495455E-D3C4-FACD-4ABE-A317C697A306}"/>
              </a:ext>
            </a:extLst>
          </p:cNvPr>
          <p:cNvSpPr txBox="1"/>
          <p:nvPr/>
        </p:nvSpPr>
        <p:spPr>
          <a:xfrm>
            <a:off x="228601" y="2286000"/>
            <a:ext cx="4648200" cy="4493538"/>
          </a:xfrm>
          <a:prstGeom prst="rect">
            <a:avLst/>
          </a:prstGeom>
          <a:noFill/>
        </p:spPr>
        <p:txBody>
          <a:bodyPr wrap="square" rtlCol="0">
            <a:spAutoFit/>
          </a:bodyPr>
          <a:lstStyle/>
          <a:p>
            <a:pPr>
              <a:spcAft>
                <a:spcPts val="600"/>
              </a:spcAft>
            </a:pPr>
            <a:r>
              <a:rPr lang="en-US" sz="1600" dirty="0"/>
              <a:t>Why are we doing this? </a:t>
            </a:r>
          </a:p>
          <a:p>
            <a:pPr marL="285750" indent="-285750">
              <a:spcAft>
                <a:spcPts val="600"/>
              </a:spcAft>
              <a:buFont typeface="Arial" panose="020B0604020202020204" pitchFamily="34" charset="0"/>
              <a:buChar char="•"/>
            </a:pPr>
            <a:r>
              <a:rPr lang="en-US" sz="1600" dirty="0"/>
              <a:t>This enhancement aligns People Admin to our enhanced security strategy.</a:t>
            </a:r>
          </a:p>
          <a:p>
            <a:pPr marL="285750" indent="-285750">
              <a:spcAft>
                <a:spcPts val="600"/>
              </a:spcAft>
              <a:buFont typeface="Arial" panose="020B0604020202020204" pitchFamily="34" charset="0"/>
              <a:buChar char="•"/>
            </a:pPr>
            <a:endParaRPr lang="en-US" sz="1600" dirty="0"/>
          </a:p>
          <a:p>
            <a:pPr>
              <a:spcAft>
                <a:spcPts val="600"/>
              </a:spcAft>
            </a:pPr>
            <a:r>
              <a:rPr lang="en-US" sz="1600" dirty="0"/>
              <a:t>What will change? </a:t>
            </a:r>
          </a:p>
          <a:p>
            <a:pPr marL="285750" indent="-285750">
              <a:spcAft>
                <a:spcPts val="600"/>
              </a:spcAft>
              <a:buFont typeface="Arial" panose="020B0604020202020204" pitchFamily="34" charset="0"/>
              <a:buChar char="•"/>
            </a:pPr>
            <a:r>
              <a:rPr lang="en-US" sz="1600" dirty="0"/>
              <a:t>The sign-in process to People Admin will change. When you access the site, instead of entering your username and password, you will instead select the SSO Link, which will route you to the familiar authentication process. </a:t>
            </a:r>
          </a:p>
          <a:p>
            <a:pPr marL="285750" indent="-285750">
              <a:spcAft>
                <a:spcPts val="600"/>
              </a:spcAft>
              <a:buFont typeface="Arial" panose="020B0604020202020204" pitchFamily="34" charset="0"/>
              <a:buChar char="•"/>
            </a:pPr>
            <a:r>
              <a:rPr lang="en-US" sz="1600" dirty="0"/>
              <a:t>Users can no longer enter a username and password to log in. They will only be able to log in using the Single Sign on links.</a:t>
            </a:r>
          </a:p>
          <a:p>
            <a:pPr marL="285750" indent="-285750">
              <a:spcAft>
                <a:spcPts val="600"/>
              </a:spcAft>
              <a:buFont typeface="Arial" panose="020B0604020202020204" pitchFamily="34" charset="0"/>
              <a:buChar char="•"/>
            </a:pPr>
            <a:r>
              <a:rPr lang="en-US" sz="1600" dirty="0"/>
              <a:t>The URL to access People Admin will change. We will update our links on the HRM website when we go live. </a:t>
            </a:r>
          </a:p>
        </p:txBody>
      </p:sp>
      <p:pic>
        <p:nvPicPr>
          <p:cNvPr id="5" name="Picture 4">
            <a:extLst>
              <a:ext uri="{FF2B5EF4-FFF2-40B4-BE49-F238E27FC236}">
                <a16:creationId xmlns:a16="http://schemas.microsoft.com/office/drawing/2014/main" id="{EFA718F3-8793-5D96-E832-496A1D0AECF2}"/>
              </a:ext>
            </a:extLst>
          </p:cNvPr>
          <p:cNvPicPr>
            <a:picLocks noChangeAspect="1"/>
          </p:cNvPicPr>
          <p:nvPr/>
        </p:nvPicPr>
        <p:blipFill>
          <a:blip r:embed="rId2"/>
          <a:stretch>
            <a:fillRect/>
          </a:stretch>
        </p:blipFill>
        <p:spPr>
          <a:xfrm>
            <a:off x="5181600" y="2195097"/>
            <a:ext cx="3595161" cy="2118576"/>
          </a:xfrm>
          <a:prstGeom prst="rect">
            <a:avLst/>
          </a:prstGeom>
        </p:spPr>
      </p:pic>
      <p:pic>
        <p:nvPicPr>
          <p:cNvPr id="6" name="Picture 5">
            <a:extLst>
              <a:ext uri="{FF2B5EF4-FFF2-40B4-BE49-F238E27FC236}">
                <a16:creationId xmlns:a16="http://schemas.microsoft.com/office/drawing/2014/main" id="{5CCCB22D-AD96-D490-290D-01AB29144E62}"/>
              </a:ext>
            </a:extLst>
          </p:cNvPr>
          <p:cNvPicPr>
            <a:picLocks noChangeAspect="1"/>
          </p:cNvPicPr>
          <p:nvPr/>
        </p:nvPicPr>
        <p:blipFill>
          <a:blip r:embed="rId3"/>
          <a:stretch>
            <a:fillRect/>
          </a:stretch>
        </p:blipFill>
        <p:spPr>
          <a:xfrm>
            <a:off x="5181600" y="4495800"/>
            <a:ext cx="2362199" cy="1846259"/>
          </a:xfrm>
          <a:prstGeom prst="rect">
            <a:avLst/>
          </a:prstGeom>
        </p:spPr>
      </p:pic>
      <p:sp>
        <p:nvSpPr>
          <p:cNvPr id="9" name="Title 1">
            <a:extLst>
              <a:ext uri="{FF2B5EF4-FFF2-40B4-BE49-F238E27FC236}">
                <a16:creationId xmlns:a16="http://schemas.microsoft.com/office/drawing/2014/main" id="{5A44C29F-39AE-F377-41A7-4829C15B85AB}"/>
              </a:ext>
            </a:extLst>
          </p:cNvPr>
          <p:cNvSpPr>
            <a:spLocks noGrp="1"/>
          </p:cNvSpPr>
          <p:nvPr>
            <p:ph type="title"/>
          </p:nvPr>
        </p:nvSpPr>
        <p:spPr>
          <a:xfrm>
            <a:off x="6172200" y="119181"/>
            <a:ext cx="2819401" cy="800219"/>
          </a:xfrm>
        </p:spPr>
        <p:txBody>
          <a:bodyPr/>
          <a:lstStyle/>
          <a:p>
            <a:pPr algn="r" rtl="0"/>
            <a:r>
              <a:rPr lang="en-US" sz="1800" dirty="0">
                <a:solidFill>
                  <a:srgbClr val="4C216D"/>
                </a:solidFill>
              </a:rPr>
              <a:t>Human Resource</a:t>
            </a:r>
            <a:br>
              <a:rPr lang="en-US" sz="1800" dirty="0">
                <a:solidFill>
                  <a:srgbClr val="4C216D"/>
                </a:solidFill>
              </a:rPr>
            </a:br>
            <a:r>
              <a:rPr lang="en-US" sz="1800" dirty="0">
                <a:solidFill>
                  <a:srgbClr val="4C216D"/>
                </a:solidFill>
              </a:rPr>
              <a:t>Information Systems</a:t>
            </a:r>
            <a:br>
              <a:rPr lang="en-US" sz="1800" dirty="0">
                <a:solidFill>
                  <a:srgbClr val="4C216D"/>
                </a:solidFill>
              </a:rPr>
            </a:br>
            <a:r>
              <a:rPr lang="en-US" sz="1600" dirty="0">
                <a:solidFill>
                  <a:srgbClr val="4C216D"/>
                </a:solidFill>
              </a:rPr>
              <a:t>              </a:t>
            </a:r>
            <a:r>
              <a:rPr lang="en-US" sz="1200" dirty="0">
                <a:solidFill>
                  <a:srgbClr val="4C216D"/>
                </a:solidFill>
                <a:hlinkClick r:id="rId4"/>
              </a:rPr>
              <a:t>HRIS@lsuhsc.edu</a:t>
            </a:r>
            <a:endParaRPr lang="en-US" sz="1200" dirty="0"/>
          </a:p>
        </p:txBody>
      </p:sp>
    </p:spTree>
    <p:extLst>
      <p:ext uri="{BB962C8B-B14F-4D97-AF65-F5344CB8AC3E}">
        <p14:creationId xmlns:p14="http://schemas.microsoft.com/office/powerpoint/2010/main" val="1364362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9B240D-9F2E-B9FE-FAB6-C8AE4EA24742}"/>
              </a:ext>
            </a:extLst>
          </p:cNvPr>
          <p:cNvSpPr txBox="1"/>
          <p:nvPr/>
        </p:nvSpPr>
        <p:spPr>
          <a:xfrm>
            <a:off x="228601" y="1447800"/>
            <a:ext cx="3619581" cy="400110"/>
          </a:xfrm>
          <a:prstGeom prst="rect">
            <a:avLst/>
          </a:prstGeom>
          <a:noFill/>
        </p:spPr>
        <p:txBody>
          <a:bodyPr wrap="none" rtlCol="0">
            <a:spAutoFit/>
          </a:bodyPr>
          <a:lstStyle/>
          <a:p>
            <a:r>
              <a:rPr lang="en-US" sz="2000" dirty="0">
                <a:solidFill>
                  <a:srgbClr val="652B91"/>
                </a:solidFill>
                <a:latin typeface="+mj-lt"/>
              </a:rPr>
              <a:t>Enhanced People Admin Security</a:t>
            </a:r>
          </a:p>
        </p:txBody>
      </p:sp>
      <p:sp>
        <p:nvSpPr>
          <p:cNvPr id="4" name="TextBox 3">
            <a:extLst>
              <a:ext uri="{FF2B5EF4-FFF2-40B4-BE49-F238E27FC236}">
                <a16:creationId xmlns:a16="http://schemas.microsoft.com/office/drawing/2014/main" id="{A495455E-D3C4-FACD-4ABE-A317C697A306}"/>
              </a:ext>
            </a:extLst>
          </p:cNvPr>
          <p:cNvSpPr txBox="1"/>
          <p:nvPr/>
        </p:nvSpPr>
        <p:spPr>
          <a:xfrm>
            <a:off x="234864" y="2197893"/>
            <a:ext cx="7004136" cy="2523768"/>
          </a:xfrm>
          <a:prstGeom prst="rect">
            <a:avLst/>
          </a:prstGeom>
          <a:noFill/>
        </p:spPr>
        <p:txBody>
          <a:bodyPr wrap="square" rtlCol="0">
            <a:spAutoFit/>
          </a:bodyPr>
          <a:lstStyle/>
          <a:p>
            <a:pPr>
              <a:spcAft>
                <a:spcPts val="600"/>
              </a:spcAft>
            </a:pPr>
            <a:r>
              <a:rPr lang="en-US" sz="1600" dirty="0"/>
              <a:t>When are we doing this?</a:t>
            </a:r>
          </a:p>
          <a:p>
            <a:pPr marL="285750" indent="-285750">
              <a:spcAft>
                <a:spcPts val="600"/>
              </a:spcAft>
              <a:buFont typeface="Arial" panose="020B0604020202020204" pitchFamily="34" charset="0"/>
              <a:buChar char="•"/>
            </a:pPr>
            <a:r>
              <a:rPr lang="en-US" sz="1600" dirty="0"/>
              <a:t>The enhanced single sign on process will go live Tuesday, May 23, 2023. </a:t>
            </a:r>
          </a:p>
          <a:p>
            <a:pPr>
              <a:spcAft>
                <a:spcPts val="600"/>
              </a:spcAft>
            </a:pPr>
            <a:endParaRPr lang="en-US" sz="1600" dirty="0"/>
          </a:p>
          <a:p>
            <a:pPr>
              <a:spcAft>
                <a:spcPts val="600"/>
              </a:spcAft>
            </a:pPr>
            <a:r>
              <a:rPr lang="en-US" sz="1600" dirty="0"/>
              <a:t>What action is required for users: </a:t>
            </a:r>
          </a:p>
          <a:p>
            <a:pPr marL="171450" indent="-171450">
              <a:spcAft>
                <a:spcPts val="600"/>
              </a:spcAft>
              <a:buFont typeface="Arial" panose="020B0604020202020204" pitchFamily="34" charset="0"/>
              <a:buChar char="•"/>
            </a:pPr>
            <a:r>
              <a:rPr lang="en-US" sz="1600" dirty="0"/>
              <a:t>Users who use favorites to access People Admin will need to update to the new URL. </a:t>
            </a:r>
          </a:p>
          <a:p>
            <a:pPr marL="171450" indent="-171450">
              <a:spcAft>
                <a:spcPts val="600"/>
              </a:spcAft>
              <a:buFont typeface="Arial" panose="020B0604020202020204" pitchFamily="34" charset="0"/>
              <a:buChar char="•"/>
            </a:pPr>
            <a:r>
              <a:rPr lang="en-US" sz="1600" dirty="0"/>
              <a:t>No longer enter your username or password into the log in page. </a:t>
            </a:r>
          </a:p>
          <a:p>
            <a:pPr marL="171450" indent="-171450">
              <a:spcAft>
                <a:spcPts val="600"/>
              </a:spcAft>
              <a:buFont typeface="Arial" panose="020B0604020202020204" pitchFamily="34" charset="0"/>
              <a:buChar char="•"/>
            </a:pPr>
            <a:r>
              <a:rPr lang="en-US" sz="1600" dirty="0"/>
              <a:t>Log in using the SSO links.</a:t>
            </a:r>
            <a:endParaRPr lang="en-US" sz="1400" dirty="0"/>
          </a:p>
        </p:txBody>
      </p:sp>
      <p:sp>
        <p:nvSpPr>
          <p:cNvPr id="7" name="Title 1">
            <a:extLst>
              <a:ext uri="{FF2B5EF4-FFF2-40B4-BE49-F238E27FC236}">
                <a16:creationId xmlns:a16="http://schemas.microsoft.com/office/drawing/2014/main" id="{01B90883-9DC5-360F-09EE-4908954CF1C2}"/>
              </a:ext>
            </a:extLst>
          </p:cNvPr>
          <p:cNvSpPr>
            <a:spLocks noGrp="1"/>
          </p:cNvSpPr>
          <p:nvPr>
            <p:ph type="title"/>
          </p:nvPr>
        </p:nvSpPr>
        <p:spPr>
          <a:xfrm>
            <a:off x="6172200" y="119181"/>
            <a:ext cx="2819401" cy="800219"/>
          </a:xfrm>
        </p:spPr>
        <p:txBody>
          <a:bodyPr/>
          <a:lstStyle/>
          <a:p>
            <a:pPr algn="r" rtl="0"/>
            <a:r>
              <a:rPr lang="en-US" sz="1800" dirty="0">
                <a:solidFill>
                  <a:srgbClr val="4C216D"/>
                </a:solidFill>
              </a:rPr>
              <a:t>Human Resource</a:t>
            </a:r>
            <a:br>
              <a:rPr lang="en-US" sz="1800" dirty="0">
                <a:solidFill>
                  <a:srgbClr val="4C216D"/>
                </a:solidFill>
              </a:rPr>
            </a:br>
            <a:r>
              <a:rPr lang="en-US" sz="1800" dirty="0">
                <a:solidFill>
                  <a:srgbClr val="4C216D"/>
                </a:solidFill>
              </a:rPr>
              <a:t>Information Systems</a:t>
            </a:r>
            <a:br>
              <a:rPr lang="en-US" sz="1800" dirty="0">
                <a:solidFill>
                  <a:srgbClr val="4C216D"/>
                </a:solidFill>
              </a:rPr>
            </a:br>
            <a:r>
              <a:rPr lang="en-US" sz="1600" dirty="0">
                <a:solidFill>
                  <a:srgbClr val="4C216D"/>
                </a:solidFill>
              </a:rPr>
              <a:t>              </a:t>
            </a:r>
            <a:r>
              <a:rPr lang="en-US" sz="1200" dirty="0">
                <a:solidFill>
                  <a:srgbClr val="4C216D"/>
                </a:solidFill>
                <a:hlinkClick r:id="rId2"/>
              </a:rPr>
              <a:t>HRIS@lsuhsc.edu</a:t>
            </a:r>
            <a:endParaRPr lang="en-US" sz="1200" dirty="0"/>
          </a:p>
        </p:txBody>
      </p:sp>
    </p:spTree>
    <p:extLst>
      <p:ext uri="{BB962C8B-B14F-4D97-AF65-F5344CB8AC3E}">
        <p14:creationId xmlns:p14="http://schemas.microsoft.com/office/powerpoint/2010/main" val="2909039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80009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Employee Relations</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Leila McConnell, </a:t>
            </a:r>
            <a:r>
              <a:rPr lang="en-US" sz="2000" i="1" spc="-10" dirty="0">
                <a:solidFill>
                  <a:srgbClr val="461D7C"/>
                </a:solidFill>
                <a:latin typeface="Arial" panose="020B0604020202020204" pitchFamily="34" charset="0"/>
                <a:cs typeface="Arial" panose="020B0604020202020204" pitchFamily="34" charset="0"/>
              </a:rPr>
              <a:t>Employee Relations Manager</a:t>
            </a:r>
            <a:endParaRPr sz="2000" i="1" spc="-10" dirty="0">
              <a:solidFill>
                <a:srgbClr val="451D7A"/>
              </a:solidFill>
              <a:latin typeface="Arial" panose="020B0604020202020204" pitchFamily="34" charset="0"/>
              <a:cs typeface="Arial" panose="020B0604020202020204" pitchFamily="34" charset="0"/>
            </a:endParaRPr>
          </a:p>
        </p:txBody>
      </p:sp>
      <p:sp>
        <p:nvSpPr>
          <p:cNvPr id="3" name="Rectangle 2">
            <a:hlinkClick r:id="rId2" action="ppaction://hlinksldjump"/>
            <a:extLst>
              <a:ext uri="{FF2B5EF4-FFF2-40B4-BE49-F238E27FC236}">
                <a16:creationId xmlns:a16="http://schemas.microsoft.com/office/drawing/2014/main" id="{2E71BFA0-1FF7-4EDD-881B-81A732D80885}"/>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2C0874C4-1FCF-450B-AD12-B17075FF7E1E}"/>
              </a:ext>
            </a:extLst>
          </p:cNvPr>
          <p:cNvSpPr>
            <a:spLocks noGrp="1"/>
          </p:cNvSpPr>
          <p:nvPr>
            <p:ph type="sldNum" sz="quarter" idx="7"/>
          </p:nvPr>
        </p:nvSpPr>
        <p:spPr/>
        <p:txBody>
          <a:bodyPr/>
          <a:lstStyle/>
          <a:p>
            <a:fld id="{B6F15528-21DE-4FAA-801E-634DDDAF4B2B}" type="slidenum">
              <a:rPr lang="en-US" smtClean="0"/>
              <a:t>2</a:t>
            </a:fld>
            <a:endParaRPr lang="en-US" dirty="0"/>
          </a:p>
        </p:txBody>
      </p:sp>
    </p:spTree>
    <p:extLst>
      <p:ext uri="{BB962C8B-B14F-4D97-AF65-F5344CB8AC3E}">
        <p14:creationId xmlns:p14="http://schemas.microsoft.com/office/powerpoint/2010/main" val="3488167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8000900" cy="1009892"/>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4400" b="1" i="0" u="none" strike="noStrike" kern="1200" cap="none" spc="-10" normalizeH="0" baseline="0" noProof="0" dirty="0">
                <a:ln>
                  <a:noFill/>
                </a:ln>
                <a:solidFill>
                  <a:srgbClr val="451D7A"/>
                </a:solidFill>
                <a:effectLst/>
                <a:uLnTx/>
                <a:uFillTx/>
                <a:latin typeface="Arial" panose="020B0604020202020204" pitchFamily="34" charset="0"/>
                <a:ea typeface="+mn-ea"/>
                <a:cs typeface="Arial" panose="020B0604020202020204" pitchFamily="34" charset="0"/>
              </a:rPr>
              <a:t>Talent Development</a:t>
            </a:r>
          </a:p>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2000" b="0" i="0" u="none" strike="noStrike" kern="1200" cap="none" spc="-10" normalizeH="0" baseline="0" noProof="0" dirty="0">
                <a:ln>
                  <a:noFill/>
                </a:ln>
                <a:solidFill>
                  <a:srgbClr val="451D7A"/>
                </a:solidFill>
                <a:effectLst/>
                <a:uLnTx/>
                <a:uFillTx/>
                <a:latin typeface="Arial" panose="020B0604020202020204" pitchFamily="34" charset="0"/>
                <a:ea typeface="+mn-ea"/>
                <a:cs typeface="Arial" panose="020B0604020202020204" pitchFamily="34" charset="0"/>
              </a:rPr>
              <a:t>Dr. Tranell E. Barton, </a:t>
            </a:r>
            <a:r>
              <a:rPr kumimoji="0" lang="en-US" sz="2000" b="0" i="1" u="none" strike="noStrike" kern="1200" cap="none" spc="-10" normalizeH="0" baseline="0" noProof="0" dirty="0">
                <a:ln>
                  <a:noFill/>
                </a:ln>
                <a:solidFill>
                  <a:srgbClr val="451D7A"/>
                </a:solidFill>
                <a:effectLst/>
                <a:uLnTx/>
                <a:uFillTx/>
                <a:latin typeface="Arial" panose="020B0604020202020204" pitchFamily="34" charset="0"/>
                <a:ea typeface="+mn-ea"/>
                <a:cs typeface="Arial" panose="020B0604020202020204" pitchFamily="34" charset="0"/>
              </a:rPr>
              <a:t>Talent Development Consultant/Trainer</a:t>
            </a:r>
          </a:p>
        </p:txBody>
      </p:sp>
      <p:sp>
        <p:nvSpPr>
          <p:cNvPr id="3" name="Rectangle 2">
            <a:hlinkClick r:id="rId2" action="ppaction://hlinksldjump"/>
            <a:extLst>
              <a:ext uri="{FF2B5EF4-FFF2-40B4-BE49-F238E27FC236}">
                <a16:creationId xmlns:a16="http://schemas.microsoft.com/office/drawing/2014/main" id="{2E71BFA0-1FF7-4EDD-881B-81A732D80885}"/>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2C0874C4-1FCF-450B-AD12-B17075FF7E1E}"/>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2848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19181"/>
            <a:ext cx="2819401" cy="523220"/>
          </a:xfrm>
        </p:spPr>
        <p:txBody>
          <a:bodyPr/>
          <a:lstStyle/>
          <a:p>
            <a:pPr algn="r" rtl="0"/>
            <a:r>
              <a:rPr lang="en-US" sz="1800" dirty="0">
                <a:solidFill>
                  <a:srgbClr val="4C216D"/>
                </a:solidFill>
              </a:rPr>
              <a:t>Talent Development</a:t>
            </a:r>
            <a:br>
              <a:rPr lang="en-US" sz="1800" dirty="0">
                <a:solidFill>
                  <a:srgbClr val="4C216D"/>
                </a:solidFill>
              </a:rPr>
            </a:br>
            <a:r>
              <a:rPr lang="en-US" sz="1600" dirty="0">
                <a:solidFill>
                  <a:srgbClr val="4C216D"/>
                </a:solidFill>
              </a:rPr>
              <a:t>              </a:t>
            </a:r>
            <a:r>
              <a:rPr lang="en-US" sz="1200" dirty="0">
                <a:solidFill>
                  <a:srgbClr val="4C216D"/>
                </a:solidFill>
                <a:hlinkClick r:id="rId2"/>
              </a:rPr>
              <a:t>talentdevelopment@lsuhsc.edu</a:t>
            </a:r>
            <a:endParaRPr lang="en-US" sz="1200" dirty="0"/>
          </a:p>
        </p:txBody>
      </p:sp>
      <p:sp>
        <p:nvSpPr>
          <p:cNvPr id="3" name="TextBox 2">
            <a:extLst>
              <a:ext uri="{FF2B5EF4-FFF2-40B4-BE49-F238E27FC236}">
                <a16:creationId xmlns:a16="http://schemas.microsoft.com/office/drawing/2014/main" id="{C89B240D-9F2E-B9FE-FAB6-C8AE4EA24742}"/>
              </a:ext>
            </a:extLst>
          </p:cNvPr>
          <p:cNvSpPr txBox="1"/>
          <p:nvPr/>
        </p:nvSpPr>
        <p:spPr>
          <a:xfrm>
            <a:off x="304802" y="1371600"/>
            <a:ext cx="4930132" cy="615553"/>
          </a:xfrm>
          <a:prstGeom prst="rect">
            <a:avLst/>
          </a:prstGeom>
          <a:noFill/>
        </p:spPr>
        <p:txBody>
          <a:bodyPr wrap="none" rtlCol="0">
            <a:spAutoFit/>
          </a:bodyPr>
          <a:lstStyle/>
          <a:p>
            <a:r>
              <a:rPr lang="en-US" sz="2000" dirty="0">
                <a:solidFill>
                  <a:srgbClr val="652B91"/>
                </a:solidFill>
                <a:latin typeface="+mj-lt"/>
              </a:rPr>
              <a:t>Performance Evaluation System (PES)</a:t>
            </a:r>
          </a:p>
          <a:p>
            <a:r>
              <a:rPr lang="en-US" sz="1400" dirty="0">
                <a:latin typeface="+mj-lt"/>
              </a:rPr>
              <a:t>The process for evaluating classified employees (excluding WAEs)</a:t>
            </a:r>
          </a:p>
        </p:txBody>
      </p:sp>
      <p:sp>
        <p:nvSpPr>
          <p:cNvPr id="5" name="TextBox 4">
            <a:extLst>
              <a:ext uri="{FF2B5EF4-FFF2-40B4-BE49-F238E27FC236}">
                <a16:creationId xmlns:a16="http://schemas.microsoft.com/office/drawing/2014/main" id="{8A410F59-CA48-0E1C-E460-2E5AA8A7387F}"/>
              </a:ext>
            </a:extLst>
          </p:cNvPr>
          <p:cNvSpPr txBox="1"/>
          <p:nvPr/>
        </p:nvSpPr>
        <p:spPr>
          <a:xfrm>
            <a:off x="279635" y="2362200"/>
            <a:ext cx="8686799" cy="3694345"/>
          </a:xfrm>
          <a:prstGeom prst="rect">
            <a:avLst/>
          </a:prstGeom>
          <a:noFill/>
        </p:spPr>
        <p:txBody>
          <a:bodyPr wrap="square" rtlCol="0">
            <a:spAutoFit/>
          </a:bodyPr>
          <a:lstStyle/>
          <a:p>
            <a:pPr>
              <a:lnSpc>
                <a:spcPct val="107000"/>
              </a:lnSpc>
              <a:spcAft>
                <a:spcPts val="600"/>
              </a:spcAft>
            </a:pPr>
            <a:r>
              <a:rPr lang="en-US" sz="1400" b="1" u="sng" dirty="0">
                <a:solidFill>
                  <a:srgbClr val="0563C1"/>
                </a:solidFill>
                <a:effectLst/>
                <a:ea typeface="Calibri" panose="020F0502020204030204" pitchFamily="34" charset="0"/>
                <a:cs typeface="Times New Roman" panose="02020603050405020304" pitchFamily="18" charset="0"/>
                <a:hlinkClick r:id="rId3"/>
              </a:rPr>
              <a:t>“Chapter 18</a:t>
            </a:r>
            <a:r>
              <a:rPr lang="en-US" sz="1400" b="1" dirty="0">
                <a:effectLst/>
                <a:ea typeface="Calibri" panose="020F0502020204030204" pitchFamily="34" charset="0"/>
                <a:cs typeface="Times New Roman" panose="02020603050405020304" pitchFamily="18" charset="0"/>
              </a:rPr>
              <a:t> </a:t>
            </a:r>
            <a:r>
              <a:rPr lang="en-US" sz="1400" b="1" dirty="0"/>
              <a:t>is to be in effect during a transition period from July 1, 2023 through December 31, 2023, as the department transitions from the current paper-based Performance Evaluation System (PES) to Continuous Performance Management (CPM) effective January 1, 2024.“</a:t>
            </a:r>
          </a:p>
          <a:p>
            <a:pPr algn="r">
              <a:lnSpc>
                <a:spcPct val="107000"/>
              </a:lnSpc>
              <a:spcAft>
                <a:spcPts val="600"/>
              </a:spcAft>
            </a:pPr>
            <a:r>
              <a:rPr lang="en-US" sz="1400" dirty="0">
                <a:effectLst/>
                <a:ea typeface="Calibri" panose="020F0502020204030204" pitchFamily="34" charset="0"/>
                <a:cs typeface="Times New Roman" panose="02020603050405020304" pitchFamily="18" charset="0"/>
              </a:rPr>
              <a:t>–</a:t>
            </a:r>
            <a:r>
              <a:rPr lang="en-US" sz="1400" dirty="0"/>
              <a:t> </a:t>
            </a:r>
            <a:r>
              <a:rPr lang="en-US" sz="1400" i="1" dirty="0"/>
              <a:t>State Civil Service, General Circular Number 2023-028</a:t>
            </a:r>
          </a:p>
          <a:p>
            <a:pPr marL="0" marR="0">
              <a:lnSpc>
                <a:spcPct val="107000"/>
              </a:lnSpc>
              <a:spcBef>
                <a:spcPts val="0"/>
              </a:spcBef>
              <a:spcAft>
                <a:spcPts val="600"/>
              </a:spcAft>
            </a:pPr>
            <a:endParaRPr lang="en-US" sz="14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400" dirty="0">
                <a:effectLst/>
                <a:ea typeface="Calibri" panose="020F0502020204030204" pitchFamily="34" charset="0"/>
                <a:cs typeface="Times New Roman" panose="02020603050405020304" pitchFamily="18" charset="0"/>
              </a:rPr>
              <a:t>Beginning January 1</a:t>
            </a:r>
            <a:r>
              <a:rPr lang="en-US" sz="1400" baseline="30000" dirty="0">
                <a:effectLst/>
                <a:ea typeface="Calibri" panose="020F0502020204030204" pitchFamily="34" charset="0"/>
                <a:cs typeface="Times New Roman" panose="02020603050405020304" pitchFamily="18" charset="0"/>
              </a:rPr>
              <a:t>st</a:t>
            </a:r>
            <a:r>
              <a:rPr lang="en-US" sz="1400" dirty="0">
                <a:effectLst/>
                <a:ea typeface="Calibri" panose="020F0502020204030204" pitchFamily="34" charset="0"/>
                <a:cs typeface="Times New Roman" panose="02020603050405020304" pitchFamily="18" charset="0"/>
              </a:rPr>
              <a:t>, 2024, the SCS program for evaluating classified employees will make the following changes: </a:t>
            </a:r>
          </a:p>
          <a:p>
            <a:pPr marL="342900" marR="0" lvl="0" indent="-342900">
              <a:lnSpc>
                <a:spcPct val="107000"/>
              </a:lnSpc>
              <a:spcBef>
                <a:spcPts val="0"/>
              </a:spcBef>
              <a:spcAft>
                <a:spcPts val="600"/>
              </a:spcAft>
              <a:buFont typeface="Symbol" panose="05050102010706020507" pitchFamily="18" charset="2"/>
              <a:buChar char=""/>
            </a:pPr>
            <a:r>
              <a:rPr lang="en-US" sz="1400" dirty="0">
                <a:effectLst/>
                <a:ea typeface="Calibri" panose="020F0502020204030204" pitchFamily="34" charset="0"/>
                <a:cs typeface="Times New Roman" panose="02020603050405020304" pitchFamily="18" charset="0"/>
              </a:rPr>
              <a:t>We will transition from the Performance Evaluation System (PES) to the Continuous Performance Management (CPM) program.</a:t>
            </a:r>
          </a:p>
          <a:p>
            <a:pPr marL="342900" marR="0" lvl="0" indent="-342900">
              <a:lnSpc>
                <a:spcPct val="107000"/>
              </a:lnSpc>
              <a:spcBef>
                <a:spcPts val="0"/>
              </a:spcBef>
              <a:spcAft>
                <a:spcPts val="600"/>
              </a:spcAft>
              <a:buFont typeface="Symbol" panose="05050102010706020507" pitchFamily="18" charset="2"/>
              <a:buChar char=""/>
            </a:pPr>
            <a:r>
              <a:rPr lang="en-US" sz="1400" dirty="0">
                <a:effectLst/>
                <a:ea typeface="Calibri" panose="020F0502020204030204" pitchFamily="34" charset="0"/>
                <a:cs typeface="Times New Roman" panose="02020603050405020304" pitchFamily="18" charset="0"/>
              </a:rPr>
              <a:t>The performance year </a:t>
            </a:r>
            <a:r>
              <a:rPr lang="en-US" sz="1400" dirty="0">
                <a:ea typeface="Calibri" panose="020F0502020204030204" pitchFamily="34" charset="0"/>
                <a:cs typeface="Times New Roman" panose="02020603050405020304" pitchFamily="18" charset="0"/>
              </a:rPr>
              <a:t>will be</a:t>
            </a:r>
            <a:r>
              <a:rPr lang="en-US" sz="1400" dirty="0">
                <a:effectLst/>
                <a:ea typeface="Calibri" panose="020F0502020204030204" pitchFamily="34" charset="0"/>
                <a:cs typeface="Times New Roman" panose="02020603050405020304" pitchFamily="18" charset="0"/>
              </a:rPr>
              <a:t> transition from </a:t>
            </a:r>
            <a:r>
              <a:rPr lang="en-US" sz="1400" b="1" dirty="0">
                <a:effectLst/>
                <a:ea typeface="Calibri" panose="020F0502020204030204" pitchFamily="34" charset="0"/>
                <a:cs typeface="Times New Roman" panose="02020603050405020304" pitchFamily="18" charset="0"/>
              </a:rPr>
              <a:t>July 1 – June 30 </a:t>
            </a:r>
            <a:r>
              <a:rPr lang="en-US" sz="1400" dirty="0">
                <a:effectLst/>
                <a:ea typeface="Calibri" panose="020F0502020204030204" pitchFamily="34" charset="0"/>
                <a:cs typeface="Times New Roman" panose="02020603050405020304" pitchFamily="18" charset="0"/>
              </a:rPr>
              <a:t>to </a:t>
            </a:r>
            <a:r>
              <a:rPr lang="en-US" sz="1400" b="1" dirty="0">
                <a:effectLst/>
                <a:ea typeface="Calibri" panose="020F0502020204030204" pitchFamily="34" charset="0"/>
                <a:cs typeface="Times New Roman" panose="02020603050405020304" pitchFamily="18" charset="0"/>
              </a:rPr>
              <a:t>January 1 – December 31 </a:t>
            </a:r>
            <a:r>
              <a:rPr lang="en-US" sz="1400" dirty="0">
                <a:effectLst/>
                <a:ea typeface="Calibri" panose="020F0502020204030204" pitchFamily="34" charset="0"/>
                <a:cs typeface="Times New Roman" panose="02020603050405020304" pitchFamily="18" charset="0"/>
              </a:rPr>
              <a:t>annually, coinciding with the calendar year.</a:t>
            </a:r>
          </a:p>
          <a:p>
            <a:pPr marL="342900" marR="0" lvl="0" indent="-342900">
              <a:lnSpc>
                <a:spcPct val="107000"/>
              </a:lnSpc>
              <a:spcBef>
                <a:spcPts val="0"/>
              </a:spcBef>
              <a:spcAft>
                <a:spcPts val="600"/>
              </a:spcAft>
              <a:buFont typeface="Symbol" panose="05050102010706020507" pitchFamily="18" charset="2"/>
              <a:buChar char=""/>
            </a:pPr>
            <a:r>
              <a:rPr lang="en-US" sz="1400" dirty="0">
                <a:effectLst/>
                <a:ea typeface="Calibri" panose="020F0502020204030204" pitchFamily="34" charset="0"/>
                <a:cs typeface="Times New Roman" panose="02020603050405020304" pitchFamily="18" charset="0"/>
              </a:rPr>
              <a:t>The performance ratings will update as follows:</a:t>
            </a:r>
          </a:p>
          <a:p>
            <a:pPr marL="742950" marR="0" lvl="1" indent="-285750">
              <a:lnSpc>
                <a:spcPct val="107000"/>
              </a:lnSpc>
              <a:spcBef>
                <a:spcPts val="0"/>
              </a:spcBef>
              <a:spcAft>
                <a:spcPts val="600"/>
              </a:spcAft>
              <a:buFont typeface="Courier New" panose="02070309020205020404" pitchFamily="49" charset="0"/>
              <a:buChar char="o"/>
            </a:pPr>
            <a:r>
              <a:rPr lang="en-US" sz="1400" dirty="0">
                <a:effectLst/>
                <a:ea typeface="Calibri" panose="020F0502020204030204" pitchFamily="34" charset="0"/>
                <a:cs typeface="Times New Roman" panose="02020603050405020304" pitchFamily="18" charset="0"/>
              </a:rPr>
              <a:t>Old rating scale: Exceptional, Successful, Needs Improvement/Unsuccessful</a:t>
            </a:r>
          </a:p>
          <a:p>
            <a:pPr marL="742950" marR="0" lvl="1" indent="-285750">
              <a:lnSpc>
                <a:spcPct val="107000"/>
              </a:lnSpc>
              <a:spcBef>
                <a:spcPts val="0"/>
              </a:spcBef>
              <a:spcAft>
                <a:spcPts val="600"/>
              </a:spcAft>
              <a:buFont typeface="Courier New" panose="02070309020205020404" pitchFamily="49" charset="0"/>
              <a:buChar char="o"/>
            </a:pPr>
            <a:r>
              <a:rPr lang="en-US" sz="1400" dirty="0">
                <a:effectLst/>
                <a:ea typeface="Calibri" panose="020F0502020204030204" pitchFamily="34" charset="0"/>
                <a:cs typeface="Times New Roman" panose="02020603050405020304" pitchFamily="18" charset="0"/>
              </a:rPr>
              <a:t>New rating scal</a:t>
            </a:r>
            <a:r>
              <a:rPr lang="en-US" sz="1400" u="sng" dirty="0">
                <a:effectLst/>
                <a:ea typeface="Calibri" panose="020F0502020204030204" pitchFamily="34" charset="0"/>
                <a:cs typeface="Times New Roman" panose="02020603050405020304" pitchFamily="18" charset="0"/>
              </a:rPr>
              <a:t>e</a:t>
            </a:r>
            <a:r>
              <a:rPr lang="en-US" sz="1400" dirty="0">
                <a:effectLst/>
                <a:ea typeface="Calibri" panose="020F0502020204030204" pitchFamily="34" charset="0"/>
                <a:cs typeface="Times New Roman" panose="02020603050405020304" pitchFamily="18" charset="0"/>
              </a:rPr>
              <a:t>: Outstanding, Exceeds Expectations, Successful, Needs Improvement, Unsuccessful</a:t>
            </a:r>
          </a:p>
        </p:txBody>
      </p:sp>
    </p:spTree>
    <p:extLst>
      <p:ext uri="{BB962C8B-B14F-4D97-AF65-F5344CB8AC3E}">
        <p14:creationId xmlns:p14="http://schemas.microsoft.com/office/powerpoint/2010/main" val="2232355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19181"/>
            <a:ext cx="2819401" cy="523220"/>
          </a:xfrm>
        </p:spPr>
        <p:txBody>
          <a:bodyPr/>
          <a:lstStyle/>
          <a:p>
            <a:pPr algn="r" rtl="0"/>
            <a:r>
              <a:rPr lang="en-US" sz="1800" dirty="0">
                <a:solidFill>
                  <a:srgbClr val="4C216D"/>
                </a:solidFill>
              </a:rPr>
              <a:t>Talent Development</a:t>
            </a:r>
            <a:br>
              <a:rPr lang="en-US" sz="1800" dirty="0">
                <a:solidFill>
                  <a:srgbClr val="4C216D"/>
                </a:solidFill>
              </a:rPr>
            </a:br>
            <a:r>
              <a:rPr lang="en-US" sz="1600" dirty="0">
                <a:solidFill>
                  <a:srgbClr val="4C216D"/>
                </a:solidFill>
              </a:rPr>
              <a:t>              </a:t>
            </a:r>
            <a:r>
              <a:rPr lang="en-US" sz="1200" dirty="0">
                <a:solidFill>
                  <a:srgbClr val="4C216D"/>
                </a:solidFill>
                <a:hlinkClick r:id="rId2"/>
              </a:rPr>
              <a:t>talentdevelopment@lsuhsc.edu</a:t>
            </a:r>
            <a:endParaRPr lang="en-US" sz="1200" dirty="0"/>
          </a:p>
        </p:txBody>
      </p:sp>
      <p:sp>
        <p:nvSpPr>
          <p:cNvPr id="3" name="TextBox 2">
            <a:extLst>
              <a:ext uri="{FF2B5EF4-FFF2-40B4-BE49-F238E27FC236}">
                <a16:creationId xmlns:a16="http://schemas.microsoft.com/office/drawing/2014/main" id="{C89B240D-9F2E-B9FE-FAB6-C8AE4EA24742}"/>
              </a:ext>
            </a:extLst>
          </p:cNvPr>
          <p:cNvSpPr txBox="1"/>
          <p:nvPr/>
        </p:nvSpPr>
        <p:spPr>
          <a:xfrm>
            <a:off x="264952" y="1371600"/>
            <a:ext cx="4930132" cy="615553"/>
          </a:xfrm>
          <a:prstGeom prst="rect">
            <a:avLst/>
          </a:prstGeom>
          <a:noFill/>
        </p:spPr>
        <p:txBody>
          <a:bodyPr wrap="none" rtlCol="0">
            <a:spAutoFit/>
          </a:bodyPr>
          <a:lstStyle/>
          <a:p>
            <a:r>
              <a:rPr lang="en-US" sz="2000" dirty="0">
                <a:solidFill>
                  <a:srgbClr val="652B91"/>
                </a:solidFill>
                <a:latin typeface="+mj-lt"/>
              </a:rPr>
              <a:t>Performance Evaluation System (PES)</a:t>
            </a:r>
          </a:p>
          <a:p>
            <a:r>
              <a:rPr lang="en-US" sz="1400" dirty="0">
                <a:latin typeface="+mj-lt"/>
              </a:rPr>
              <a:t>The process for evaluating classified employees (excluding WAEs)</a:t>
            </a:r>
          </a:p>
        </p:txBody>
      </p:sp>
      <p:sp>
        <p:nvSpPr>
          <p:cNvPr id="5" name="TextBox 4">
            <a:extLst>
              <a:ext uri="{FF2B5EF4-FFF2-40B4-BE49-F238E27FC236}">
                <a16:creationId xmlns:a16="http://schemas.microsoft.com/office/drawing/2014/main" id="{8A410F59-CA48-0E1C-E460-2E5AA8A7387F}"/>
              </a:ext>
            </a:extLst>
          </p:cNvPr>
          <p:cNvSpPr txBox="1"/>
          <p:nvPr/>
        </p:nvSpPr>
        <p:spPr>
          <a:xfrm>
            <a:off x="264952" y="2362200"/>
            <a:ext cx="8686799" cy="2638799"/>
          </a:xfrm>
          <a:prstGeom prst="rect">
            <a:avLst/>
          </a:prstGeom>
          <a:noFill/>
        </p:spPr>
        <p:txBody>
          <a:bodyPr wrap="square" rtlCol="0">
            <a:spAutoFit/>
          </a:bodyPr>
          <a:lstStyle/>
          <a:p>
            <a:pPr marL="0" marR="0">
              <a:lnSpc>
                <a:spcPct val="107000"/>
              </a:lnSpc>
              <a:spcBef>
                <a:spcPts val="0"/>
              </a:spcBef>
              <a:spcAft>
                <a:spcPts val="600"/>
              </a:spcAft>
            </a:pPr>
            <a:r>
              <a:rPr lang="en-US" sz="1600" u="sng" dirty="0">
                <a:effectLst/>
                <a:ea typeface="Calibri" panose="020F0502020204030204" pitchFamily="34" charset="0"/>
                <a:cs typeface="Times New Roman" panose="02020603050405020304" pitchFamily="18" charset="0"/>
              </a:rPr>
              <a:t>Chapter 18: Transition Rules</a:t>
            </a:r>
            <a:endParaRPr lang="en-US" sz="1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400" dirty="0">
                <a:effectLst/>
                <a:ea typeface="Calibri" panose="020F0502020204030204" pitchFamily="34" charset="0"/>
                <a:cs typeface="Times New Roman" panose="02020603050405020304" pitchFamily="18" charset="0"/>
              </a:rPr>
              <a:t>The transition period shall be July 1, 2023, through December 31, 2023.</a:t>
            </a:r>
          </a:p>
          <a:p>
            <a:pPr marL="342900" marR="0" lvl="0" indent="-342900">
              <a:lnSpc>
                <a:spcPct val="107000"/>
              </a:lnSpc>
              <a:spcBef>
                <a:spcPts val="0"/>
              </a:spcBef>
              <a:spcAft>
                <a:spcPts val="600"/>
              </a:spcAft>
              <a:buFont typeface="Symbol" panose="05050102010706020507" pitchFamily="18" charset="2"/>
              <a:buChar char=""/>
            </a:pPr>
            <a:r>
              <a:rPr lang="en-US" sz="1400" dirty="0">
                <a:effectLst/>
                <a:ea typeface="Calibri" panose="020F0502020204030204" pitchFamily="34" charset="0"/>
                <a:cs typeface="Times New Roman" panose="02020603050405020304" pitchFamily="18" charset="0"/>
              </a:rPr>
              <a:t>Classified employees, excluding WAEs, shall be rated (evaluated) for their performance during the performance year, July 1, 2022 – June 30, 2023, on or before </a:t>
            </a:r>
            <a:r>
              <a:rPr lang="en-US" sz="1400" b="1" dirty="0">
                <a:effectLst/>
                <a:ea typeface="Calibri" panose="020F0502020204030204" pitchFamily="34" charset="0"/>
                <a:cs typeface="Times New Roman" panose="02020603050405020304" pitchFamily="18" charset="0"/>
              </a:rPr>
              <a:t>August 1, 2023.</a:t>
            </a:r>
            <a:endParaRPr lang="en-US" sz="1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400" dirty="0">
                <a:effectLst/>
                <a:ea typeface="Calibri" panose="020F0502020204030204" pitchFamily="34" charset="0"/>
                <a:cs typeface="Times New Roman" panose="02020603050405020304" pitchFamily="18" charset="0"/>
              </a:rPr>
              <a:t>Classified employees, excluding WAEs, shall be rated (evaluated) for their performance during the transition period, July 1, 2023 – December 31, 2023, on or before </a:t>
            </a:r>
            <a:r>
              <a:rPr lang="en-US" sz="1400" b="1" dirty="0">
                <a:effectLst/>
                <a:ea typeface="Calibri" panose="020F0502020204030204" pitchFamily="34" charset="0"/>
                <a:cs typeface="Times New Roman" panose="02020603050405020304" pitchFamily="18" charset="0"/>
              </a:rPr>
              <a:t>December 1, 2023</a:t>
            </a:r>
            <a:r>
              <a:rPr lang="en-US" sz="1400" dirty="0">
                <a:effectLst/>
                <a:ea typeface="Calibri" panose="020F0502020204030204" pitchFamily="34" charset="0"/>
                <a:cs typeface="Times New Roman" panose="02020603050405020304" pitchFamily="18" charset="0"/>
              </a:rPr>
              <a:t>. </a:t>
            </a:r>
          </a:p>
          <a:p>
            <a:pPr marR="0" lvl="0">
              <a:lnSpc>
                <a:spcPct val="107000"/>
              </a:lnSpc>
              <a:spcBef>
                <a:spcPts val="0"/>
              </a:spcBef>
              <a:spcAft>
                <a:spcPts val="60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600"/>
              </a:spcAft>
            </a:pPr>
            <a:r>
              <a:rPr lang="en-US" sz="1600" i="1" dirty="0">
                <a:solidFill>
                  <a:srgbClr val="652B91"/>
                </a:solidFill>
                <a:latin typeface="+mj-lt"/>
                <a:ea typeface="Calibri" panose="020F0502020204030204" pitchFamily="34" charset="0"/>
                <a:cs typeface="Times New Roman" panose="02020603050405020304" pitchFamily="18" charset="0"/>
              </a:rPr>
              <a:t>HRM Talent Development will communicate additional guidance on the transition period guidelines soon!</a:t>
            </a:r>
            <a:endParaRPr lang="en-US" sz="1600" i="1" dirty="0">
              <a:solidFill>
                <a:srgbClr val="652B9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4241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3536" y="3007867"/>
            <a:ext cx="2797810" cy="756920"/>
          </a:xfrm>
          <a:prstGeom prst="rect">
            <a:avLst/>
          </a:prstGeom>
        </p:spPr>
        <p:txBody>
          <a:bodyPr vert="horz" wrap="square" lIns="0" tIns="12700" rIns="0" bIns="0" rtlCol="0">
            <a:spAutoFit/>
          </a:bodyPr>
          <a:lstStyle/>
          <a:p>
            <a:pPr marL="12700">
              <a:lnSpc>
                <a:spcPct val="100000"/>
              </a:lnSpc>
              <a:spcBef>
                <a:spcPts val="100"/>
              </a:spcBef>
            </a:pPr>
            <a:r>
              <a:rPr sz="4800" b="0" spc="-10" dirty="0">
                <a:latin typeface="Calibri"/>
                <a:cs typeface="Calibri"/>
              </a:rPr>
              <a:t>Questions?</a:t>
            </a:r>
            <a:endParaRPr sz="4800" dirty="0">
              <a:latin typeface="Calibri"/>
              <a:cs typeface="Calibri"/>
            </a:endParaRPr>
          </a:p>
        </p:txBody>
      </p:sp>
      <p:sp>
        <p:nvSpPr>
          <p:cNvPr id="4" name="Slide Number Placeholder 3">
            <a:extLst>
              <a:ext uri="{FF2B5EF4-FFF2-40B4-BE49-F238E27FC236}">
                <a16:creationId xmlns:a16="http://schemas.microsoft.com/office/drawing/2014/main" id="{3FA4626B-091D-4A29-BCC8-8D125C044F18}"/>
              </a:ext>
            </a:extLst>
          </p:cNvPr>
          <p:cNvSpPr>
            <a:spLocks noGrp="1"/>
          </p:cNvSpPr>
          <p:nvPr>
            <p:ph type="sldNum" sz="quarter" idx="7"/>
          </p:nvPr>
        </p:nvSpPr>
        <p:spPr/>
        <p:txBody>
          <a:bodyPr/>
          <a:lstStyle/>
          <a:p>
            <a:fld id="{B6F15528-21DE-4FAA-801E-634DDDAF4B2B}" type="slidenum">
              <a:rPr lang="en-US" smtClean="0"/>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3455" y="1720840"/>
            <a:ext cx="7758545" cy="830997"/>
          </a:xfrm>
          <a:prstGeom prst="rect">
            <a:avLst/>
          </a:prstGeom>
        </p:spPr>
        <p:txBody>
          <a:bodyPr wrap="square">
            <a:spAutoFit/>
          </a:bodyPr>
          <a:lstStyle/>
          <a:p>
            <a:pPr algn="ctr"/>
            <a:r>
              <a:rPr lang="en-US" sz="2400" b="1" dirty="0"/>
              <a:t>The next Zoom Liaisons Meeting will be held on </a:t>
            </a:r>
            <a:br>
              <a:rPr lang="en-US" sz="2400" b="1" dirty="0">
                <a:solidFill>
                  <a:schemeClr val="accent4">
                    <a:lumMod val="75000"/>
                  </a:schemeClr>
                </a:solidFill>
              </a:rPr>
            </a:br>
            <a:r>
              <a:rPr lang="en-US" sz="2400" b="1" dirty="0"/>
              <a:t>Thursday, June 15, 2023 (10:00a-11:00a)</a:t>
            </a:r>
          </a:p>
        </p:txBody>
      </p:sp>
      <p:pic>
        <p:nvPicPr>
          <p:cNvPr id="7" name="Picture 6">
            <a:extLst>
              <a:ext uri="{FF2B5EF4-FFF2-40B4-BE49-F238E27FC236}">
                <a16:creationId xmlns:a16="http://schemas.microsoft.com/office/drawing/2014/main" id="{FBD27748-36E2-4006-8DB7-5F9553E8A4CA}"/>
              </a:ext>
            </a:extLst>
          </p:cNvPr>
          <p:cNvPicPr>
            <a:picLocks noChangeAspect="1"/>
          </p:cNvPicPr>
          <p:nvPr/>
        </p:nvPicPr>
        <p:blipFill>
          <a:blip r:embed="rId2"/>
          <a:stretch>
            <a:fillRect/>
          </a:stretch>
        </p:blipFill>
        <p:spPr>
          <a:xfrm>
            <a:off x="5181600" y="2735435"/>
            <a:ext cx="2920023" cy="2909557"/>
          </a:xfrm>
          <a:prstGeom prst="rect">
            <a:avLst/>
          </a:prstGeom>
        </p:spPr>
      </p:pic>
      <p:sp>
        <p:nvSpPr>
          <p:cNvPr id="8" name="Rectangle 7">
            <a:extLst>
              <a:ext uri="{FF2B5EF4-FFF2-40B4-BE49-F238E27FC236}">
                <a16:creationId xmlns:a16="http://schemas.microsoft.com/office/drawing/2014/main" id="{74035FE9-120E-46A1-896D-917049CA6A79}"/>
              </a:ext>
            </a:extLst>
          </p:cNvPr>
          <p:cNvSpPr/>
          <p:nvPr/>
        </p:nvSpPr>
        <p:spPr>
          <a:xfrm>
            <a:off x="798352" y="2967336"/>
            <a:ext cx="3988589" cy="2677656"/>
          </a:xfrm>
          <a:prstGeom prst="rect">
            <a:avLst/>
          </a:prstGeom>
        </p:spPr>
        <p:txBody>
          <a:bodyPr wrap="square">
            <a:spAutoFit/>
          </a:bodyPr>
          <a:lstStyle/>
          <a:p>
            <a:pPr algn="just"/>
            <a:r>
              <a:rPr lang="en-US" sz="2400" b="1" dirty="0">
                <a:solidFill>
                  <a:schemeClr val="accent4">
                    <a:lumMod val="75000"/>
                  </a:schemeClr>
                </a:solidFill>
              </a:rPr>
              <a:t>Please let us know if there is a topic that you would like to hear about!</a:t>
            </a:r>
          </a:p>
          <a:p>
            <a:pPr algn="just"/>
            <a:endParaRPr lang="en-US" sz="2400" b="1" dirty="0">
              <a:solidFill>
                <a:schemeClr val="accent4">
                  <a:lumMod val="75000"/>
                </a:schemeClr>
              </a:solidFill>
            </a:endParaRPr>
          </a:p>
          <a:p>
            <a:pPr algn="just"/>
            <a:r>
              <a:rPr lang="en-US" sz="2400" b="1" dirty="0">
                <a:solidFill>
                  <a:schemeClr val="accent4">
                    <a:lumMod val="75000"/>
                  </a:schemeClr>
                </a:solidFill>
              </a:rPr>
              <a:t>MS Forms: </a:t>
            </a:r>
            <a:r>
              <a:rPr lang="en-US" sz="2400" b="1" dirty="0">
                <a:solidFill>
                  <a:srgbClr val="0000FF"/>
                </a:solidFill>
                <a:hlinkClick r:id="rId3">
                  <a:extLst>
                    <a:ext uri="{A12FA001-AC4F-418D-AE19-62706E023703}">
                      <ahyp:hlinkClr xmlns:ahyp="http://schemas.microsoft.com/office/drawing/2018/hyperlinkcolor" val="tx"/>
                    </a:ext>
                  </a:extLst>
                </a:hlinkClick>
              </a:rPr>
              <a:t>LINK HERE</a:t>
            </a:r>
            <a:endParaRPr lang="en-US" sz="2400" b="1" dirty="0">
              <a:solidFill>
                <a:srgbClr val="0000FF"/>
              </a:solidFill>
            </a:endParaRPr>
          </a:p>
          <a:p>
            <a:pPr algn="just"/>
            <a:endParaRPr lang="en-US" sz="2400" b="1" dirty="0">
              <a:solidFill>
                <a:schemeClr val="accent4">
                  <a:lumMod val="75000"/>
                </a:schemeClr>
              </a:solidFill>
            </a:endParaRPr>
          </a:p>
          <a:p>
            <a:pPr algn="just"/>
            <a:endParaRPr lang="en-US" sz="2400" b="1" dirty="0">
              <a:solidFill>
                <a:schemeClr val="accent4">
                  <a:lumMod val="75000"/>
                </a:schemeClr>
              </a:solidFill>
            </a:endParaRPr>
          </a:p>
        </p:txBody>
      </p:sp>
      <p:sp>
        <p:nvSpPr>
          <p:cNvPr id="10" name="Slide Number Placeholder 9">
            <a:extLst>
              <a:ext uri="{FF2B5EF4-FFF2-40B4-BE49-F238E27FC236}">
                <a16:creationId xmlns:a16="http://schemas.microsoft.com/office/drawing/2014/main" id="{F53F6E0D-5BF9-4B19-948E-2ECC11506F98}"/>
              </a:ext>
            </a:extLst>
          </p:cNvPr>
          <p:cNvSpPr>
            <a:spLocks noGrp="1"/>
          </p:cNvSpPr>
          <p:nvPr>
            <p:ph type="sldNum" sz="quarter" idx="7"/>
          </p:nvPr>
        </p:nvSpPr>
        <p:spPr/>
        <p:txBody>
          <a:bodyPr/>
          <a:lstStyle/>
          <a:p>
            <a:fld id="{B6F15528-21DE-4FAA-801E-634DDDAF4B2B}" type="slidenum">
              <a:rPr lang="en-US" smtClean="0"/>
              <a:t>24</a:t>
            </a:fld>
            <a:endParaRPr lang="en-US" dirty="0"/>
          </a:p>
        </p:txBody>
      </p:sp>
    </p:spTree>
    <p:extLst>
      <p:ext uri="{BB962C8B-B14F-4D97-AF65-F5344CB8AC3E}">
        <p14:creationId xmlns:p14="http://schemas.microsoft.com/office/powerpoint/2010/main" val="2781028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1" y="1524000"/>
            <a:ext cx="8991600" cy="1200329"/>
          </a:xfrm>
        </p:spPr>
        <p:txBody>
          <a:bodyPr/>
          <a:lstStyle/>
          <a:p>
            <a:pPr marL="342900" indent="-342900">
              <a:buFont typeface="Arial" panose="020B0604020202020204" pitchFamily="34" charset="0"/>
              <a:buChar char="•"/>
            </a:pPr>
            <a:endParaRPr lang="en-US" dirty="0"/>
          </a:p>
          <a:p>
            <a:endParaRPr lang="en-US" sz="2400" dirty="0"/>
          </a:p>
          <a:p>
            <a:endParaRPr lang="en-US" dirty="0"/>
          </a:p>
          <a:p>
            <a:endParaRPr lang="en-US" dirty="0"/>
          </a:p>
        </p:txBody>
      </p:sp>
      <p:graphicFrame>
        <p:nvGraphicFramePr>
          <p:cNvPr id="7" name="Table 6">
            <a:extLst>
              <a:ext uri="{FF2B5EF4-FFF2-40B4-BE49-F238E27FC236}">
                <a16:creationId xmlns:a16="http://schemas.microsoft.com/office/drawing/2014/main" id="{E350EE4F-8502-4145-BA0F-DA097B82A4C4}"/>
              </a:ext>
            </a:extLst>
          </p:cNvPr>
          <p:cNvGraphicFramePr>
            <a:graphicFrameLocks noGrp="1"/>
          </p:cNvGraphicFramePr>
          <p:nvPr>
            <p:extLst>
              <p:ext uri="{D42A27DB-BD31-4B8C-83A1-F6EECF244321}">
                <p14:modId xmlns:p14="http://schemas.microsoft.com/office/powerpoint/2010/main" val="415487576"/>
              </p:ext>
            </p:extLst>
          </p:nvPr>
        </p:nvGraphicFramePr>
        <p:xfrm>
          <a:off x="8466" y="0"/>
          <a:ext cx="9135534" cy="6858000"/>
        </p:xfrm>
        <a:graphic>
          <a:graphicData uri="http://schemas.openxmlformats.org/drawingml/2006/table">
            <a:tbl>
              <a:tblPr firstRow="1" firstCol="1" bandRow="1"/>
              <a:tblGrid>
                <a:gridCol w="5972960">
                  <a:extLst>
                    <a:ext uri="{9D8B030D-6E8A-4147-A177-3AD203B41FA5}">
                      <a16:colId xmlns:a16="http://schemas.microsoft.com/office/drawing/2014/main" val="1147717429"/>
                    </a:ext>
                  </a:extLst>
                </a:gridCol>
                <a:gridCol w="1937176">
                  <a:extLst>
                    <a:ext uri="{9D8B030D-6E8A-4147-A177-3AD203B41FA5}">
                      <a16:colId xmlns:a16="http://schemas.microsoft.com/office/drawing/2014/main" val="1464491537"/>
                    </a:ext>
                  </a:extLst>
                </a:gridCol>
                <a:gridCol w="1225398">
                  <a:extLst>
                    <a:ext uri="{9D8B030D-6E8A-4147-A177-3AD203B41FA5}">
                      <a16:colId xmlns:a16="http://schemas.microsoft.com/office/drawing/2014/main" val="1759766466"/>
                    </a:ext>
                  </a:extLst>
                </a:gridCol>
              </a:tblGrid>
              <a:tr h="228600">
                <a:tc gridSpan="3">
                  <a:txBody>
                    <a:bodyPr/>
                    <a:lstStyle/>
                    <a:p>
                      <a:pPr marL="0" marR="0">
                        <a:lnSpc>
                          <a:spcPct val="107000"/>
                        </a:lnSpc>
                        <a:spcBef>
                          <a:spcPts val="0"/>
                        </a:spcBef>
                        <a:spcAft>
                          <a:spcPts val="80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Human Resource Management Contacts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623571503"/>
                  </a:ext>
                </a:extLst>
              </a:tr>
              <a:tr h="228600">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Chief Human Resources Officer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Jill Fragoso</a:t>
                      </a:r>
                    </a:p>
                  </a:txBody>
                  <a:tcPr marL="37072" marR="37072" marT="0" marB="0">
                    <a:lnL w="12700" cap="flat" cmpd="sng" algn="ctr">
                      <a:solidFill>
                        <a:srgbClr val="000000"/>
                      </a:solidFill>
                      <a:prstDash val="solid"/>
                      <a:round/>
                      <a:headEnd type="none" w="med" len="med"/>
                      <a:tailEnd type="none" w="med" len="med"/>
                    </a:lnL>
                    <a:solidFill>
                      <a:schemeClr val="bg1"/>
                    </a:solidFill>
                  </a:tcPr>
                </a:tc>
                <a:tc>
                  <a:txBody>
                    <a:bodyPr/>
                    <a:lstStyle/>
                    <a:p>
                      <a:pPr marL="0" marR="0" algn="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#3-2634</a:t>
                      </a:r>
                    </a:p>
                  </a:txBody>
                  <a:tcPr marL="37072" marR="37072" marT="0" marB="0">
                    <a:solidFill>
                      <a:schemeClr val="bg1"/>
                    </a:solidFill>
                  </a:tcPr>
                </a:tc>
                <a:extLst>
                  <a:ext uri="{0D108BD9-81ED-4DB2-BD59-A6C34878D82A}">
                    <a16:rowId xmlns:a16="http://schemas.microsoft.com/office/drawing/2014/main" val="1542724031"/>
                  </a:ext>
                </a:extLst>
              </a:tr>
              <a:tr h="228600">
                <a:tc gridSpan="3">
                  <a:txBody>
                    <a:bodyPr/>
                    <a:lstStyle/>
                    <a:p>
                      <a:pPr marL="0" marR="0">
                        <a:lnSpc>
                          <a:spcPct val="107000"/>
                        </a:lnSpc>
                        <a:spcBef>
                          <a:spcPts val="0"/>
                        </a:spcBef>
                        <a:spcAft>
                          <a:spcPts val="6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Employee Relations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66263245"/>
                  </a:ext>
                </a:extLst>
              </a:tr>
              <a:tr h="228600">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Employee Relations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Leila McConnell</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#3-4947</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91059281"/>
                  </a:ext>
                </a:extLst>
              </a:tr>
              <a:tr h="228600">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Employee Relations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Carla Popularas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#3-5798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90688587"/>
                  </a:ext>
                </a:extLst>
              </a:tr>
              <a:tr h="228600">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Employee Relations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Mike Jarvis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#3-1680</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45543607"/>
                  </a:ext>
                </a:extLst>
              </a:tr>
              <a:tr h="228600">
                <a:tc gridSpan="3">
                  <a:txBody>
                    <a:bodyPr/>
                    <a:lstStyle/>
                    <a:p>
                      <a:pPr marL="0" marR="0">
                        <a:lnSpc>
                          <a:spcPct val="107000"/>
                        </a:lnSpc>
                        <a:spcBef>
                          <a:spcPts val="0"/>
                        </a:spcBef>
                        <a:spcAft>
                          <a:spcPts val="6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Compensation &amp; Benefits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46830487"/>
                  </a:ext>
                </a:extLst>
              </a:tr>
              <a:tr h="22860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Compensation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Sara Schexnayder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#3-4226</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83489724"/>
                  </a:ext>
                </a:extLst>
              </a:tr>
              <a:tr h="22860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Beth Worthen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#3-8742</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13561500"/>
                  </a:ext>
                </a:extLst>
              </a:tr>
              <a:tr h="22860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Generalist (Leave Administrator) </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Mark Gele</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#3-7812</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44912425"/>
                  </a:ext>
                </a:extLst>
              </a:tr>
              <a:tr h="22860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Laurie Kirzner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#3-8741</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34276083"/>
                  </a:ext>
                </a:extLst>
              </a:tr>
              <a:tr h="22860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Maddie Hopkins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#3-2455</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2377150"/>
                  </a:ext>
                </a:extLst>
              </a:tr>
              <a:tr h="22860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mn-ea"/>
                          <a:cs typeface="Times New Roman" panose="02020603050405020304" pitchFamily="18" charset="0"/>
                        </a:rPr>
                        <a:t>Benefits Consultant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Terry Varnado</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#3-2799</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77672576"/>
                  </a:ext>
                </a:extLst>
              </a:tr>
              <a:tr h="22860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Coordinator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Krystal Citty</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#3-7780</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02405291"/>
                  </a:ext>
                </a:extLst>
              </a:tr>
              <a:tr h="22860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mn-ea"/>
                          <a:cs typeface="Times New Roman" panose="02020603050405020304" pitchFamily="18" charset="0"/>
                        </a:rPr>
                        <a:t>Compensation Analyst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Kel Brownfield</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#3-7378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55706478"/>
                  </a:ext>
                </a:extLst>
              </a:tr>
              <a:tr h="228600">
                <a:tc gridSpan="3">
                  <a:txBody>
                    <a:bodyPr/>
                    <a:lstStyle/>
                    <a:p>
                      <a:pPr marL="0" marR="0">
                        <a:lnSpc>
                          <a:spcPct val="107000"/>
                        </a:lnSpc>
                        <a:spcBef>
                          <a:spcPts val="0"/>
                        </a:spcBef>
                        <a:spcAft>
                          <a:spcPts val="6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Human Resource Information Systems (HRIS)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24185308"/>
                  </a:ext>
                </a:extLst>
              </a:tr>
              <a:tr h="22860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Assistant Director, HRIS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Michelle Sharp</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#3-2029</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51104300"/>
                  </a:ext>
                </a:extLst>
              </a:tr>
              <a:tr h="22860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HRIS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Jane Behlen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#3-1616</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7913968"/>
                  </a:ext>
                </a:extLst>
              </a:tr>
              <a:tr h="22860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File Room Coordinator </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Janet Magee</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#3-8158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16270861"/>
                  </a:ext>
                </a:extLst>
              </a:tr>
              <a:tr h="22860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Administrative Coordinator 3</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Michael Mosley</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86759083"/>
                  </a:ext>
                </a:extLst>
              </a:tr>
              <a:tr h="22860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Human Resources Specialist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Myra Christophe</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#3-1781</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08935874"/>
                  </a:ext>
                </a:extLst>
              </a:tr>
              <a:tr h="228600">
                <a:tc gridSpan="3">
                  <a:txBody>
                    <a:bodyPr/>
                    <a:lstStyle/>
                    <a:p>
                      <a:pPr marL="0" marR="0">
                        <a:lnSpc>
                          <a:spcPct val="107000"/>
                        </a:lnSpc>
                        <a:spcBef>
                          <a:spcPts val="0"/>
                        </a:spcBef>
                        <a:spcAft>
                          <a:spcPts val="6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Talent Management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47377210"/>
                  </a:ext>
                </a:extLst>
              </a:tr>
              <a:tr h="22860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Talent</a:t>
                      </a:r>
                      <a:r>
                        <a:rPr lang="en-US" sz="14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Acquisition Manager</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Shauna Caputo</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#3-2047</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90866480"/>
                  </a:ext>
                </a:extLst>
              </a:tr>
              <a:tr h="22860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Human Resources Specialist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Timethia Brown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#3-4835</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93524858"/>
                  </a:ext>
                </a:extLst>
              </a:tr>
              <a:tr h="22860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 Generalist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Cristina Guillory</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#3-2044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8808494"/>
                  </a:ext>
                </a:extLst>
              </a:tr>
              <a:tr h="22860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 Generalist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Alicia Rodriguez</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#3-8740</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55291726"/>
                  </a:ext>
                </a:extLst>
              </a:tr>
              <a:tr h="22860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HRM Talent Acquisition Coordinator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Tannia Jacob</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#3-4832</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77632850"/>
                  </a:ext>
                </a:extLst>
              </a:tr>
              <a:tr h="22860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Talent Development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Denise Robinson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#3-1609</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51191531"/>
                  </a:ext>
                </a:extLst>
              </a:tr>
              <a:tr h="22860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Learning &amp; Development Trainer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Tranell Barton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#3-8640</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39561135"/>
                  </a:ext>
                </a:extLst>
              </a:tr>
              <a:tr h="22860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HRM Talent Development Coordinator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Alexander-Quang Tran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#3-2214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83499846"/>
                  </a:ext>
                </a:extLst>
              </a:tr>
            </a:tbl>
          </a:graphicData>
        </a:graphic>
      </p:graphicFrame>
    </p:spTree>
    <p:extLst>
      <p:ext uri="{BB962C8B-B14F-4D97-AF65-F5344CB8AC3E}">
        <p14:creationId xmlns:p14="http://schemas.microsoft.com/office/powerpoint/2010/main" val="1288462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3536" y="3007867"/>
            <a:ext cx="2797810" cy="756920"/>
          </a:xfrm>
          <a:prstGeom prst="rect">
            <a:avLst/>
          </a:prstGeom>
        </p:spPr>
        <p:txBody>
          <a:bodyPr vert="horz" wrap="square" lIns="0" tIns="12700" rIns="0" bIns="0" rtlCol="0">
            <a:spAutoFit/>
          </a:bodyPr>
          <a:lstStyle/>
          <a:p>
            <a:pPr marL="12700">
              <a:lnSpc>
                <a:spcPct val="100000"/>
              </a:lnSpc>
              <a:spcBef>
                <a:spcPts val="100"/>
              </a:spcBef>
            </a:pPr>
            <a:endParaRPr sz="4800" dirty="0">
              <a:latin typeface="Calibri"/>
              <a:cs typeface="Calibri"/>
            </a:endParaRPr>
          </a:p>
        </p:txBody>
      </p:sp>
      <p:pic>
        <p:nvPicPr>
          <p:cNvPr id="4" name="Picture 3">
            <a:extLst>
              <a:ext uri="{FF2B5EF4-FFF2-40B4-BE49-F238E27FC236}">
                <a16:creationId xmlns:a16="http://schemas.microsoft.com/office/drawing/2014/main" id="{B2D0D219-0C23-4258-A498-146B47FB8243}"/>
              </a:ext>
            </a:extLst>
          </p:cNvPr>
          <p:cNvPicPr>
            <a:picLocks noChangeAspect="1"/>
          </p:cNvPicPr>
          <p:nvPr/>
        </p:nvPicPr>
        <p:blipFill>
          <a:blip r:embed="rId2"/>
          <a:stretch>
            <a:fillRect/>
          </a:stretch>
        </p:blipFill>
        <p:spPr>
          <a:xfrm>
            <a:off x="1277589" y="1676400"/>
            <a:ext cx="6588822" cy="3734103"/>
          </a:xfrm>
          <a:prstGeom prst="ellipse">
            <a:avLst/>
          </a:prstGeom>
          <a:ln>
            <a:noFill/>
          </a:ln>
          <a:effectLst>
            <a:softEdge rad="112500"/>
          </a:effectLst>
        </p:spPr>
      </p:pic>
      <p:sp>
        <p:nvSpPr>
          <p:cNvPr id="5" name="Slide Number Placeholder 4">
            <a:extLst>
              <a:ext uri="{FF2B5EF4-FFF2-40B4-BE49-F238E27FC236}">
                <a16:creationId xmlns:a16="http://schemas.microsoft.com/office/drawing/2014/main" id="{B3A7FBFE-A6EB-4B6B-A30F-439865453446}"/>
              </a:ext>
            </a:extLst>
          </p:cNvPr>
          <p:cNvSpPr>
            <a:spLocks noGrp="1"/>
          </p:cNvSpPr>
          <p:nvPr>
            <p:ph type="sldNum" sz="quarter" idx="7"/>
          </p:nvPr>
        </p:nvSpPr>
        <p:spPr/>
        <p:txBody>
          <a:bodyPr/>
          <a:lstStyle/>
          <a:p>
            <a:fld id="{B6F15528-21DE-4FAA-801E-634DDDAF4B2B}" type="slidenum">
              <a:rPr lang="en-US" smtClean="0"/>
              <a:t>26</a:t>
            </a:fld>
            <a:endParaRPr lang="en-US" dirty="0"/>
          </a:p>
        </p:txBody>
      </p:sp>
    </p:spTree>
    <p:extLst>
      <p:ext uri="{BB962C8B-B14F-4D97-AF65-F5344CB8AC3E}">
        <p14:creationId xmlns:p14="http://schemas.microsoft.com/office/powerpoint/2010/main" val="1688923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3625" y="133456"/>
            <a:ext cx="2800349" cy="954107"/>
          </a:xfrm>
        </p:spPr>
        <p:txBody>
          <a:bodyPr/>
          <a:lstStyle/>
          <a:p>
            <a:pPr algn="r" rtl="0"/>
            <a:r>
              <a:rPr lang="en-US" sz="1800" dirty="0">
                <a:solidFill>
                  <a:srgbClr val="4C216D"/>
                </a:solidFill>
              </a:rPr>
              <a:t>Employee Relations</a:t>
            </a:r>
            <a:br>
              <a:rPr lang="en-US" sz="1800" dirty="0">
                <a:solidFill>
                  <a:srgbClr val="4C216D"/>
                </a:solidFill>
              </a:rPr>
            </a:br>
            <a:r>
              <a:rPr lang="en-US" sz="1200" dirty="0">
                <a:solidFill>
                  <a:srgbClr val="4C216D"/>
                </a:solidFill>
                <a:hlinkClick r:id="rId2"/>
              </a:rPr>
              <a:t>nohrmlabrel@lsuhsc.edu</a:t>
            </a:r>
            <a:br>
              <a:rPr lang="en-US" sz="1200" dirty="0">
                <a:solidFill>
                  <a:srgbClr val="4C216D"/>
                </a:solidFill>
              </a:rPr>
            </a:br>
            <a:endParaRPr lang="en-US" dirty="0"/>
          </a:p>
        </p:txBody>
      </p:sp>
      <p:sp>
        <p:nvSpPr>
          <p:cNvPr id="7" name="Text Placeholder 6">
            <a:extLst>
              <a:ext uri="{FF2B5EF4-FFF2-40B4-BE49-F238E27FC236}">
                <a16:creationId xmlns:a16="http://schemas.microsoft.com/office/drawing/2014/main" id="{F8DC4999-EADA-484E-BF35-1252EAB35200}"/>
              </a:ext>
            </a:extLst>
          </p:cNvPr>
          <p:cNvSpPr>
            <a:spLocks noGrp="1"/>
          </p:cNvSpPr>
          <p:nvPr>
            <p:ph type="body" idx="1"/>
          </p:nvPr>
        </p:nvSpPr>
        <p:spPr>
          <a:xfrm>
            <a:off x="1657350" y="2171701"/>
            <a:ext cx="5886450" cy="842667"/>
          </a:xfrm>
        </p:spPr>
        <p:txBody>
          <a:bodyPr/>
          <a:lstStyle/>
          <a:p>
            <a:pPr>
              <a:lnSpc>
                <a:spcPct val="112000"/>
              </a:lnSpc>
              <a:spcBef>
                <a:spcPts val="450"/>
              </a:spcBef>
            </a:pPr>
            <a:endParaRPr lang="en-US" sz="1050" dirty="0">
              <a:latin typeface="Calibri" panose="020F0502020204030204" pitchFamily="34" charset="0"/>
              <a:ea typeface="Calibri" panose="020F0502020204030204" pitchFamily="34" charset="0"/>
              <a:cs typeface="Times New Roman" panose="02020603050405020304" pitchFamily="18" charset="0"/>
            </a:endParaRPr>
          </a:p>
          <a:p>
            <a:endParaRPr lang="en-US" sz="1500" dirty="0"/>
          </a:p>
          <a:p>
            <a:pPr lvl="1"/>
            <a:endParaRPr lang="en-US" sz="1200" dirty="0"/>
          </a:p>
          <a:p>
            <a:pPr lvl="2"/>
            <a:endParaRPr lang="en-US" sz="1200" baseline="30000" dirty="0"/>
          </a:p>
          <a:p>
            <a:pPr lvl="2"/>
            <a:endParaRPr lang="en-US" sz="1200" baseline="30000" dirty="0"/>
          </a:p>
        </p:txBody>
      </p:sp>
      <p:sp>
        <p:nvSpPr>
          <p:cNvPr id="3" name="Text Placeholder 3">
            <a:extLst>
              <a:ext uri="{FF2B5EF4-FFF2-40B4-BE49-F238E27FC236}">
                <a16:creationId xmlns:a16="http://schemas.microsoft.com/office/drawing/2014/main" id="{73D5A556-2DBF-B7B8-C562-2300A53F764B}"/>
              </a:ext>
            </a:extLst>
          </p:cNvPr>
          <p:cNvSpPr txBox="1">
            <a:spLocks/>
          </p:cNvSpPr>
          <p:nvPr/>
        </p:nvSpPr>
        <p:spPr>
          <a:xfrm>
            <a:off x="685800" y="1676400"/>
            <a:ext cx="8382000" cy="2523768"/>
          </a:xfrm>
          <a:prstGeom prst="rect">
            <a:avLst/>
          </a:prstGeom>
        </p:spPr>
        <p:txBody>
          <a:bodyPr wrap="square" lIns="0" tIns="0" rIns="0" bIns="0">
            <a:spAutoFit/>
          </a:bodyPr>
          <a:lstStyle>
            <a:lvl1pPr marL="0">
              <a:defRPr sz="1800" b="0" i="0">
                <a:solidFill>
                  <a:schemeClr val="tx1"/>
                </a:solidFill>
                <a:latin typeface="Calibri"/>
                <a:ea typeface="+mn-ea"/>
                <a:cs typeface="Calibri"/>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r>
              <a:rPr lang="en-US" sz="2000" kern="0" dirty="0">
                <a:solidFill>
                  <a:srgbClr val="652B91"/>
                </a:solidFill>
                <a:latin typeface="+mj-lt"/>
              </a:rPr>
              <a:t>Quick Reminder</a:t>
            </a:r>
          </a:p>
          <a:p>
            <a:endParaRPr lang="en-US" sz="1600" b="1" kern="0" dirty="0">
              <a:latin typeface="+mn-lt"/>
            </a:endParaRPr>
          </a:p>
          <a:p>
            <a:r>
              <a:rPr lang="en-US" sz="1600" dirty="0"/>
              <a:t>When your department is moving to Involuntary Termination, please remember to reach out to Employee Relations </a:t>
            </a:r>
            <a:r>
              <a:rPr lang="en-US" sz="1600" i="1" dirty="0"/>
              <a:t>prior</a:t>
            </a:r>
            <a:r>
              <a:rPr lang="en-US" sz="1600" dirty="0"/>
              <a:t> to communication with the employee.</a:t>
            </a:r>
          </a:p>
          <a:p>
            <a:endParaRPr lang="en-US" sz="1600" kern="0" dirty="0">
              <a:solidFill>
                <a:sysClr val="windowText" lastClr="000000"/>
              </a:solidFill>
            </a:endParaRPr>
          </a:p>
          <a:p>
            <a:r>
              <a:rPr lang="en-US" sz="1600" dirty="0"/>
              <a:t>We want to ensure you have all the information and support that you will need, make sure all the proper documentation is in place, and it gives us a heads up on the front end.</a:t>
            </a:r>
          </a:p>
          <a:p>
            <a:endParaRPr lang="en-US" sz="1600" kern="0" dirty="0">
              <a:solidFill>
                <a:sysClr val="windowText" lastClr="000000"/>
              </a:solidFill>
            </a:endParaRPr>
          </a:p>
          <a:p>
            <a:r>
              <a:rPr lang="en-US" sz="1600" dirty="0"/>
              <a:t>We are here to assist you with these difficult and delicate conversations. </a:t>
            </a:r>
          </a:p>
          <a:p>
            <a:endParaRPr lang="en-US" sz="1600" kern="0" dirty="0">
              <a:solidFill>
                <a:sysClr val="windowText" lastClr="000000"/>
              </a:solidFill>
            </a:endParaRPr>
          </a:p>
        </p:txBody>
      </p:sp>
      <p:sp>
        <p:nvSpPr>
          <p:cNvPr id="4" name="Rectangle 5">
            <a:extLst>
              <a:ext uri="{FF2B5EF4-FFF2-40B4-BE49-F238E27FC236}">
                <a16:creationId xmlns:a16="http://schemas.microsoft.com/office/drawing/2014/main" id="{07D6B3FE-79B9-AA4A-D449-4326395B7374}"/>
              </a:ext>
            </a:extLst>
          </p:cNvPr>
          <p:cNvSpPr>
            <a:spLocks noChangeArrowheads="1"/>
          </p:cNvSpPr>
          <p:nvPr/>
        </p:nvSpPr>
        <p:spPr bwMode="auto">
          <a:xfrm>
            <a:off x="1238292" y="5014555"/>
            <a:ext cx="2724109" cy="10464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1600" dirty="0">
                <a:solidFill>
                  <a:srgbClr val="652B91"/>
                </a:solidFill>
                <a:latin typeface="+mj-lt"/>
              </a:rPr>
              <a:t>Carla Popularas</a:t>
            </a:r>
          </a:p>
          <a:p>
            <a:pPr algn="ctr"/>
            <a:r>
              <a:rPr lang="en-US" sz="1400" i="1" dirty="0"/>
              <a:t>Employee Relations Consultant</a:t>
            </a:r>
          </a:p>
          <a:p>
            <a:pPr algn="ctr"/>
            <a:endParaRPr lang="en-US" sz="1400" i="1" dirty="0"/>
          </a:p>
          <a:p>
            <a:pPr algn="ctr"/>
            <a:r>
              <a:rPr lang="en-US" sz="1600" dirty="0">
                <a:latin typeface="+mj-lt"/>
              </a:rPr>
              <a:t>504-568-5798</a:t>
            </a:r>
          </a:p>
        </p:txBody>
      </p:sp>
      <p:sp>
        <p:nvSpPr>
          <p:cNvPr id="5" name="Rectangle 5">
            <a:extLst>
              <a:ext uri="{FF2B5EF4-FFF2-40B4-BE49-F238E27FC236}">
                <a16:creationId xmlns:a16="http://schemas.microsoft.com/office/drawing/2014/main" id="{7AA89F89-0657-F95F-ABBC-FADE8CFFB643}"/>
              </a:ext>
            </a:extLst>
          </p:cNvPr>
          <p:cNvSpPr>
            <a:spLocks noChangeArrowheads="1"/>
          </p:cNvSpPr>
          <p:nvPr/>
        </p:nvSpPr>
        <p:spPr bwMode="auto">
          <a:xfrm>
            <a:off x="5181601" y="5014555"/>
            <a:ext cx="2724109" cy="10464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1600" dirty="0">
                <a:solidFill>
                  <a:srgbClr val="652B91"/>
                </a:solidFill>
                <a:latin typeface="+mj-lt"/>
              </a:rPr>
              <a:t>Mike Jarvis</a:t>
            </a:r>
          </a:p>
          <a:p>
            <a:pPr algn="ctr"/>
            <a:r>
              <a:rPr lang="en-US" sz="1400" i="1" dirty="0"/>
              <a:t>Employee Relations Consultant</a:t>
            </a:r>
          </a:p>
          <a:p>
            <a:pPr algn="ctr"/>
            <a:endParaRPr lang="en-US" sz="1400" i="1" dirty="0"/>
          </a:p>
          <a:p>
            <a:pPr algn="ctr"/>
            <a:r>
              <a:rPr lang="en-US" sz="1600" dirty="0">
                <a:latin typeface="+mj-lt"/>
              </a:rPr>
              <a:t>504-568-1680</a:t>
            </a:r>
          </a:p>
        </p:txBody>
      </p:sp>
      <p:sp>
        <p:nvSpPr>
          <p:cNvPr id="6" name="TextBox 5">
            <a:extLst>
              <a:ext uri="{FF2B5EF4-FFF2-40B4-BE49-F238E27FC236}">
                <a16:creationId xmlns:a16="http://schemas.microsoft.com/office/drawing/2014/main" id="{B1531628-1011-DE23-CB08-DC8BBC0C8B25}"/>
              </a:ext>
            </a:extLst>
          </p:cNvPr>
          <p:cNvSpPr txBox="1"/>
          <p:nvPr/>
        </p:nvSpPr>
        <p:spPr>
          <a:xfrm>
            <a:off x="2809875" y="4423736"/>
            <a:ext cx="3581400" cy="369332"/>
          </a:xfrm>
          <a:prstGeom prst="rect">
            <a:avLst/>
          </a:prstGeom>
          <a:noFill/>
        </p:spPr>
        <p:txBody>
          <a:bodyPr wrap="square" rtlCol="0">
            <a:spAutoFit/>
          </a:bodyPr>
          <a:lstStyle/>
          <a:p>
            <a:pPr algn="ctr"/>
            <a:r>
              <a:rPr lang="en-US" dirty="0">
                <a:solidFill>
                  <a:srgbClr val="652B91"/>
                </a:solidFill>
              </a:rPr>
              <a:t>Employee Relations Team</a:t>
            </a:r>
          </a:p>
        </p:txBody>
      </p:sp>
    </p:spTree>
    <p:extLst>
      <p:ext uri="{BB962C8B-B14F-4D97-AF65-F5344CB8AC3E}">
        <p14:creationId xmlns:p14="http://schemas.microsoft.com/office/powerpoint/2010/main" val="943134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7086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Benefits</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Beth Worthen, </a:t>
            </a:r>
            <a:r>
              <a:rPr lang="en-US" sz="2000" i="1" spc="-10" dirty="0">
                <a:solidFill>
                  <a:srgbClr val="451D7A"/>
                </a:solidFill>
                <a:latin typeface="Arial" panose="020B0604020202020204" pitchFamily="34" charset="0"/>
                <a:cs typeface="Arial" panose="020B0604020202020204" pitchFamily="34" charset="0"/>
              </a:rPr>
              <a:t>Benefits &amp; Retirement Manager</a:t>
            </a:r>
            <a:endParaRPr sz="2000" i="1" spc="-10" dirty="0">
              <a:solidFill>
                <a:srgbClr val="451D7A"/>
              </a:solidFill>
              <a:latin typeface="Arial" panose="020B0604020202020204" pitchFamily="34" charset="0"/>
              <a:cs typeface="Arial" panose="020B0604020202020204" pitchFamily="34" charset="0"/>
            </a:endParaRPr>
          </a:p>
        </p:txBody>
      </p:sp>
      <p:sp>
        <p:nvSpPr>
          <p:cNvPr id="2" name="Rectangle 1">
            <a:hlinkClick r:id="rId3" action="ppaction://hlinksldjump"/>
            <a:extLst>
              <a:ext uri="{FF2B5EF4-FFF2-40B4-BE49-F238E27FC236}">
                <a16:creationId xmlns:a16="http://schemas.microsoft.com/office/drawing/2014/main" id="{59FBA5C7-61A6-4DED-B9E5-88008B8A2EC8}"/>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5ED4E6F-20E8-488D-BF49-945DD223CDA9}"/>
              </a:ext>
            </a:extLst>
          </p:cNvPr>
          <p:cNvSpPr>
            <a:spLocks noGrp="1"/>
          </p:cNvSpPr>
          <p:nvPr>
            <p:ph type="sldNum" sz="quarter" idx="7"/>
          </p:nvPr>
        </p:nvSpPr>
        <p:spPr/>
        <p:txBody>
          <a:bodyPr/>
          <a:lstStyle/>
          <a:p>
            <a:fld id="{B6F15528-21DE-4FAA-801E-634DDDAF4B2B}" type="slidenum">
              <a:rPr lang="en-US" smtClean="0"/>
              <a:t>4</a:t>
            </a:fld>
            <a:endParaRPr lang="en-US" dirty="0"/>
          </a:p>
        </p:txBody>
      </p:sp>
    </p:spTree>
    <p:extLst>
      <p:ext uri="{BB962C8B-B14F-4D97-AF65-F5344CB8AC3E}">
        <p14:creationId xmlns:p14="http://schemas.microsoft.com/office/powerpoint/2010/main" val="166125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3" y="152402"/>
            <a:ext cx="1523999" cy="1969770"/>
          </a:xfrm>
        </p:spPr>
        <p:txBody>
          <a:bodyPr/>
          <a:lstStyle/>
          <a:p>
            <a:pPr rtl="0"/>
            <a:br>
              <a:rPr lang="en-US" sz="4800" dirty="0"/>
            </a:br>
            <a:br>
              <a:rPr lang="en-US" sz="4800" kern="1200" dirty="0">
                <a:solidFill>
                  <a:srgbClr val="4C216D"/>
                </a:solidFill>
              </a:rPr>
            </a:br>
            <a:endParaRPr lang="en-US" dirty="0"/>
          </a:p>
        </p:txBody>
      </p:sp>
      <p:sp>
        <p:nvSpPr>
          <p:cNvPr id="3" name="Title 1">
            <a:extLst>
              <a:ext uri="{FF2B5EF4-FFF2-40B4-BE49-F238E27FC236}">
                <a16:creationId xmlns:a16="http://schemas.microsoft.com/office/drawing/2014/main" id="{A2967676-E42C-99CD-EC6E-937826E1F7D8}"/>
              </a:ext>
            </a:extLst>
          </p:cNvPr>
          <p:cNvSpPr txBox="1">
            <a:spLocks/>
          </p:cNvSpPr>
          <p:nvPr/>
        </p:nvSpPr>
        <p:spPr>
          <a:xfrm>
            <a:off x="5791203" y="152401"/>
            <a:ext cx="3200399" cy="707886"/>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C216D"/>
                </a:solidFill>
                <a:effectLst/>
                <a:uLnTx/>
                <a:uFillTx/>
                <a:latin typeface="Calibri"/>
                <a:ea typeface="+mj-ea"/>
                <a:cs typeface="Calibri"/>
              </a:rPr>
              <a:t>HRM Benefits</a:t>
            </a:r>
            <a:br>
              <a:rPr kumimoji="0" lang="en-US" sz="2000" b="1" i="0" u="none" strike="noStrike" kern="0" cap="none" spc="0" normalizeH="0" baseline="0" noProof="0" dirty="0">
                <a:ln>
                  <a:noFill/>
                </a:ln>
                <a:solidFill>
                  <a:srgbClr val="4C216D"/>
                </a:solidFill>
                <a:effectLst/>
                <a:uLnTx/>
                <a:uFillTx/>
                <a:latin typeface="Calibri"/>
                <a:ea typeface="+mj-ea"/>
                <a:cs typeface="Calibri"/>
              </a:rPr>
            </a:br>
            <a:r>
              <a:rPr kumimoji="0" lang="en-US" sz="1200" b="1" i="0" u="none" strike="noStrike" kern="0" cap="none" spc="0" normalizeH="0" baseline="0" noProof="0" dirty="0">
                <a:ln>
                  <a:noFill/>
                </a:ln>
                <a:solidFill>
                  <a:srgbClr val="4C216D"/>
                </a:solidFill>
                <a:effectLst/>
                <a:uLnTx/>
                <a:uFillTx/>
                <a:latin typeface="Calibri"/>
                <a:ea typeface="+mj-ea"/>
                <a:cs typeface="Calibri"/>
                <a:hlinkClick r:id="rId2"/>
              </a:rPr>
              <a:t>nohrmbenefits@lsuhsc.edu</a:t>
            </a:r>
            <a:endParaRPr kumimoji="0" lang="en-US" sz="1200" b="1" i="0" u="none" strike="noStrike" kern="0" cap="none" spc="0" normalizeH="0" baseline="0" noProof="0" dirty="0">
              <a:ln>
                <a:noFill/>
              </a:ln>
              <a:solidFill>
                <a:srgbClr val="4C216D"/>
              </a:solidFill>
              <a:effectLst/>
              <a:uLnTx/>
              <a:uFillTx/>
              <a:latin typeface="Calibri"/>
              <a:ea typeface="+mj-ea"/>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4C216D"/>
              </a:solidFill>
              <a:effectLst/>
              <a:uLnTx/>
              <a:uFillTx/>
              <a:latin typeface="Calibri"/>
              <a:ea typeface="+mj-ea"/>
              <a:cs typeface="Calibri"/>
            </a:endParaRPr>
          </a:p>
        </p:txBody>
      </p:sp>
      <p:sp>
        <p:nvSpPr>
          <p:cNvPr id="4" name="Text Placeholder 4">
            <a:extLst>
              <a:ext uri="{FF2B5EF4-FFF2-40B4-BE49-F238E27FC236}">
                <a16:creationId xmlns:a16="http://schemas.microsoft.com/office/drawing/2014/main" id="{9A1F2900-397A-4DC4-AF47-D747F2DBB037}"/>
              </a:ext>
            </a:extLst>
          </p:cNvPr>
          <p:cNvSpPr>
            <a:spLocks noGrp="1"/>
          </p:cNvSpPr>
          <p:nvPr>
            <p:ph type="body" idx="1"/>
          </p:nvPr>
        </p:nvSpPr>
        <p:spPr>
          <a:xfrm>
            <a:off x="2281785" y="2443643"/>
            <a:ext cx="3412606" cy="3231654"/>
          </a:xfrm>
        </p:spPr>
        <p:txBody>
          <a:bodyPr/>
          <a:lstStyle/>
          <a:p>
            <a:r>
              <a:rPr lang="en-US" sz="1600" b="1" dirty="0"/>
              <a:t>Terry Varnado, PHR</a:t>
            </a:r>
          </a:p>
          <a:p>
            <a:r>
              <a:rPr lang="en-US" sz="1600" i="1" dirty="0"/>
              <a:t>Benefits Consultant</a:t>
            </a:r>
          </a:p>
          <a:p>
            <a:r>
              <a:rPr lang="en-US" sz="1600" dirty="0">
                <a:hlinkClick r:id="rId3"/>
              </a:rPr>
              <a:t>tvarn2@lsuhsc.edu</a:t>
            </a:r>
            <a:endParaRPr lang="en-US" sz="1600" dirty="0"/>
          </a:p>
          <a:p>
            <a:r>
              <a:rPr lang="en-US" sz="1600" dirty="0"/>
              <a:t>504-568-2799</a:t>
            </a:r>
          </a:p>
          <a:p>
            <a:endParaRPr lang="en-US" sz="1600" i="1" dirty="0"/>
          </a:p>
          <a:p>
            <a:endParaRPr lang="en-US" sz="1600" i="1" dirty="0"/>
          </a:p>
          <a:p>
            <a:endParaRPr lang="en-US" sz="1600" i="1" dirty="0"/>
          </a:p>
          <a:p>
            <a:endParaRPr lang="en-US" sz="1600" b="1" dirty="0"/>
          </a:p>
          <a:p>
            <a:r>
              <a:rPr lang="en-US" sz="1600" b="1" dirty="0"/>
              <a:t>Krystal Citty, </a:t>
            </a:r>
            <a:r>
              <a:rPr lang="en-US" sz="1600" b="1" dirty="0" err="1"/>
              <a:t>aPHR</a:t>
            </a:r>
            <a:endParaRPr lang="en-US" sz="1600" b="1" dirty="0"/>
          </a:p>
          <a:p>
            <a:r>
              <a:rPr lang="en-US" sz="1600" i="1" dirty="0"/>
              <a:t>Benefits Coordinator</a:t>
            </a:r>
          </a:p>
          <a:p>
            <a:r>
              <a:rPr lang="en-US" sz="1600" dirty="0">
                <a:hlinkClick r:id="rId4"/>
              </a:rPr>
              <a:t>kcitty@lsuhsc.edu</a:t>
            </a:r>
            <a:endParaRPr lang="en-US" sz="1600" dirty="0"/>
          </a:p>
          <a:p>
            <a:r>
              <a:rPr lang="en-US" sz="1600" dirty="0"/>
              <a:t>504-568-7780</a:t>
            </a:r>
          </a:p>
          <a:p>
            <a:endParaRPr lang="en-US" i="1" dirty="0"/>
          </a:p>
        </p:txBody>
      </p:sp>
      <p:pic>
        <p:nvPicPr>
          <p:cNvPr id="5" name="Picture 8" descr="Prudential Pathways &quot; A Financial Wellness Series&quot; Logo">
            <a:extLst>
              <a:ext uri="{FF2B5EF4-FFF2-40B4-BE49-F238E27FC236}">
                <a16:creationId xmlns:a16="http://schemas.microsoft.com/office/drawing/2014/main" id="{8977E478-F07A-ED9B-E7D4-5E6D173D1B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596428"/>
            <a:ext cx="1762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Profile photo of Krystal Citty Cisneros, aPHR">
            <a:extLst>
              <a:ext uri="{FF2B5EF4-FFF2-40B4-BE49-F238E27FC236}">
                <a16:creationId xmlns:a16="http://schemas.microsoft.com/office/drawing/2014/main" id="{8D658953-C9DA-4FBF-716F-F975D65714F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403" y="4484614"/>
            <a:ext cx="1190683" cy="11906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rofile photo of Terry Lynn Varnado, MBA-HRM, PHR">
            <a:extLst>
              <a:ext uri="{FF2B5EF4-FFF2-40B4-BE49-F238E27FC236}">
                <a16:creationId xmlns:a16="http://schemas.microsoft.com/office/drawing/2014/main" id="{485D4175-5FA9-971C-131A-BEDFD49B753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403" y="2443643"/>
            <a:ext cx="1181732" cy="118173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1D11256-A9DF-A2CB-C07D-0FC4D5F1C285}"/>
              </a:ext>
            </a:extLst>
          </p:cNvPr>
          <p:cNvSpPr txBox="1">
            <a:spLocks/>
          </p:cNvSpPr>
          <p:nvPr/>
        </p:nvSpPr>
        <p:spPr>
          <a:xfrm>
            <a:off x="519314" y="1562097"/>
            <a:ext cx="8562085" cy="30777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r>
              <a:rPr lang="en-US" sz="2000" b="0" kern="0" spc="-11" dirty="0">
                <a:solidFill>
                  <a:srgbClr val="451D7A"/>
                </a:solidFill>
                <a:latin typeface="+mj-lt"/>
                <a:cs typeface="Arial" panose="020B0604020202020204" pitchFamily="34" charset="0"/>
              </a:rPr>
              <a:t>New Benefits Team Members</a:t>
            </a:r>
          </a:p>
        </p:txBody>
      </p:sp>
    </p:spTree>
    <p:extLst>
      <p:ext uri="{BB962C8B-B14F-4D97-AF65-F5344CB8AC3E}">
        <p14:creationId xmlns:p14="http://schemas.microsoft.com/office/powerpoint/2010/main" val="3113979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3" y="152402"/>
            <a:ext cx="1523999" cy="1969770"/>
          </a:xfrm>
        </p:spPr>
        <p:txBody>
          <a:bodyPr/>
          <a:lstStyle/>
          <a:p>
            <a:pPr rtl="0"/>
            <a:br>
              <a:rPr lang="en-US" sz="4800" dirty="0"/>
            </a:br>
            <a:br>
              <a:rPr lang="en-US" sz="4800" kern="1200" dirty="0">
                <a:solidFill>
                  <a:srgbClr val="4C216D"/>
                </a:solidFill>
              </a:rPr>
            </a:br>
            <a:endParaRPr lang="en-US" dirty="0"/>
          </a:p>
        </p:txBody>
      </p:sp>
      <p:sp>
        <p:nvSpPr>
          <p:cNvPr id="6" name="Title 1">
            <a:extLst>
              <a:ext uri="{FF2B5EF4-FFF2-40B4-BE49-F238E27FC236}">
                <a16:creationId xmlns:a16="http://schemas.microsoft.com/office/drawing/2014/main" id="{20182ACD-94CD-9FA2-A1FA-63CB1EBD88AE}"/>
              </a:ext>
            </a:extLst>
          </p:cNvPr>
          <p:cNvSpPr txBox="1">
            <a:spLocks/>
          </p:cNvSpPr>
          <p:nvPr/>
        </p:nvSpPr>
        <p:spPr>
          <a:xfrm>
            <a:off x="414304" y="1506619"/>
            <a:ext cx="8562085" cy="615553"/>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r>
              <a:rPr lang="en-US" sz="2000" b="0" kern="0" spc="-11" dirty="0">
                <a:solidFill>
                  <a:srgbClr val="451D7A"/>
                </a:solidFill>
                <a:latin typeface="+mj-lt"/>
                <a:cs typeface="Arial" panose="020B0604020202020204" pitchFamily="34" charset="0"/>
              </a:rPr>
              <a:t>Financial Wellness Seminar and </a:t>
            </a:r>
            <a:br>
              <a:rPr lang="en-US" sz="2000" b="0" kern="0" spc="-11" dirty="0">
                <a:solidFill>
                  <a:srgbClr val="451D7A"/>
                </a:solidFill>
                <a:latin typeface="+mj-lt"/>
                <a:cs typeface="Arial" panose="020B0604020202020204" pitchFamily="34" charset="0"/>
              </a:rPr>
            </a:br>
            <a:r>
              <a:rPr lang="en-US" sz="2000" b="0" kern="0" spc="-11" dirty="0">
                <a:solidFill>
                  <a:srgbClr val="451D7A"/>
                </a:solidFill>
                <a:latin typeface="+mj-lt"/>
                <a:cs typeface="Arial" panose="020B0604020202020204" pitchFamily="34" charset="0"/>
              </a:rPr>
              <a:t>Financial Wellness 360 for State of Louisiana Employees</a:t>
            </a:r>
          </a:p>
        </p:txBody>
      </p:sp>
      <p:sp>
        <p:nvSpPr>
          <p:cNvPr id="7" name="Text Placeholder 4">
            <a:extLst>
              <a:ext uri="{FF2B5EF4-FFF2-40B4-BE49-F238E27FC236}">
                <a16:creationId xmlns:a16="http://schemas.microsoft.com/office/drawing/2014/main" id="{F346F6E3-8E08-A11C-7471-B202437286B2}"/>
              </a:ext>
            </a:extLst>
          </p:cNvPr>
          <p:cNvSpPr>
            <a:spLocks noGrp="1"/>
          </p:cNvSpPr>
          <p:nvPr>
            <p:ph type="body" idx="1"/>
          </p:nvPr>
        </p:nvSpPr>
        <p:spPr>
          <a:xfrm>
            <a:off x="414304" y="2438400"/>
            <a:ext cx="6569709" cy="3247043"/>
          </a:xfrm>
        </p:spPr>
        <p:txBody>
          <a:bodyPr/>
          <a:lstStyle/>
          <a:p>
            <a:pPr>
              <a:spcAft>
                <a:spcPts val="600"/>
              </a:spcAft>
            </a:pPr>
            <a:r>
              <a:rPr lang="en-US" sz="1600" dirty="0"/>
              <a:t>This seminar will cover important topics such as:</a:t>
            </a:r>
          </a:p>
          <a:p>
            <a:pPr marL="285750" lvl="0" indent="-285750">
              <a:spcAft>
                <a:spcPts val="600"/>
              </a:spcAft>
              <a:buFont typeface="Arial" panose="020B0604020202020204" pitchFamily="34" charset="0"/>
              <a:buChar char="•"/>
            </a:pPr>
            <a:r>
              <a:rPr lang="en-US" sz="1600" dirty="0"/>
              <a:t>How to fund retirement</a:t>
            </a:r>
          </a:p>
          <a:p>
            <a:pPr marL="285750" lvl="0" indent="-285750">
              <a:spcAft>
                <a:spcPts val="600"/>
              </a:spcAft>
              <a:buFont typeface="Arial" panose="020B0604020202020204" pitchFamily="34" charset="0"/>
              <a:buChar char="•"/>
            </a:pPr>
            <a:r>
              <a:rPr lang="en-US" sz="1600" dirty="0"/>
              <a:t>Understanding and addressing retirement challenges</a:t>
            </a:r>
          </a:p>
          <a:p>
            <a:pPr marL="285750" lvl="0" indent="-285750">
              <a:spcAft>
                <a:spcPts val="600"/>
              </a:spcAft>
              <a:buFont typeface="Arial" panose="020B0604020202020204" pitchFamily="34" charset="0"/>
              <a:buChar char="•"/>
            </a:pPr>
            <a:r>
              <a:rPr lang="en-US" sz="1600" dirty="0"/>
              <a:t>How to navigate market uncertainty</a:t>
            </a:r>
          </a:p>
          <a:p>
            <a:pPr lvl="0">
              <a:spcAft>
                <a:spcPts val="600"/>
              </a:spcAft>
            </a:pPr>
            <a:endParaRPr lang="en-US" dirty="0"/>
          </a:p>
          <a:p>
            <a:pPr>
              <a:spcAft>
                <a:spcPts val="600"/>
              </a:spcAft>
            </a:pPr>
            <a:r>
              <a:rPr lang="en-US" sz="1600" b="1" dirty="0"/>
              <a:t>Thursday – May 25, 2023 from 2:00 – 3:00 p.m. (CST)</a:t>
            </a:r>
            <a:endParaRPr lang="en-US" sz="1600" dirty="0"/>
          </a:p>
          <a:p>
            <a:pPr>
              <a:spcAft>
                <a:spcPts val="600"/>
              </a:spcAft>
            </a:pPr>
            <a:r>
              <a:rPr lang="en-US" sz="1600" b="1" dirty="0"/>
              <a:t>via WebEx</a:t>
            </a:r>
            <a:endParaRPr lang="en-US" sz="1600" dirty="0"/>
          </a:p>
          <a:p>
            <a:pPr>
              <a:spcAft>
                <a:spcPts val="600"/>
              </a:spcAft>
            </a:pPr>
            <a:r>
              <a:rPr lang="en-US" b="1" dirty="0"/>
              <a:t> </a:t>
            </a:r>
            <a:endParaRPr lang="en-US" dirty="0"/>
          </a:p>
          <a:p>
            <a:pPr>
              <a:spcAft>
                <a:spcPts val="600"/>
              </a:spcAft>
            </a:pPr>
            <a:r>
              <a:rPr lang="en-US" sz="1600" b="1" u="sng" dirty="0">
                <a:hlinkClick r:id="rId2"/>
              </a:rPr>
              <a:t>Click Here to Register</a:t>
            </a:r>
            <a:endParaRPr lang="en-US" sz="1600" dirty="0"/>
          </a:p>
          <a:p>
            <a:endParaRPr lang="en-US" dirty="0"/>
          </a:p>
        </p:txBody>
      </p:sp>
      <p:pic>
        <p:nvPicPr>
          <p:cNvPr id="10" name="Picture 8" descr="Prudential Pathways &quot; A Financial Wellness Series&quot; Logo">
            <a:extLst>
              <a:ext uri="{FF2B5EF4-FFF2-40B4-BE49-F238E27FC236}">
                <a16:creationId xmlns:a16="http://schemas.microsoft.com/office/drawing/2014/main" id="{A5765B02-FC94-EE4D-54AC-692550B51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562600"/>
            <a:ext cx="1762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AFD9640B-EB5A-39C3-8DD3-2040703547B1}"/>
              </a:ext>
            </a:extLst>
          </p:cNvPr>
          <p:cNvSpPr txBox="1">
            <a:spLocks/>
          </p:cNvSpPr>
          <p:nvPr/>
        </p:nvSpPr>
        <p:spPr>
          <a:xfrm>
            <a:off x="5791203" y="152401"/>
            <a:ext cx="3200399" cy="707886"/>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C216D"/>
                </a:solidFill>
                <a:effectLst/>
                <a:uLnTx/>
                <a:uFillTx/>
                <a:latin typeface="Calibri"/>
                <a:ea typeface="+mj-ea"/>
                <a:cs typeface="Calibri"/>
              </a:rPr>
              <a:t>HRM Benefits</a:t>
            </a:r>
            <a:br>
              <a:rPr kumimoji="0" lang="en-US" sz="2000" b="1" i="0" u="none" strike="noStrike" kern="0" cap="none" spc="0" normalizeH="0" baseline="0" noProof="0" dirty="0">
                <a:ln>
                  <a:noFill/>
                </a:ln>
                <a:solidFill>
                  <a:srgbClr val="4C216D"/>
                </a:solidFill>
                <a:effectLst/>
                <a:uLnTx/>
                <a:uFillTx/>
                <a:latin typeface="Calibri"/>
                <a:ea typeface="+mj-ea"/>
                <a:cs typeface="Calibri"/>
              </a:rPr>
            </a:br>
            <a:r>
              <a:rPr kumimoji="0" lang="en-US" sz="1200" b="1" i="0" u="none" strike="noStrike" kern="0" cap="none" spc="0" normalizeH="0" baseline="0" noProof="0" dirty="0">
                <a:ln>
                  <a:noFill/>
                </a:ln>
                <a:solidFill>
                  <a:srgbClr val="4C216D"/>
                </a:solidFill>
                <a:effectLst/>
                <a:uLnTx/>
                <a:uFillTx/>
                <a:latin typeface="Calibri"/>
                <a:ea typeface="+mj-ea"/>
                <a:cs typeface="Calibri"/>
                <a:hlinkClick r:id="rId4"/>
              </a:rPr>
              <a:t>nohrmbenefits@lsuhsc.edu</a:t>
            </a:r>
            <a:endParaRPr kumimoji="0" lang="en-US" sz="1200" b="1" i="0" u="none" strike="noStrike" kern="0" cap="none" spc="0" normalizeH="0" baseline="0" noProof="0" dirty="0">
              <a:ln>
                <a:noFill/>
              </a:ln>
              <a:solidFill>
                <a:srgbClr val="4C216D"/>
              </a:solidFill>
              <a:effectLst/>
              <a:uLnTx/>
              <a:uFillTx/>
              <a:latin typeface="Calibri"/>
              <a:ea typeface="+mj-ea"/>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4C216D"/>
              </a:solidFill>
              <a:effectLst/>
              <a:uLnTx/>
              <a:uFillTx/>
              <a:latin typeface="Calibri"/>
              <a:ea typeface="+mj-ea"/>
              <a:cs typeface="Calibri"/>
            </a:endParaRPr>
          </a:p>
        </p:txBody>
      </p:sp>
    </p:spTree>
    <p:extLst>
      <p:ext uri="{BB962C8B-B14F-4D97-AF65-F5344CB8AC3E}">
        <p14:creationId xmlns:p14="http://schemas.microsoft.com/office/powerpoint/2010/main" val="2150637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3" y="152402"/>
            <a:ext cx="1523999" cy="1969770"/>
          </a:xfrm>
        </p:spPr>
        <p:txBody>
          <a:bodyPr/>
          <a:lstStyle/>
          <a:p>
            <a:pPr rtl="0"/>
            <a:br>
              <a:rPr lang="en-US" sz="4800" dirty="0"/>
            </a:br>
            <a:br>
              <a:rPr lang="en-US" sz="4800" kern="1200" dirty="0">
                <a:solidFill>
                  <a:srgbClr val="4C216D"/>
                </a:solidFill>
              </a:rPr>
            </a:br>
            <a:endParaRPr lang="en-US" dirty="0"/>
          </a:p>
        </p:txBody>
      </p:sp>
      <p:sp>
        <p:nvSpPr>
          <p:cNvPr id="4" name="Title 1">
            <a:extLst>
              <a:ext uri="{FF2B5EF4-FFF2-40B4-BE49-F238E27FC236}">
                <a16:creationId xmlns:a16="http://schemas.microsoft.com/office/drawing/2014/main" id="{5905F93E-3E19-6C38-E15C-17E034A2DE0F}"/>
              </a:ext>
            </a:extLst>
          </p:cNvPr>
          <p:cNvSpPr txBox="1">
            <a:spLocks/>
          </p:cNvSpPr>
          <p:nvPr/>
        </p:nvSpPr>
        <p:spPr>
          <a:xfrm>
            <a:off x="573591" y="1664249"/>
            <a:ext cx="8562085" cy="30777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r>
              <a:rPr lang="en-US" sz="2000" b="0" kern="0" spc="-11" dirty="0">
                <a:solidFill>
                  <a:srgbClr val="451D7A"/>
                </a:solidFill>
                <a:latin typeface="+mj-lt"/>
                <a:cs typeface="Arial" panose="020B0604020202020204" pitchFamily="34" charset="0"/>
              </a:rPr>
              <a:t>457(b) Supplemental Retirement</a:t>
            </a:r>
            <a:endParaRPr lang="en-US" sz="2000" b="0" kern="0" dirty="0">
              <a:latin typeface="+mj-lt"/>
            </a:endParaRPr>
          </a:p>
        </p:txBody>
      </p:sp>
      <p:sp>
        <p:nvSpPr>
          <p:cNvPr id="5" name="Text Placeholder 2">
            <a:extLst>
              <a:ext uri="{FF2B5EF4-FFF2-40B4-BE49-F238E27FC236}">
                <a16:creationId xmlns:a16="http://schemas.microsoft.com/office/drawing/2014/main" id="{BB618E32-575B-06C2-4F78-4A279C8BF208}"/>
              </a:ext>
            </a:extLst>
          </p:cNvPr>
          <p:cNvSpPr>
            <a:spLocks noGrp="1"/>
          </p:cNvSpPr>
          <p:nvPr>
            <p:ph type="body" idx="1"/>
          </p:nvPr>
        </p:nvSpPr>
        <p:spPr>
          <a:xfrm>
            <a:off x="573591" y="2517201"/>
            <a:ext cx="7046409" cy="2523768"/>
          </a:xfrm>
        </p:spPr>
        <p:txBody>
          <a:bodyPr/>
          <a:lstStyle/>
          <a:p>
            <a:pPr marL="285750" indent="-285750">
              <a:buFont typeface="Arial" panose="020B0604020202020204" pitchFamily="34" charset="0"/>
              <a:buChar char="•"/>
            </a:pPr>
            <a:r>
              <a:rPr lang="en-US" sz="1600" dirty="0"/>
              <a:t>Will Parrie with Empower will be scheduling sessions on June 14, 2023.</a:t>
            </a:r>
            <a:br>
              <a:rPr lang="en-US" sz="1600" dirty="0"/>
            </a:br>
            <a:endParaRPr lang="en-US" sz="1600" dirty="0"/>
          </a:p>
          <a:p>
            <a:pPr marL="285750" indent="-285750">
              <a:buFont typeface="Arial" panose="020B0604020202020204" pitchFamily="34" charset="0"/>
              <a:buChar char="•"/>
            </a:pPr>
            <a:r>
              <a:rPr lang="en-US" sz="1600" dirty="0"/>
              <a:t>Location: Study Room 3110 (across from the MEB cafeteria).</a:t>
            </a:r>
            <a:br>
              <a:rPr lang="en-US" sz="1600" dirty="0"/>
            </a:br>
            <a:endParaRPr lang="en-US" sz="1600" dirty="0"/>
          </a:p>
          <a:p>
            <a:pPr marL="285750" indent="-285750">
              <a:buFont typeface="Arial" panose="020B0604020202020204" pitchFamily="34" charset="0"/>
              <a:buChar char="•"/>
            </a:pPr>
            <a:r>
              <a:rPr lang="en-US" sz="1600" dirty="0"/>
              <a:t>To schedule a meeting go to </a:t>
            </a:r>
            <a:r>
              <a:rPr lang="en-US" sz="1600" u="sng" dirty="0">
                <a:hlinkClick r:id="rId2"/>
              </a:rPr>
              <a:t>Will Parrie Booking Site</a:t>
            </a:r>
            <a:r>
              <a:rPr lang="en-US" sz="1600" dirty="0"/>
              <a:t> or call 504-247-5996.</a:t>
            </a:r>
            <a:br>
              <a:rPr lang="en-US" sz="1600" dirty="0"/>
            </a:br>
            <a:endParaRPr lang="en-US" sz="1600" dirty="0"/>
          </a:p>
          <a:p>
            <a:pPr marL="285750" indent="-285750">
              <a:buFont typeface="Arial" panose="020B0604020202020204" pitchFamily="34" charset="0"/>
              <a:buChar char="•"/>
            </a:pPr>
            <a:r>
              <a:rPr lang="en-US" sz="1600" dirty="0"/>
              <a:t>More information regarding supplemental retirement benefits can be found at: </a:t>
            </a:r>
            <a:r>
              <a:rPr lang="en-US" sz="1600" dirty="0">
                <a:hlinkClick r:id="rId3"/>
              </a:rPr>
              <a:t>https://www.lsuhsc.edu/administration/hrm/supplemental_retirement.aspx</a:t>
            </a:r>
            <a:r>
              <a:rPr lang="en-US" sz="1600" dirty="0"/>
              <a:t> </a:t>
            </a:r>
          </a:p>
          <a:p>
            <a:endParaRPr lang="en-US" dirty="0"/>
          </a:p>
          <a:p>
            <a:pPr marL="285750" indent="-285750">
              <a:buFont typeface="Arial" panose="020B0604020202020204" pitchFamily="34" charset="0"/>
              <a:buChar char="•"/>
            </a:pPr>
            <a:endParaRPr lang="en-US" dirty="0"/>
          </a:p>
        </p:txBody>
      </p:sp>
      <p:pic>
        <p:nvPicPr>
          <p:cNvPr id="6" name="Picture 2" descr="2020%202:52:28%20PM">
            <a:extLst>
              <a:ext uri="{FF2B5EF4-FFF2-40B4-BE49-F238E27FC236}">
                <a16:creationId xmlns:a16="http://schemas.microsoft.com/office/drawing/2014/main" id="{007AE0FA-1CD3-303C-92CE-C5A885C37B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400822"/>
            <a:ext cx="1905000" cy="104775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3F98DA07-4F78-F69A-9F53-82A4B6CA2859}"/>
              </a:ext>
            </a:extLst>
          </p:cNvPr>
          <p:cNvSpPr txBox="1">
            <a:spLocks/>
          </p:cNvSpPr>
          <p:nvPr/>
        </p:nvSpPr>
        <p:spPr>
          <a:xfrm>
            <a:off x="5791203" y="152401"/>
            <a:ext cx="3200399" cy="707886"/>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C216D"/>
                </a:solidFill>
                <a:effectLst/>
                <a:uLnTx/>
                <a:uFillTx/>
                <a:latin typeface="Calibri"/>
                <a:ea typeface="+mj-ea"/>
                <a:cs typeface="Calibri"/>
              </a:rPr>
              <a:t>HRM Benefits</a:t>
            </a:r>
            <a:br>
              <a:rPr kumimoji="0" lang="en-US" sz="2000" b="1" i="0" u="none" strike="noStrike" kern="0" cap="none" spc="0" normalizeH="0" baseline="0" noProof="0" dirty="0">
                <a:ln>
                  <a:noFill/>
                </a:ln>
                <a:solidFill>
                  <a:srgbClr val="4C216D"/>
                </a:solidFill>
                <a:effectLst/>
                <a:uLnTx/>
                <a:uFillTx/>
                <a:latin typeface="Calibri"/>
                <a:ea typeface="+mj-ea"/>
                <a:cs typeface="Calibri"/>
              </a:rPr>
            </a:br>
            <a:r>
              <a:rPr kumimoji="0" lang="en-US" sz="1200" b="1" i="0" u="none" strike="noStrike" kern="0" cap="none" spc="0" normalizeH="0" baseline="0" noProof="0" dirty="0">
                <a:ln>
                  <a:noFill/>
                </a:ln>
                <a:solidFill>
                  <a:srgbClr val="4C216D"/>
                </a:solidFill>
                <a:effectLst/>
                <a:uLnTx/>
                <a:uFillTx/>
                <a:latin typeface="Calibri"/>
                <a:ea typeface="+mj-ea"/>
                <a:cs typeface="Calibri"/>
                <a:hlinkClick r:id="rId5"/>
              </a:rPr>
              <a:t>nohrmbenefits@lsuhsc.edu</a:t>
            </a:r>
            <a:endParaRPr kumimoji="0" lang="en-US" sz="1200" b="1" i="0" u="none" strike="noStrike" kern="0" cap="none" spc="0" normalizeH="0" baseline="0" noProof="0" dirty="0">
              <a:ln>
                <a:noFill/>
              </a:ln>
              <a:solidFill>
                <a:srgbClr val="4C216D"/>
              </a:solidFill>
              <a:effectLst/>
              <a:uLnTx/>
              <a:uFillTx/>
              <a:latin typeface="Calibri"/>
              <a:ea typeface="+mj-ea"/>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4C216D"/>
              </a:solidFill>
              <a:effectLst/>
              <a:uLnTx/>
              <a:uFillTx/>
              <a:latin typeface="Calibri"/>
              <a:ea typeface="+mj-ea"/>
              <a:cs typeface="Calibri"/>
            </a:endParaRPr>
          </a:p>
        </p:txBody>
      </p:sp>
    </p:spTree>
    <p:extLst>
      <p:ext uri="{BB962C8B-B14F-4D97-AF65-F5344CB8AC3E}">
        <p14:creationId xmlns:p14="http://schemas.microsoft.com/office/powerpoint/2010/main" val="1017257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3" y="152402"/>
            <a:ext cx="1523999" cy="1969770"/>
          </a:xfrm>
        </p:spPr>
        <p:txBody>
          <a:bodyPr/>
          <a:lstStyle/>
          <a:p>
            <a:pPr rtl="0"/>
            <a:br>
              <a:rPr lang="en-US" sz="4800" dirty="0"/>
            </a:br>
            <a:br>
              <a:rPr lang="en-US" sz="4800" kern="1200" dirty="0">
                <a:solidFill>
                  <a:srgbClr val="4C216D"/>
                </a:solidFill>
              </a:rPr>
            </a:br>
            <a:endParaRPr lang="en-US" dirty="0"/>
          </a:p>
        </p:txBody>
      </p:sp>
      <p:sp>
        <p:nvSpPr>
          <p:cNvPr id="4" name="Title 1">
            <a:extLst>
              <a:ext uri="{FF2B5EF4-FFF2-40B4-BE49-F238E27FC236}">
                <a16:creationId xmlns:a16="http://schemas.microsoft.com/office/drawing/2014/main" id="{E1BAE5DB-93DF-C9CE-B5CC-9FD43D0895B7}"/>
              </a:ext>
            </a:extLst>
          </p:cNvPr>
          <p:cNvSpPr txBox="1">
            <a:spLocks/>
          </p:cNvSpPr>
          <p:nvPr/>
        </p:nvSpPr>
        <p:spPr>
          <a:xfrm>
            <a:off x="573591" y="1664249"/>
            <a:ext cx="8562085" cy="30777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r>
              <a:rPr lang="en-US" sz="2000" b="0" kern="0" spc="-11" dirty="0">
                <a:solidFill>
                  <a:srgbClr val="451D7A"/>
                </a:solidFill>
                <a:latin typeface="+mj-lt"/>
                <a:cs typeface="Arial" panose="020B0604020202020204" pitchFamily="34" charset="0"/>
              </a:rPr>
              <a:t>403(b) Supplemental Retirement</a:t>
            </a:r>
            <a:endParaRPr lang="en-US" sz="2000" b="0" kern="0" dirty="0">
              <a:latin typeface="+mj-lt"/>
            </a:endParaRPr>
          </a:p>
        </p:txBody>
      </p:sp>
      <p:sp>
        <p:nvSpPr>
          <p:cNvPr id="5" name="Text Placeholder 2">
            <a:extLst>
              <a:ext uri="{FF2B5EF4-FFF2-40B4-BE49-F238E27FC236}">
                <a16:creationId xmlns:a16="http://schemas.microsoft.com/office/drawing/2014/main" id="{71A6FAB4-47EE-5561-E7F4-D1B642ABDA15}"/>
              </a:ext>
            </a:extLst>
          </p:cNvPr>
          <p:cNvSpPr>
            <a:spLocks noGrp="1"/>
          </p:cNvSpPr>
          <p:nvPr>
            <p:ph type="body" idx="1"/>
          </p:nvPr>
        </p:nvSpPr>
        <p:spPr>
          <a:xfrm>
            <a:off x="573591" y="2361458"/>
            <a:ext cx="8005144" cy="830997"/>
          </a:xfrm>
        </p:spPr>
        <p:txBody>
          <a:bodyPr/>
          <a:lstStyle/>
          <a:p>
            <a:pPr rtl="0"/>
            <a:endParaRPr lang="en-US" dirty="0"/>
          </a:p>
          <a:p>
            <a:pPr rtl="0"/>
            <a:endParaRPr lang="en-US" u="sng" dirty="0"/>
          </a:p>
          <a:p>
            <a:pPr marL="285750" indent="-285750">
              <a:buFont typeface="Arial" panose="020B0604020202020204" pitchFamily="34" charset="0"/>
              <a:buChar char="•"/>
            </a:pPr>
            <a:endParaRPr lang="en-US" dirty="0"/>
          </a:p>
        </p:txBody>
      </p:sp>
      <p:sp>
        <p:nvSpPr>
          <p:cNvPr id="6" name="Rectangle 5">
            <a:extLst>
              <a:ext uri="{FF2B5EF4-FFF2-40B4-BE49-F238E27FC236}">
                <a16:creationId xmlns:a16="http://schemas.microsoft.com/office/drawing/2014/main" id="{216C8497-5A25-B79B-0133-309BECBA3B13}"/>
              </a:ext>
            </a:extLst>
          </p:cNvPr>
          <p:cNvSpPr/>
          <p:nvPr/>
        </p:nvSpPr>
        <p:spPr>
          <a:xfrm>
            <a:off x="739833" y="2361458"/>
            <a:ext cx="7184967" cy="2062103"/>
          </a:xfrm>
          <a:prstGeom prst="rect">
            <a:avLst/>
          </a:prstGeom>
        </p:spPr>
        <p:txBody>
          <a:bodyPr wrap="square">
            <a:spAutoFit/>
          </a:bodyPr>
          <a:lstStyle/>
          <a:p>
            <a:pPr marL="285750" indent="-285750">
              <a:buFont typeface="Arial" panose="020B0604020202020204" pitchFamily="34" charset="0"/>
              <a:buChar char="•"/>
            </a:pPr>
            <a:r>
              <a:rPr lang="en-US" sz="1600" dirty="0"/>
              <a:t>Ronald Rodriguez with </a:t>
            </a:r>
            <a:r>
              <a:rPr lang="en-US" sz="1600" dirty="0" err="1"/>
              <a:t>Corebridge</a:t>
            </a:r>
            <a:r>
              <a:rPr lang="en-US" sz="1600" dirty="0"/>
              <a:t>.</a:t>
            </a:r>
            <a:br>
              <a:rPr lang="en-US" sz="1600" dirty="0"/>
            </a:br>
            <a:endParaRPr lang="en-US" sz="1600" dirty="0"/>
          </a:p>
          <a:p>
            <a:pPr marL="285750" indent="-285750">
              <a:buFont typeface="Arial" panose="020B0604020202020204" pitchFamily="34" charset="0"/>
              <a:buChar char="•"/>
            </a:pPr>
            <a:r>
              <a:rPr lang="en-US" sz="1600" dirty="0"/>
              <a:t>Virtual presentations on May 25, 2023 from 9:00-11:00am.</a:t>
            </a:r>
            <a:br>
              <a:rPr lang="en-US" sz="1600" dirty="0"/>
            </a:br>
            <a:endParaRPr lang="en-US" sz="1600" dirty="0"/>
          </a:p>
          <a:p>
            <a:pPr marL="285750" indent="-285750">
              <a:buFont typeface="Arial" panose="020B0604020202020204" pitchFamily="34" charset="0"/>
              <a:buChar char="•"/>
            </a:pPr>
            <a:r>
              <a:rPr lang="en-US" sz="1600" dirty="0">
                <a:hlinkClick r:id="rId2"/>
              </a:rPr>
              <a:t>Register Now </a:t>
            </a:r>
            <a:r>
              <a:rPr lang="en-US" sz="1600" dirty="0"/>
              <a:t>to attend. Use code </a:t>
            </a:r>
            <a:r>
              <a:rPr lang="en-US" sz="1600" b="1" u="sng" dirty="0"/>
              <a:t>LSUPWA11AB</a:t>
            </a:r>
            <a:br>
              <a:rPr lang="en-US" sz="1600" b="1" u="sng" dirty="0"/>
            </a:br>
            <a:endParaRPr lang="en-US" sz="1600" b="1" dirty="0"/>
          </a:p>
          <a:p>
            <a:pPr marL="285750" indent="-285750">
              <a:buFont typeface="Arial" panose="020B0604020202020204" pitchFamily="34" charset="0"/>
              <a:buChar char="•"/>
            </a:pPr>
            <a:r>
              <a:rPr lang="en-US" sz="1600" dirty="0"/>
              <a:t>More information regarding supplemental retirement benefits can be found at: </a:t>
            </a:r>
            <a:r>
              <a:rPr lang="en-US" sz="1600" dirty="0">
                <a:hlinkClick r:id="rId3"/>
              </a:rPr>
              <a:t>https://www.lsuhsc.edu/administration/hrm/supplemental_retirement.aspx</a:t>
            </a:r>
            <a:r>
              <a:rPr lang="en-US" sz="1600" dirty="0"/>
              <a:t> </a:t>
            </a:r>
          </a:p>
        </p:txBody>
      </p:sp>
      <p:pic>
        <p:nvPicPr>
          <p:cNvPr id="7" name="Picture 2" descr="appstore">
            <a:extLst>
              <a:ext uri="{FF2B5EF4-FFF2-40B4-BE49-F238E27FC236}">
                <a16:creationId xmlns:a16="http://schemas.microsoft.com/office/drawing/2014/main" id="{C1C32C05-DBE9-CEE0-BB7E-F4056C922C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0214" y="5638800"/>
            <a:ext cx="2171700" cy="71437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D53A8E10-6C02-9AF6-58AE-F5834EAFD818}"/>
              </a:ext>
            </a:extLst>
          </p:cNvPr>
          <p:cNvSpPr txBox="1">
            <a:spLocks/>
          </p:cNvSpPr>
          <p:nvPr/>
        </p:nvSpPr>
        <p:spPr>
          <a:xfrm>
            <a:off x="5791203" y="152401"/>
            <a:ext cx="3200399" cy="707886"/>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C216D"/>
                </a:solidFill>
                <a:effectLst/>
                <a:uLnTx/>
                <a:uFillTx/>
                <a:latin typeface="Calibri"/>
                <a:ea typeface="+mj-ea"/>
                <a:cs typeface="Calibri"/>
              </a:rPr>
              <a:t>HRM Benefits</a:t>
            </a:r>
            <a:br>
              <a:rPr kumimoji="0" lang="en-US" sz="2000" b="1" i="0" u="none" strike="noStrike" kern="0" cap="none" spc="0" normalizeH="0" baseline="0" noProof="0" dirty="0">
                <a:ln>
                  <a:noFill/>
                </a:ln>
                <a:solidFill>
                  <a:srgbClr val="4C216D"/>
                </a:solidFill>
                <a:effectLst/>
                <a:uLnTx/>
                <a:uFillTx/>
                <a:latin typeface="Calibri"/>
                <a:ea typeface="+mj-ea"/>
                <a:cs typeface="Calibri"/>
              </a:rPr>
            </a:br>
            <a:r>
              <a:rPr kumimoji="0" lang="en-US" sz="1200" b="1" i="0" u="none" strike="noStrike" kern="0" cap="none" spc="0" normalizeH="0" baseline="0" noProof="0" dirty="0">
                <a:ln>
                  <a:noFill/>
                </a:ln>
                <a:solidFill>
                  <a:srgbClr val="4C216D"/>
                </a:solidFill>
                <a:effectLst/>
                <a:uLnTx/>
                <a:uFillTx/>
                <a:latin typeface="Calibri"/>
                <a:ea typeface="+mj-ea"/>
                <a:cs typeface="Calibri"/>
                <a:hlinkClick r:id="rId5"/>
              </a:rPr>
              <a:t>nohrmbenefits@lsuhsc.edu</a:t>
            </a:r>
            <a:endParaRPr kumimoji="0" lang="en-US" sz="1200" b="1" i="0" u="none" strike="noStrike" kern="0" cap="none" spc="0" normalizeH="0" baseline="0" noProof="0" dirty="0">
              <a:ln>
                <a:noFill/>
              </a:ln>
              <a:solidFill>
                <a:srgbClr val="4C216D"/>
              </a:solidFill>
              <a:effectLst/>
              <a:uLnTx/>
              <a:uFillTx/>
              <a:latin typeface="Calibri"/>
              <a:ea typeface="+mj-ea"/>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4C216D"/>
              </a:solidFill>
              <a:effectLst/>
              <a:uLnTx/>
              <a:uFillTx/>
              <a:latin typeface="Calibri"/>
              <a:ea typeface="+mj-ea"/>
              <a:cs typeface="Calibri"/>
            </a:endParaRPr>
          </a:p>
        </p:txBody>
      </p:sp>
    </p:spTree>
    <p:extLst>
      <p:ext uri="{BB962C8B-B14F-4D97-AF65-F5344CB8AC3E}">
        <p14:creationId xmlns:p14="http://schemas.microsoft.com/office/powerpoint/2010/main" val="1652102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3" y="152402"/>
            <a:ext cx="1523999" cy="1969770"/>
          </a:xfrm>
        </p:spPr>
        <p:txBody>
          <a:bodyPr/>
          <a:lstStyle/>
          <a:p>
            <a:pPr rtl="0"/>
            <a:br>
              <a:rPr lang="en-US" sz="4800" dirty="0"/>
            </a:br>
            <a:br>
              <a:rPr lang="en-US" sz="4800" kern="1200" dirty="0">
                <a:solidFill>
                  <a:srgbClr val="4C216D"/>
                </a:solidFill>
              </a:rPr>
            </a:br>
            <a:endParaRPr lang="en-US" dirty="0"/>
          </a:p>
        </p:txBody>
      </p:sp>
      <p:sp>
        <p:nvSpPr>
          <p:cNvPr id="4" name="Title 1">
            <a:extLst>
              <a:ext uri="{FF2B5EF4-FFF2-40B4-BE49-F238E27FC236}">
                <a16:creationId xmlns:a16="http://schemas.microsoft.com/office/drawing/2014/main" id="{D88A8196-0DDE-ACB7-7175-48954A47C4AB}"/>
              </a:ext>
            </a:extLst>
          </p:cNvPr>
          <p:cNvSpPr txBox="1">
            <a:spLocks/>
          </p:cNvSpPr>
          <p:nvPr/>
        </p:nvSpPr>
        <p:spPr>
          <a:xfrm>
            <a:off x="573591" y="1664249"/>
            <a:ext cx="8562085" cy="30777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r>
              <a:rPr lang="en-US" sz="2000" b="0" kern="0" spc="-11" dirty="0">
                <a:solidFill>
                  <a:srgbClr val="451D7A"/>
                </a:solidFill>
                <a:latin typeface="+mj-lt"/>
                <a:cs typeface="Arial" panose="020B0604020202020204" pitchFamily="34" charset="0"/>
              </a:rPr>
              <a:t>403(b) Supplemental Retirement</a:t>
            </a:r>
            <a:endParaRPr lang="en-US" sz="2000" b="0" kern="0" dirty="0">
              <a:latin typeface="+mj-lt"/>
            </a:endParaRPr>
          </a:p>
        </p:txBody>
      </p:sp>
      <p:sp>
        <p:nvSpPr>
          <p:cNvPr id="5" name="Text Placeholder 2">
            <a:extLst>
              <a:ext uri="{FF2B5EF4-FFF2-40B4-BE49-F238E27FC236}">
                <a16:creationId xmlns:a16="http://schemas.microsoft.com/office/drawing/2014/main" id="{66F83283-5084-5F3B-E190-7117DBF7ADE6}"/>
              </a:ext>
            </a:extLst>
          </p:cNvPr>
          <p:cNvSpPr>
            <a:spLocks noGrp="1"/>
          </p:cNvSpPr>
          <p:nvPr>
            <p:ph type="body" idx="1"/>
          </p:nvPr>
        </p:nvSpPr>
        <p:spPr>
          <a:xfrm>
            <a:off x="567946" y="2542139"/>
            <a:ext cx="7737854" cy="2523768"/>
          </a:xfrm>
        </p:spPr>
        <p:txBody>
          <a:bodyPr/>
          <a:lstStyle/>
          <a:p>
            <a:pPr marL="285750" indent="-285750">
              <a:buFont typeface="Arial" panose="020B0604020202020204" pitchFamily="34" charset="0"/>
              <a:buChar char="•"/>
            </a:pPr>
            <a:r>
              <a:rPr lang="en-US" sz="1600" dirty="0"/>
              <a:t>Louis Bundy with TIAA will be scheduling sessions on May 30, 2023.</a:t>
            </a:r>
            <a:br>
              <a:rPr lang="en-US" sz="1600" dirty="0"/>
            </a:br>
            <a:endParaRPr lang="en-US" sz="1600" dirty="0"/>
          </a:p>
          <a:p>
            <a:pPr marL="285750" indent="-285750">
              <a:buFont typeface="Arial" panose="020B0604020202020204" pitchFamily="34" charset="0"/>
              <a:buChar char="•"/>
            </a:pPr>
            <a:r>
              <a:rPr lang="en-US" sz="1600" dirty="0"/>
              <a:t>Location: Study Room 3108 (across from the MEB cafeteria).</a:t>
            </a:r>
            <a:br>
              <a:rPr lang="en-US" sz="1600" dirty="0"/>
            </a:br>
            <a:endParaRPr lang="en-US" sz="1600" dirty="0"/>
          </a:p>
          <a:p>
            <a:pPr marL="285750" indent="-285750">
              <a:buFont typeface="Arial" panose="020B0604020202020204" pitchFamily="34" charset="0"/>
              <a:buChar char="•"/>
            </a:pPr>
            <a:r>
              <a:rPr lang="en-US" sz="1600" dirty="0"/>
              <a:t>To schedule a meeting contact </a:t>
            </a:r>
            <a:r>
              <a:rPr lang="en-US" sz="1600" u="sng" dirty="0">
                <a:hlinkClick r:id="rId2"/>
              </a:rPr>
              <a:t>louis.bundy@tiaa.org</a:t>
            </a:r>
            <a:r>
              <a:rPr lang="en-US" sz="1600" dirty="0"/>
              <a:t>.</a:t>
            </a:r>
            <a:br>
              <a:rPr lang="en-US" sz="1600" u="sng" dirty="0"/>
            </a:br>
            <a:endParaRPr lang="en-US" sz="1600" u="sng" dirty="0"/>
          </a:p>
          <a:p>
            <a:pPr marL="285750" indent="-285750">
              <a:buFont typeface="Arial" panose="020B0604020202020204" pitchFamily="34" charset="0"/>
              <a:buChar char="•"/>
            </a:pPr>
            <a:r>
              <a:rPr lang="en-US" sz="1600" dirty="0"/>
              <a:t>More information regarding supplemental retirement benefits can be found at: </a:t>
            </a:r>
            <a:r>
              <a:rPr lang="en-US" sz="1600" dirty="0">
                <a:hlinkClick r:id="rId3"/>
              </a:rPr>
              <a:t>https://www.lsuhsc.edu/administration/hrm/supplemental_retirement.aspx</a:t>
            </a:r>
            <a:r>
              <a:rPr lang="en-US" sz="1600" dirty="0"/>
              <a:t> </a:t>
            </a:r>
          </a:p>
          <a:p>
            <a:endParaRPr lang="en-US" dirty="0"/>
          </a:p>
          <a:p>
            <a:pPr marL="285750" indent="-285750">
              <a:buFont typeface="Arial" panose="020B0604020202020204" pitchFamily="34" charset="0"/>
              <a:buChar char="•"/>
            </a:pPr>
            <a:endParaRPr lang="en-US" dirty="0"/>
          </a:p>
        </p:txBody>
      </p:sp>
      <p:pic>
        <p:nvPicPr>
          <p:cNvPr id="6" name="Picture 4" descr="TIAA logo">
            <a:extLst>
              <a:ext uri="{FF2B5EF4-FFF2-40B4-BE49-F238E27FC236}">
                <a16:creationId xmlns:a16="http://schemas.microsoft.com/office/drawing/2014/main" id="{8AB7928E-EF96-EE9C-0823-9A5B2692E8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5656897"/>
            <a:ext cx="1666875" cy="66675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0F032012-1651-8746-4C17-48C445889BE0}"/>
              </a:ext>
            </a:extLst>
          </p:cNvPr>
          <p:cNvSpPr txBox="1">
            <a:spLocks/>
          </p:cNvSpPr>
          <p:nvPr/>
        </p:nvSpPr>
        <p:spPr>
          <a:xfrm>
            <a:off x="5791203" y="152401"/>
            <a:ext cx="3200399" cy="707886"/>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C216D"/>
                </a:solidFill>
                <a:effectLst/>
                <a:uLnTx/>
                <a:uFillTx/>
                <a:latin typeface="Calibri"/>
                <a:ea typeface="+mj-ea"/>
                <a:cs typeface="Calibri"/>
              </a:rPr>
              <a:t>HRM Benefits</a:t>
            </a:r>
            <a:br>
              <a:rPr kumimoji="0" lang="en-US" sz="2000" b="1" i="0" u="none" strike="noStrike" kern="0" cap="none" spc="0" normalizeH="0" baseline="0" noProof="0" dirty="0">
                <a:ln>
                  <a:noFill/>
                </a:ln>
                <a:solidFill>
                  <a:srgbClr val="4C216D"/>
                </a:solidFill>
                <a:effectLst/>
                <a:uLnTx/>
                <a:uFillTx/>
                <a:latin typeface="Calibri"/>
                <a:ea typeface="+mj-ea"/>
                <a:cs typeface="Calibri"/>
              </a:rPr>
            </a:br>
            <a:r>
              <a:rPr kumimoji="0" lang="en-US" sz="1200" b="1" i="0" u="none" strike="noStrike" kern="0" cap="none" spc="0" normalizeH="0" baseline="0" noProof="0" dirty="0">
                <a:ln>
                  <a:noFill/>
                </a:ln>
                <a:solidFill>
                  <a:srgbClr val="4C216D"/>
                </a:solidFill>
                <a:effectLst/>
                <a:uLnTx/>
                <a:uFillTx/>
                <a:latin typeface="Calibri"/>
                <a:ea typeface="+mj-ea"/>
                <a:cs typeface="Calibri"/>
                <a:hlinkClick r:id="rId5"/>
              </a:rPr>
              <a:t>nohrmbenefits@lsuhsc.edu</a:t>
            </a:r>
            <a:endParaRPr kumimoji="0" lang="en-US" sz="1200" b="1" i="0" u="none" strike="noStrike" kern="0" cap="none" spc="0" normalizeH="0" baseline="0" noProof="0" dirty="0">
              <a:ln>
                <a:noFill/>
              </a:ln>
              <a:solidFill>
                <a:srgbClr val="4C216D"/>
              </a:solidFill>
              <a:effectLst/>
              <a:uLnTx/>
              <a:uFillTx/>
              <a:latin typeface="Calibri"/>
              <a:ea typeface="+mj-ea"/>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4C216D"/>
              </a:solidFill>
              <a:effectLst/>
              <a:uLnTx/>
              <a:uFillTx/>
              <a:latin typeface="Calibri"/>
              <a:ea typeface="+mj-ea"/>
              <a:cs typeface="Calibri"/>
            </a:endParaRPr>
          </a:p>
        </p:txBody>
      </p:sp>
    </p:spTree>
    <p:extLst>
      <p:ext uri="{BB962C8B-B14F-4D97-AF65-F5344CB8AC3E}">
        <p14:creationId xmlns:p14="http://schemas.microsoft.com/office/powerpoint/2010/main" val="4787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14010</TotalTime>
  <Words>1861</Words>
  <Application>Microsoft Office PowerPoint</Application>
  <PresentationFormat>On-screen Show (4:3)</PresentationFormat>
  <Paragraphs>306</Paragraphs>
  <Slides>26</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Courier New</vt:lpstr>
      <vt:lpstr>Helvetica Neue</vt:lpstr>
      <vt:lpstr>Symbol</vt:lpstr>
      <vt:lpstr>Times New Roman</vt:lpstr>
      <vt:lpstr>Office Theme</vt:lpstr>
      <vt:lpstr>1_Office Theme</vt:lpstr>
      <vt:lpstr>PowerPoint Presentation</vt:lpstr>
      <vt:lpstr>PowerPoint Presentation</vt:lpstr>
      <vt:lpstr>Employee Relations nohrmlabrel@lsuhsc.edu </vt:lpstr>
      <vt:lpstr>PowerPoint Presentation</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Human Resource Information Systems               HRIS@lsuhsc.edu</vt:lpstr>
      <vt:lpstr>Human Resource Information Systems               HRIS@lsuhsc.edu</vt:lpstr>
      <vt:lpstr>Human Resource Information Systems               HRIS@lsuhsc.edu</vt:lpstr>
      <vt:lpstr>Human Resource Information Systems               HRIS@lsuhsc.edu</vt:lpstr>
      <vt:lpstr>PowerPoint Presentation</vt:lpstr>
      <vt:lpstr>Talent Development               talentdevelopment@lsuhsc.edu</vt:lpstr>
      <vt:lpstr>Talent Development               talentdevelopment@lsuhsc.edu</vt:lpstr>
      <vt:lpstr>Questions?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Puszczewicz, Samantha</dc:creator>
  <cp:lastModifiedBy>Tran, Alexander-Quang D.</cp:lastModifiedBy>
  <cp:revision>227</cp:revision>
  <cp:lastPrinted>2023-01-19T15:13:38Z</cp:lastPrinted>
  <dcterms:created xsi:type="dcterms:W3CDTF">2021-07-02T20:02:56Z</dcterms:created>
  <dcterms:modified xsi:type="dcterms:W3CDTF">2023-05-18T14:29:37Z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2021-05-28T00:00:00Z</vt:filetime>
  </property>
  <property fmtid="{D5CDD505-2E9C-101B-9397-08002B2CF9AE}" pid="3" name="Creator">
    <vt:lpwstr>Microsoft® PowerPoint® 2016</vt:lpwstr>
  </property>
  <property fmtid="{D5CDD505-2E9C-101B-9397-08002B2CF9AE}" pid="4" name="LastSaved">
    <vt:filetime>2021-07-02T00:00:00Z</vt:filetime>
  </property>
</Properties>
</file>