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21" r:id="rId3"/>
    <p:sldId id="300" r:id="rId4"/>
    <p:sldId id="318" r:id="rId5"/>
    <p:sldId id="312" r:id="rId6"/>
    <p:sldId id="316" r:id="rId7"/>
    <p:sldId id="313" r:id="rId8"/>
    <p:sldId id="314" r:id="rId9"/>
    <p:sldId id="319" r:id="rId10"/>
    <p:sldId id="292" r:id="rId11"/>
    <p:sldId id="278" r:id="rId12"/>
    <p:sldId id="320" r:id="rId13"/>
    <p:sldId id="288" r:id="rId14"/>
    <p:sldId id="298" r:id="rId15"/>
    <p:sldId id="317" r:id="rId16"/>
    <p:sldId id="310" r:id="rId17"/>
    <p:sldId id="285" r:id="rId18"/>
    <p:sldId id="291" r:id="rId19"/>
    <p:sldId id="290" r:id="rId20"/>
    <p:sldId id="311" r:id="rId21"/>
    <p:sldId id="277" r:id="rId22"/>
    <p:sldId id="309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9532A6-D13C-46C6-B0BD-114001EA1D46}">
          <p14:sldIdLst>
            <p14:sldId id="256"/>
            <p14:sldId id="321"/>
            <p14:sldId id="300"/>
            <p14:sldId id="318"/>
            <p14:sldId id="312"/>
            <p14:sldId id="316"/>
            <p14:sldId id="313"/>
            <p14:sldId id="314"/>
            <p14:sldId id="319"/>
            <p14:sldId id="292"/>
            <p14:sldId id="278"/>
            <p14:sldId id="320"/>
            <p14:sldId id="288"/>
            <p14:sldId id="298"/>
            <p14:sldId id="317"/>
            <p14:sldId id="310"/>
            <p14:sldId id="285"/>
            <p14:sldId id="291"/>
            <p14:sldId id="290"/>
            <p14:sldId id="311"/>
            <p14:sldId id="27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F21"/>
    <a:srgbClr val="A49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 autoAdjust="0"/>
    <p:restoredTop sz="94660"/>
  </p:normalViewPr>
  <p:slideViewPr>
    <p:cSldViewPr>
      <p:cViewPr varScale="1">
        <p:scale>
          <a:sx n="127" d="100"/>
          <a:sy n="127" d="100"/>
        </p:scale>
        <p:origin x="1290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A57D9-0AF3-4F65-8910-30F3076D44D0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67E21-30C4-4FFD-ACB8-6C65C7EB4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3755" y="123343"/>
            <a:ext cx="8476488" cy="798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2267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957" y="126391"/>
            <a:ext cx="8562085" cy="797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0259" y="3423284"/>
            <a:ext cx="6569709" cy="1946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recruittalent@lsuhsc.ed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copel@lsuhsc.edu" TargetMode="External"/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alentdevelopment@lsuhsc.ed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shola@lsuhsc.edu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suh.sc/COVID-19-Vaccination-Documentation-and-Exemption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5" Type="http://schemas.openxmlformats.org/officeDocument/2006/relationships/image" Target="cid:image001.png@01D7DB0B.2FD57340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RIS@lsuhsc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HRIS@lsuhs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RIS@lsuhsc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HRIS@lsuhsc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2172" y="4186250"/>
            <a:ext cx="57708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5" dirty="0">
                <a:solidFill>
                  <a:srgbClr val="6F2F9F"/>
                </a:solidFill>
                <a:latin typeface="Arial"/>
                <a:cs typeface="Arial"/>
              </a:rPr>
              <a:t>Welcome</a:t>
            </a:r>
            <a:r>
              <a:rPr sz="5400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5400" dirty="0">
                <a:solidFill>
                  <a:srgbClr val="6F2F9F"/>
                </a:solidFill>
                <a:latin typeface="Arial"/>
                <a:cs typeface="Arial"/>
              </a:rPr>
              <a:t>Liaisons!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4208" y="5284723"/>
            <a:ext cx="350939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latin typeface="Arial"/>
                <a:cs typeface="Arial"/>
              </a:rPr>
              <a:t>November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2021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Meeting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91439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4C216D"/>
                </a:solidFill>
              </a:rPr>
              <a:t>Compensation </a:t>
            </a:r>
            <a:br>
              <a:rPr lang="en-US" sz="1600" dirty="0">
                <a:solidFill>
                  <a:srgbClr val="4C216D"/>
                </a:solidFill>
              </a:rPr>
            </a:br>
            <a:r>
              <a:rPr lang="en-US" sz="1600" dirty="0">
                <a:solidFill>
                  <a:srgbClr val="4C216D"/>
                </a:solidFill>
              </a:rPr>
              <a:t>HRM Compensation@lsuhsc.edu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086600" cy="3970318"/>
          </a:xfrm>
        </p:spPr>
        <p:txBody>
          <a:bodyPr/>
          <a:lstStyle/>
          <a:p>
            <a:r>
              <a:rPr lang="en-US" sz="2400" b="1" u="sng" dirty="0"/>
              <a:t>PROCESS CHANGES</a:t>
            </a:r>
          </a:p>
          <a:p>
            <a:r>
              <a:rPr lang="en-US" dirty="0"/>
              <a:t>Change to PER / Justification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longer need a pre-approval letter/email before submitting a 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PER must include a brief rationale for the action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Funding information in PeopleAdmin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The Funding  Source Template is the preferred method to include the funding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 revised form will be added soon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Include a brief (1-2 sentence) rationale/justification for the position in the Notes section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19400"/>
            <a:ext cx="7105650" cy="6953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7133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914399"/>
          </a:xfrm>
        </p:spPr>
        <p:txBody>
          <a:bodyPr/>
          <a:lstStyle/>
          <a:p>
            <a:pPr rtl="0"/>
            <a:r>
              <a:rPr lang="en-US" dirty="0">
                <a:solidFill>
                  <a:srgbClr val="4C216D"/>
                </a:solidFill>
              </a:rPr>
              <a:t>Compensation </a:t>
            </a:r>
            <a:br>
              <a:rPr lang="en-US" sz="1600" dirty="0">
                <a:solidFill>
                  <a:srgbClr val="4C216D"/>
                </a:solidFill>
              </a:rPr>
            </a:br>
            <a:r>
              <a:rPr lang="en-US" sz="1600" dirty="0">
                <a:solidFill>
                  <a:srgbClr val="4C216D"/>
                </a:solidFill>
              </a:rPr>
              <a:t>HRM Compensation@lsuhsc.edu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752600"/>
            <a:ext cx="6569709" cy="3554819"/>
          </a:xfrm>
        </p:spPr>
        <p:txBody>
          <a:bodyPr/>
          <a:lstStyle/>
          <a:p>
            <a:r>
              <a:rPr lang="en-US" sz="2400" b="1" i="1" u="sng" dirty="0"/>
              <a:t>Proposed</a:t>
            </a:r>
            <a:r>
              <a:rPr lang="en-US" sz="2400" dirty="0"/>
              <a:t> </a:t>
            </a:r>
            <a:r>
              <a:rPr lang="en-US" sz="2400" i="1" dirty="0"/>
              <a:t>Salary Review Plan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Revise 2017 Unclassified Market ranges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Compare salaries to market and to peers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Focusing on unclassified, faculty, then classified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Plan adjustments to move towards desired levels for July 1, 2022</a:t>
            </a:r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What we need 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Understanding of individuals experience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Help matching positions to survey benchmarks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Your help and patience, more details to follow</a:t>
            </a:r>
          </a:p>
        </p:txBody>
      </p:sp>
    </p:spTree>
    <p:extLst>
      <p:ext uri="{BB962C8B-B14F-4D97-AF65-F5344CB8AC3E}">
        <p14:creationId xmlns:p14="http://schemas.microsoft.com/office/powerpoint/2010/main" val="3624920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Shauna Caputo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Sr. Talent Acquisition Consultant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41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1"/>
            <a:ext cx="6248399" cy="1142999"/>
          </a:xfrm>
        </p:spPr>
        <p:txBody>
          <a:bodyPr/>
          <a:lstStyle/>
          <a:p>
            <a:pPr algn="r" rtl="0"/>
            <a:r>
              <a:rPr lang="en-US" dirty="0">
                <a:solidFill>
                  <a:srgbClr val="4C216D"/>
                </a:solidFill>
              </a:rPr>
              <a:t>Talent Acquisition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sz="160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dirty="0">
                <a:solidFill>
                  <a:srgbClr val="4C216D"/>
                </a:solidFill>
              </a:rPr>
            </a:br>
            <a:br>
              <a:rPr lang="en-US" dirty="0">
                <a:solidFill>
                  <a:srgbClr val="4C216D"/>
                </a:solidFill>
              </a:rPr>
            </a:br>
            <a:br>
              <a:rPr lang="en-US" dirty="0">
                <a:solidFill>
                  <a:srgbClr val="4C216D"/>
                </a:solidFill>
              </a:rPr>
            </a:br>
            <a:r>
              <a:rPr lang="en-US" sz="1800" dirty="0">
                <a:solidFill>
                  <a:srgbClr val="4C216D"/>
                </a:solidFill>
              </a:rPr>
              <a:t>	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2152950"/>
            <a:ext cx="716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26A21B-40C8-4E5E-ABEA-4E1E9186EF3E}"/>
              </a:ext>
            </a:extLst>
          </p:cNvPr>
          <p:cNvSpPr txBox="1"/>
          <p:nvPr/>
        </p:nvSpPr>
        <p:spPr>
          <a:xfrm>
            <a:off x="685800" y="1673352"/>
            <a:ext cx="8229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latin typeface="Calibri"/>
                <a:cs typeface="Calibri"/>
              </a:rPr>
              <a:t>New Hire Packet </a:t>
            </a:r>
          </a:p>
          <a:p>
            <a:endParaRPr lang="en-US" b="1" dirty="0"/>
          </a:p>
          <a:p>
            <a:r>
              <a:rPr lang="en-US" b="1" dirty="0"/>
              <a:t>CM-34: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paid Faculty are required to submit official transcript of terminal degree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Unclassified/Other Academic appointments require educational verification complete prior to start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required licensure/certification credentials as defined by approved PD/posting in hire packet</a:t>
            </a:r>
          </a:p>
          <a:p>
            <a:endParaRPr lang="en-US" dirty="0"/>
          </a:p>
          <a:p>
            <a:r>
              <a:rPr lang="en-US" b="1" dirty="0"/>
              <a:t>I-9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I-9 and upload supporting documents in Hire Right for all paid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I-9 documents do not need to be included in hire packet for employees whose I-9 is completed and supporting documents are uploaded in Hire Right</a:t>
            </a:r>
          </a:p>
          <a:p>
            <a:endParaRPr lang="en-US" dirty="0"/>
          </a:p>
          <a:p>
            <a:r>
              <a:rPr lang="en-US" b="1" dirty="0"/>
              <a:t>Social Security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signed social security card for all paid employees for payroll verification purposes</a:t>
            </a:r>
          </a:p>
        </p:txBody>
      </p:sp>
    </p:spTree>
    <p:extLst>
      <p:ext uri="{BB962C8B-B14F-4D97-AF65-F5344CB8AC3E}">
        <p14:creationId xmlns:p14="http://schemas.microsoft.com/office/powerpoint/2010/main" val="244768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152401"/>
            <a:ext cx="3276599" cy="1142999"/>
          </a:xfrm>
        </p:spPr>
        <p:txBody>
          <a:bodyPr/>
          <a:lstStyle/>
          <a:p>
            <a:pPr algn="r" rtl="0"/>
            <a:r>
              <a:rPr lang="en-US" dirty="0">
                <a:solidFill>
                  <a:srgbClr val="4C216D"/>
                </a:solidFill>
              </a:rPr>
              <a:t>Talent Acquisition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sz="1600" dirty="0">
                <a:solidFill>
                  <a:srgbClr val="4C216D"/>
                </a:solidFill>
                <a:hlinkClick r:id="rId2"/>
              </a:rPr>
              <a:t>recruittalent@lsuhsc.edu</a:t>
            </a:r>
            <a:br>
              <a:rPr lang="en-US" dirty="0">
                <a:solidFill>
                  <a:srgbClr val="4C216D"/>
                </a:solidFill>
              </a:rPr>
            </a:br>
            <a:br>
              <a:rPr lang="en-US" dirty="0">
                <a:solidFill>
                  <a:srgbClr val="4C216D"/>
                </a:solidFill>
              </a:rPr>
            </a:br>
            <a:br>
              <a:rPr lang="en-US" dirty="0">
                <a:solidFill>
                  <a:srgbClr val="4C216D"/>
                </a:solidFill>
              </a:rPr>
            </a:br>
            <a:r>
              <a:rPr lang="en-US" sz="1800" dirty="0">
                <a:solidFill>
                  <a:srgbClr val="4C216D"/>
                </a:solidFill>
              </a:rPr>
              <a:t>	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43000" y="2152950"/>
            <a:ext cx="7162800" cy="830997"/>
          </a:xfrm>
        </p:spPr>
        <p:txBody>
          <a:bodyPr/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673352"/>
            <a:ext cx="784860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alibri"/>
                <a:cs typeface="Calibri"/>
              </a:rPr>
              <a:t>Holiday Pay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In order to receive holiday pay, the employee must be active on both sides of the holiday. 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b="1" dirty="0"/>
              <a:t>Holidays – </a:t>
            </a:r>
            <a:r>
              <a:rPr lang="en-US" dirty="0"/>
              <a:t>Academic, Unclassified, and Classified Employees shall be eligible for compensation on holidays designated in Permanent Memorandum 5 (PM-5) – Holiday Schedule</a:t>
            </a:r>
            <a:r>
              <a:rPr lang="en-US" b="1" dirty="0"/>
              <a:t>, except</a:t>
            </a:r>
            <a:r>
              <a:rPr lang="en-US" dirty="0"/>
              <a:t>: 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LcPeriod"/>
            </a:pPr>
            <a:r>
              <a:rPr lang="en-US" sz="1600" dirty="0"/>
              <a:t>When employees are on a restricted or temporary appointment 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LcPeriod"/>
            </a:pPr>
            <a:r>
              <a:rPr lang="en-US" sz="1600" dirty="0"/>
              <a:t>When employees are on LWOP immediately preceding and immediately 	following the holiday period </a:t>
            </a:r>
          </a:p>
          <a:p>
            <a:pPr marL="857250" lvl="1" indent="-400050">
              <a:spcBef>
                <a:spcPts val="600"/>
              </a:spcBef>
              <a:buFont typeface="+mj-lt"/>
              <a:buAutoNum type="romanLcPeriod"/>
            </a:pPr>
            <a:r>
              <a:rPr lang="en-US" sz="1600" dirty="0"/>
              <a:t>When employees are separating from active State service and are not in 	a paid status before and after the holiday period.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147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Development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 Copeland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Talent Development Manager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80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33399" y="126391"/>
            <a:ext cx="9386442" cy="102528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5869305" algn="r">
              <a:lnSpc>
                <a:spcPct val="100000"/>
              </a:lnSpc>
              <a:spcBef>
                <a:spcPts val="315"/>
              </a:spcBef>
            </a:pPr>
            <a:r>
              <a:rPr lang="en-US" dirty="0"/>
              <a:t>Talent Development</a:t>
            </a:r>
            <a:br>
              <a:rPr lang="en-US" dirty="0"/>
            </a:br>
            <a:r>
              <a:rPr lang="en-US" sz="1600" dirty="0">
                <a:hlinkClick r:id="rId2"/>
              </a:rPr>
              <a:t>talentdevelopment@lsuhsc.edu</a:t>
            </a:r>
            <a:br>
              <a:rPr lang="en-US" sz="3200" dirty="0"/>
            </a:br>
            <a:endParaRPr sz="1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501" y="1843531"/>
            <a:ext cx="330962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451D7A"/>
                </a:solidFill>
                <a:latin typeface="Calibri"/>
                <a:cs typeface="Calibri"/>
              </a:rPr>
              <a:t>Introductions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245629"/>
            <a:ext cx="349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rgbClr val="7030A0"/>
                </a:solidFill>
              </a:rPr>
              <a:t>Matt Copeland, MSHA, MBA</a:t>
            </a:r>
          </a:p>
          <a:p>
            <a:pPr algn="r"/>
            <a:r>
              <a:rPr lang="en-US" dirty="0"/>
              <a:t>Talent Development Manager</a:t>
            </a:r>
          </a:p>
          <a:p>
            <a:pPr algn="r"/>
            <a:r>
              <a:rPr lang="en-US" dirty="0">
                <a:hlinkClick r:id="rId3"/>
              </a:rPr>
              <a:t>rcopel@lsuhsc.edu</a:t>
            </a:r>
            <a:r>
              <a:rPr lang="en-US" dirty="0"/>
              <a:t> </a:t>
            </a:r>
          </a:p>
        </p:txBody>
      </p:sp>
      <p:pic>
        <p:nvPicPr>
          <p:cNvPr id="7" name="Picture 6" descr="A person wearing glasses and a tie&#10;&#10;Description automatically generated with medium confidence">
            <a:extLst>
              <a:ext uri="{FF2B5EF4-FFF2-40B4-BE49-F238E27FC236}">
                <a16:creationId xmlns:a16="http://schemas.microsoft.com/office/drawing/2014/main" id="{1E4BCA38-D0A9-4E74-963E-E74A208EE3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 r="3620" b="15339"/>
          <a:stretch/>
        </p:blipFill>
        <p:spPr>
          <a:xfrm>
            <a:off x="5323951" y="2471267"/>
            <a:ext cx="2246331" cy="26086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68884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53000" y="126391"/>
            <a:ext cx="3900042" cy="984885"/>
          </a:xfrm>
        </p:spPr>
        <p:txBody>
          <a:bodyPr/>
          <a:lstStyle/>
          <a:p>
            <a:pPr algn="r"/>
            <a:r>
              <a:rPr lang="en-US" dirty="0"/>
              <a:t>Talent Development</a:t>
            </a:r>
            <a:br>
              <a:rPr lang="en-US" dirty="0"/>
            </a:br>
            <a:r>
              <a:rPr lang="en-US" sz="1600" dirty="0">
                <a:hlinkClick r:id="rId2"/>
              </a:rPr>
              <a:t>talentdevelopment@lsuhsc.edu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394A4-554F-414F-B8B9-732F2E82A381}"/>
              </a:ext>
            </a:extLst>
          </p:cNvPr>
          <p:cNvSpPr txBox="1"/>
          <p:nvPr/>
        </p:nvSpPr>
        <p:spPr>
          <a:xfrm>
            <a:off x="609600" y="19812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CPTP Annual Compliance Training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Compliance Training in KDS</a:t>
            </a:r>
            <a:br>
              <a:rPr lang="en-US" sz="2400" dirty="0"/>
            </a:b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Talent Development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Planning for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285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676400"/>
            <a:ext cx="85344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We Want To Hear From YOU!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Talent Acquisition is gathering data on hiring successes and challenges.  </a:t>
            </a:r>
          </a:p>
          <a:p>
            <a:pPr algn="ctr"/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Please take a few minutes to give us feedback using the Staffing Matrix attached to your email or send me a message directly. </a:t>
            </a:r>
          </a:p>
          <a:p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Purpose: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Tracking challenges that you may be having attracting the best talent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Share details of offers that were turned down and why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The more details, the better.</a:t>
            </a:r>
          </a:p>
          <a:p>
            <a:endParaRPr lang="en-US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Please contact Juli Sholar with any questions you have.  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hlinkClick r:id="rId2"/>
              </a:rPr>
              <a:t>jshola@lsuhsc.edu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 or 504-568-2954</a:t>
            </a:r>
          </a:p>
        </p:txBody>
      </p:sp>
    </p:spTree>
    <p:extLst>
      <p:ext uri="{BB962C8B-B14F-4D97-AF65-F5344CB8AC3E}">
        <p14:creationId xmlns:p14="http://schemas.microsoft.com/office/powerpoint/2010/main" val="1159764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4384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The next Zoom Liaisons Meeting will be held on Thursday, December 16, 2021 at 10:00 AM.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Please let us know if there is a topic that you would like to hear about!</a:t>
            </a:r>
          </a:p>
        </p:txBody>
      </p:sp>
    </p:spTree>
    <p:extLst>
      <p:ext uri="{BB962C8B-B14F-4D97-AF65-F5344CB8AC3E}">
        <p14:creationId xmlns:p14="http://schemas.microsoft.com/office/powerpoint/2010/main" val="278102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553998"/>
          </a:xfrm>
        </p:spPr>
        <p:txBody>
          <a:bodyPr/>
          <a:lstStyle/>
          <a:p>
            <a:pPr algn="r" rtl="0"/>
            <a:r>
              <a:rPr lang="en-US" sz="3600" dirty="0">
                <a:solidFill>
                  <a:srgbClr val="4C216D"/>
                </a:solidFill>
              </a:rPr>
              <a:t>AGENDA</a:t>
            </a:r>
            <a:endParaRPr lang="en-US" sz="4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1F347A-B3EA-4FF7-9C7E-49CF0C386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3044"/>
              </p:ext>
            </p:extLst>
          </p:nvPr>
        </p:nvGraphicFramePr>
        <p:xfrm>
          <a:off x="381000" y="1447800"/>
          <a:ext cx="8382000" cy="519176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370322">
                  <a:extLst>
                    <a:ext uri="{9D8B030D-6E8A-4147-A177-3AD203B41FA5}">
                      <a16:colId xmlns:a16="http://schemas.microsoft.com/office/drawing/2014/main" val="1212347398"/>
                    </a:ext>
                  </a:extLst>
                </a:gridCol>
                <a:gridCol w="2011678">
                  <a:extLst>
                    <a:ext uri="{9D8B030D-6E8A-4147-A177-3AD203B41FA5}">
                      <a16:colId xmlns:a16="http://schemas.microsoft.com/office/drawing/2014/main" val="34222990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COVID Vaccination / Testing Program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Michelle Sharp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63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HRIS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Outstanding SF-6 Request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Benefit Service Date Audit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PER3 Generator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ID Badge Replacements &amp; Preferred Name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Michelle Sharp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334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/>
                        <a:t>Compensation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Process Updates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Proposed Salary Review Plan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Sara Schexnayder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00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Talent Acquisition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New Hire Packet Information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Holiday Pay</a:t>
                      </a:r>
                      <a:br>
                        <a:rPr lang="en-US" sz="1400" dirty="0"/>
                      </a:b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Shauna Caputo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48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Talent Development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CPTP Compliance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KDS Compliance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2022 Talent Development Support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Matt Copeland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076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Wrap-up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Juli Sholar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057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272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1" y="1524000"/>
            <a:ext cx="899160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505200" y="126391"/>
            <a:ext cx="5347842" cy="492443"/>
          </a:xfrm>
        </p:spPr>
        <p:txBody>
          <a:bodyPr/>
          <a:lstStyle/>
          <a:p>
            <a:pPr algn="r"/>
            <a:r>
              <a:rPr lang="en-US" dirty="0"/>
              <a:t>HRM Department Contacts</a:t>
            </a:r>
            <a:endParaRPr lang="en-US" sz="16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350EE4F-8502-4145-BA0F-DA097B82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9283"/>
              </p:ext>
            </p:extLst>
          </p:nvPr>
        </p:nvGraphicFramePr>
        <p:xfrm>
          <a:off x="228600" y="914210"/>
          <a:ext cx="8624442" cy="5817399"/>
        </p:xfrm>
        <a:graphic>
          <a:graphicData uri="http://schemas.openxmlformats.org/drawingml/2006/table">
            <a:tbl>
              <a:tblPr firstRow="1" firstCol="1" bandRow="1"/>
              <a:tblGrid>
                <a:gridCol w="5638800">
                  <a:extLst>
                    <a:ext uri="{9D8B030D-6E8A-4147-A177-3AD203B41FA5}">
                      <a16:colId xmlns:a16="http://schemas.microsoft.com/office/drawing/2014/main" val="114771742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464491537"/>
                    </a:ext>
                  </a:extLst>
                </a:gridCol>
                <a:gridCol w="1156842">
                  <a:extLst>
                    <a:ext uri="{9D8B030D-6E8A-4147-A177-3AD203B41FA5}">
                      <a16:colId xmlns:a16="http://schemas.microsoft.com/office/drawing/2014/main" val="1759766466"/>
                    </a:ext>
                  </a:extLst>
                </a:gridCol>
              </a:tblGrid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571503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6324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Employee Relations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Kentrella Crawford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#3-4947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9281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&amp; Benefits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6830487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Compensation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Sara Schexnayder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#3-4226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8972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&amp; Retirement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Kacy Smith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#3-8740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171896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Laurie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Kirzner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#3-8741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912425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Generalist (Leave Administrator)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Gele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#3-7812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7608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Benefits Specialist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Chakia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Hebron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#3-2455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031033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Compensation &amp; Compliance Analyst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Maddie Hopkins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#3-7378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67257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Resource Information Systems (HRIS)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530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HRIS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Michelle Sharp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#3-2029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10430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 Behlen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#3-1616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1396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File Room Coordinator 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Janet Magee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#3-8158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270861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HRIS Administrative Coordinator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Dee Bonvillian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814066"/>
                  </a:ext>
                </a:extLst>
              </a:tr>
              <a:tr h="27701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Management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7721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Assistant Director, Talent Management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 Sholar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#3-2954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90529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Sr. Talent Acquisition Consultant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Shauna Caputo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#3-2047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866480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Timethia Brown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#3-4835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24858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Analyst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Briana Williams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#3-4832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808494"/>
                  </a:ext>
                </a:extLst>
              </a:tr>
              <a:tr h="27701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Talent Development Manager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Copeland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#3-1609</a:t>
                      </a:r>
                    </a:p>
                  </a:txBody>
                  <a:tcPr marL="37072" marR="370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91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462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10" dirty="0">
                <a:latin typeface="Calibri"/>
                <a:cs typeface="Calibri"/>
              </a:rPr>
              <a:t>Questions?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3536" y="3007867"/>
            <a:ext cx="27978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48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D0D219-0C23-4258-A498-146B47FB8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5782093" cy="32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2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796"/>
            <a:ext cx="9143999" cy="6857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907" y="1895431"/>
            <a:ext cx="67844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200" dirty="0"/>
          </a:p>
          <a:p>
            <a:pPr algn="ctr"/>
            <a:r>
              <a:rPr lang="en-US" sz="2200" b="1" dirty="0"/>
              <a:t>COVID Vaccination / Testing Program</a:t>
            </a:r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endParaRPr lang="en-US" sz="2200" dirty="0"/>
          </a:p>
          <a:p>
            <a:pPr algn="ctr"/>
            <a:r>
              <a:rPr lang="en-US" u="sng" dirty="0">
                <a:hlinkClick r:id="rId3"/>
              </a:rPr>
              <a:t>https://lsuh.sc/COVID-19-Vaccination-Documentation-and-Exemption</a:t>
            </a:r>
            <a:r>
              <a:rPr lang="en-US" dirty="0"/>
              <a:t> </a:t>
            </a: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CE2DE9-0D7E-47B8-A67F-8B549EA86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2" descr="Graphical user interfaceDescription automatically generated with medium confidence">
            <a:hlinkClick r:id="rId3"/>
            <a:extLst>
              <a:ext uri="{FF2B5EF4-FFF2-40B4-BE49-F238E27FC236}">
                <a16:creationId xmlns:a16="http://schemas.microsoft.com/office/drawing/2014/main" id="{40310D67-CBB5-4A0F-9D48-66639AE5D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28" y="2743200"/>
            <a:ext cx="253365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HRIS</a:t>
            </a:r>
          </a:p>
          <a:p>
            <a:pPr marL="12700"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Michelle Sharp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Assistant Director of HRIS</a:t>
            </a:r>
            <a:endParaRPr sz="2000" i="1" spc="-10" dirty="0">
              <a:solidFill>
                <a:srgbClr val="451D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8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2462213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4C216D"/>
                </a:solidFill>
              </a:rPr>
              <a:t>Human Resource Information Systems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dirty="0">
                <a:solidFill>
                  <a:srgbClr val="4C216D"/>
                </a:solidFill>
              </a:rPr>
              <a:t>              </a:t>
            </a:r>
            <a:r>
              <a:rPr lang="en-US" sz="1600" dirty="0">
                <a:solidFill>
                  <a:srgbClr val="4C216D"/>
                </a:solidFill>
                <a:hlinkClick r:id="rId2"/>
              </a:rPr>
              <a:t>HRIS@lsuhsc.edu</a:t>
            </a:r>
            <a:r>
              <a:rPr lang="en-US" sz="1600" dirty="0">
                <a:solidFill>
                  <a:srgbClr val="4C216D"/>
                </a:solidFill>
              </a:rPr>
              <a:t> 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6569709" cy="3277820"/>
          </a:xfrm>
        </p:spPr>
        <p:txBody>
          <a:bodyPr/>
          <a:lstStyle/>
          <a:p>
            <a:r>
              <a:rPr lang="en-US" sz="2400" b="1" u="sng" dirty="0"/>
              <a:t>Outstanding SF-6 Request Audit</a:t>
            </a:r>
          </a:p>
          <a:p>
            <a:pPr>
              <a:spcBef>
                <a:spcPts val="600"/>
              </a:spcBef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Purpose of the audit is to ensure that: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Pending </a:t>
            </a:r>
            <a:r>
              <a:rPr lang="en-US" dirty="0"/>
              <a:t>electronic SF6 requests have been addressed, so that employee’s leave balances accurately reflect taken time</a:t>
            </a:r>
          </a:p>
          <a:p>
            <a:pPr>
              <a:spcBef>
                <a:spcPts val="1200"/>
              </a:spcBef>
            </a:pPr>
            <a:r>
              <a:rPr lang="en-US" i="1" dirty="0"/>
              <a:t>Reminder: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Business Managers have the ability to run the query </a:t>
            </a:r>
            <a:r>
              <a:rPr lang="en-US" b="1" dirty="0"/>
              <a:t>ZZ_LSUNO_SF6_QUERY_BY_DEPT </a:t>
            </a:r>
            <a:r>
              <a:rPr lang="en-US" dirty="0"/>
              <a:t>in the RPT database to review approved and/or submitted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222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2462213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4C216D"/>
                </a:solidFill>
              </a:rPr>
              <a:t>Human Resource Information Systems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dirty="0">
                <a:solidFill>
                  <a:srgbClr val="4C216D"/>
                </a:solidFill>
              </a:rPr>
              <a:t>              </a:t>
            </a:r>
            <a:r>
              <a:rPr lang="en-US" sz="1600" dirty="0">
                <a:solidFill>
                  <a:srgbClr val="4C216D"/>
                </a:solidFill>
                <a:hlinkClick r:id="rId2"/>
              </a:rPr>
              <a:t>HRIS@lsuhsc.edu</a:t>
            </a:r>
            <a:r>
              <a:rPr lang="en-US" sz="1600" dirty="0">
                <a:solidFill>
                  <a:srgbClr val="4C216D"/>
                </a:solidFill>
              </a:rPr>
              <a:t> 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6569709" cy="3262432"/>
          </a:xfrm>
        </p:spPr>
        <p:txBody>
          <a:bodyPr/>
          <a:lstStyle/>
          <a:p>
            <a:r>
              <a:rPr lang="en-US" sz="2400" b="1" u="sng" dirty="0"/>
              <a:t>Benefit Service Date Audit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Purpose of the audit is to ensure that:</a:t>
            </a:r>
          </a:p>
          <a:p>
            <a:pPr marL="285750" marR="0" lvl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Employees have been given credit for all prior state service that has been disclosed and verified, as well as credit for time spent in service-eligible positions at LSUHSC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Employees have not been given credit for service-ineligible positions, or un-verified and ineligible prior state service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Sick and Annual accrual balances reflect an accurate balance based on the Benefit Service Date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6283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2462213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4C216D"/>
                </a:solidFill>
              </a:rPr>
              <a:t>Human Resource Information Systems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dirty="0">
                <a:solidFill>
                  <a:srgbClr val="4C216D"/>
                </a:solidFill>
              </a:rPr>
              <a:t>              </a:t>
            </a:r>
            <a:r>
              <a:rPr lang="en-US" sz="1600" dirty="0">
                <a:solidFill>
                  <a:srgbClr val="4C216D"/>
                </a:solidFill>
                <a:hlinkClick r:id="rId2"/>
              </a:rPr>
              <a:t>HRIS@lsuhsc.edu</a:t>
            </a:r>
            <a:r>
              <a:rPr lang="en-US" sz="1600" dirty="0">
                <a:solidFill>
                  <a:srgbClr val="4C216D"/>
                </a:solidFill>
              </a:rPr>
              <a:t> 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4673"/>
            <a:ext cx="8382000" cy="3877985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/>
              <a:t>Per 3 Generator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PS9HRRPT Database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Reporting Tools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Query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Query Manager</a:t>
            </a:r>
            <a:endParaRPr lang="en-US" sz="14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</a:rPr>
              <a:t>ZZ_PER_3_GENERATOR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Run with the unique EMPLID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Download to Excel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Copy/Paste data rows into </a:t>
            </a:r>
            <a:r>
              <a:rPr lang="en-US" i="1" dirty="0"/>
              <a:t>Original Query </a:t>
            </a:r>
            <a:r>
              <a:rPr lang="en-US" dirty="0"/>
              <a:t>tab</a:t>
            </a:r>
            <a:r>
              <a:rPr lang="en-US" i="1" dirty="0"/>
              <a:t> </a:t>
            </a:r>
            <a:r>
              <a:rPr lang="en-US" dirty="0"/>
              <a:t>of the PER 3 Form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The Original Query tab will prepopulate the employee's header information</a:t>
            </a:r>
          </a:p>
          <a:p>
            <a:endParaRPr lang="en-US" dirty="0"/>
          </a:p>
          <a:p>
            <a:pPr algn="ctr"/>
            <a:r>
              <a:rPr lang="en-US" dirty="0"/>
              <a:t>*This confirms the employees' information without needing to search for it individually*</a:t>
            </a:r>
          </a:p>
        </p:txBody>
      </p:sp>
    </p:spTree>
    <p:extLst>
      <p:ext uri="{BB962C8B-B14F-4D97-AF65-F5344CB8AC3E}">
        <p14:creationId xmlns:p14="http://schemas.microsoft.com/office/powerpoint/2010/main" val="13934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0E5228-6218-44F6-9C4B-406A9C4567D3}"/>
              </a:ext>
            </a:extLst>
          </p:cNvPr>
          <p:cNvSpPr/>
          <p:nvPr/>
        </p:nvSpPr>
        <p:spPr>
          <a:xfrm>
            <a:off x="495300" y="4572000"/>
            <a:ext cx="8153400" cy="1066800"/>
          </a:xfrm>
          <a:prstGeom prst="rect">
            <a:avLst/>
          </a:prstGeom>
          <a:solidFill>
            <a:srgbClr val="F9C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152401"/>
            <a:ext cx="2971799" cy="2462213"/>
          </a:xfrm>
        </p:spPr>
        <p:txBody>
          <a:bodyPr/>
          <a:lstStyle/>
          <a:p>
            <a:pPr rtl="0"/>
            <a:r>
              <a:rPr lang="en-US" sz="2400" dirty="0">
                <a:solidFill>
                  <a:srgbClr val="4C216D"/>
                </a:solidFill>
              </a:rPr>
              <a:t>Human Resource Information Systems</a:t>
            </a:r>
            <a:br>
              <a:rPr lang="en-US" dirty="0">
                <a:solidFill>
                  <a:srgbClr val="4C216D"/>
                </a:solidFill>
              </a:rPr>
            </a:br>
            <a:r>
              <a:rPr lang="en-US" dirty="0">
                <a:solidFill>
                  <a:srgbClr val="4C216D"/>
                </a:solidFill>
              </a:rPr>
              <a:t>              </a:t>
            </a:r>
            <a:r>
              <a:rPr lang="en-US" sz="1600" dirty="0">
                <a:solidFill>
                  <a:srgbClr val="4C216D"/>
                </a:solidFill>
                <a:hlinkClick r:id="rId2"/>
              </a:rPr>
              <a:t>HRIS@lsuhsc.edu</a:t>
            </a:r>
            <a:r>
              <a:rPr lang="en-US" sz="1600" dirty="0">
                <a:solidFill>
                  <a:srgbClr val="4C216D"/>
                </a:solidFill>
              </a:rPr>
              <a:t> </a:t>
            </a:r>
            <a:br>
              <a:rPr lang="en-US" sz="4800" dirty="0"/>
            </a:br>
            <a:br>
              <a:rPr lang="en-US" sz="4800" kern="1200" dirty="0">
                <a:solidFill>
                  <a:srgbClr val="4C216D"/>
                </a:solidFill>
              </a:rPr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1673352"/>
            <a:ext cx="7239000" cy="3801041"/>
          </a:xfrm>
        </p:spPr>
        <p:txBody>
          <a:bodyPr/>
          <a:lstStyle/>
          <a:p>
            <a:r>
              <a:rPr lang="en-US" sz="2400" b="1" u="sng" dirty="0"/>
              <a:t>ID Badge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As a reminder, All persons must present a government issued photo ID, such as a license or passport when receiving their initial </a:t>
            </a:r>
            <a:r>
              <a:rPr lang="en-US" b="1" u="sng" dirty="0"/>
              <a:t>or </a:t>
            </a:r>
            <a:r>
              <a:rPr lang="en-US" dirty="0"/>
              <a:t>replacement badges. Badges will only be released to the person named on the badge unless otherwise approved. 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 </a:t>
            </a:r>
          </a:p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If your badge is lost, stolen or damaged, you must obtain a replacement through the Office of Human Resource Management.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*Applications for </a:t>
            </a:r>
            <a:r>
              <a:rPr lang="en-US" b="1" dirty="0"/>
              <a:t>Preferred First Name </a:t>
            </a:r>
            <a:r>
              <a:rPr lang="en-US" dirty="0"/>
              <a:t>are available in the Office of Human Resource Management*</a:t>
            </a:r>
          </a:p>
        </p:txBody>
      </p:sp>
    </p:spTree>
    <p:extLst>
      <p:ext uri="{BB962C8B-B14F-4D97-AF65-F5344CB8AC3E}">
        <p14:creationId xmlns:p14="http://schemas.microsoft.com/office/powerpoint/2010/main" val="3680412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99A1AF2A-8D57-4A8F-A668-D65724B708E4}"/>
              </a:ext>
            </a:extLst>
          </p:cNvPr>
          <p:cNvSpPr txBox="1"/>
          <p:nvPr/>
        </p:nvSpPr>
        <p:spPr>
          <a:xfrm>
            <a:off x="533500" y="4495800"/>
            <a:ext cx="5714899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400" b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Compensation</a:t>
            </a: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000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 Schexnayder</a:t>
            </a:r>
            <a:r>
              <a:rPr lang="en-US" sz="2000" i="1" spc="-10" dirty="0">
                <a:solidFill>
                  <a:srgbClr val="451D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Compensation Manager</a:t>
            </a:r>
            <a:endParaRPr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08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6996</TotalTime>
  <Words>1147</Words>
  <Application>Microsoft Office PowerPoint</Application>
  <PresentationFormat>On-screen Show (4:3)</PresentationFormat>
  <Paragraphs>207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PowerPoint Presentation</vt:lpstr>
      <vt:lpstr>AGENDA</vt:lpstr>
      <vt:lpstr>PowerPoint Presentation</vt:lpstr>
      <vt:lpstr>PowerPoint Presentation</vt:lpstr>
      <vt:lpstr>Human Resource Information Systems               HRIS@lsuhsc.edu   </vt:lpstr>
      <vt:lpstr>Human Resource Information Systems               HRIS@lsuhsc.edu   </vt:lpstr>
      <vt:lpstr>Human Resource Information Systems               HRIS@lsuhsc.edu   </vt:lpstr>
      <vt:lpstr>Human Resource Information Systems               HRIS@lsuhsc.edu   </vt:lpstr>
      <vt:lpstr>PowerPoint Presentation</vt:lpstr>
      <vt:lpstr>Compensation  HRM Compensation@lsuhsc.edu  </vt:lpstr>
      <vt:lpstr>Compensation  HRM Compensation@lsuhsc.edu  </vt:lpstr>
      <vt:lpstr>PowerPoint Presentation</vt:lpstr>
      <vt:lpstr>Talent Acquisition recruittalent@lsuhsc.edu      </vt:lpstr>
      <vt:lpstr>Talent Acquisition recruittalent@lsuhsc.edu      </vt:lpstr>
      <vt:lpstr>PowerPoint Presentation</vt:lpstr>
      <vt:lpstr>Talent Development talentdevelopment@lsuhsc.edu </vt:lpstr>
      <vt:lpstr>Talent Development talentdevelopment@lsuhsc.edu </vt:lpstr>
      <vt:lpstr>PowerPoint Presentation</vt:lpstr>
      <vt:lpstr>PowerPoint Presentation</vt:lpstr>
      <vt:lpstr>HRM Department Contacts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Puszczewicz, Samantha</dc:creator>
  <cp:lastModifiedBy>Copeland, Reuben M.</cp:lastModifiedBy>
  <cp:revision>66</cp:revision>
  <dcterms:created xsi:type="dcterms:W3CDTF">2021-07-02T20:02:56Z</dcterms:created>
  <dcterms:modified xsi:type="dcterms:W3CDTF">2021-11-18T17:11:53Z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2021-07-02T00:00:00Z</vt:filetime>
  </property>
</Properties>
</file>