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452" r:id="rId3"/>
    <p:sldId id="455" r:id="rId4"/>
    <p:sldId id="445" r:id="rId5"/>
    <p:sldId id="458" r:id="rId6"/>
    <p:sldId id="446" r:id="rId7"/>
    <p:sldId id="462" r:id="rId8"/>
    <p:sldId id="278" r:id="rId9"/>
    <p:sldId id="292" r:id="rId10"/>
    <p:sldId id="456" r:id="rId11"/>
    <p:sldId id="459" r:id="rId12"/>
    <p:sldId id="460" r:id="rId13"/>
    <p:sldId id="461" r:id="rId14"/>
    <p:sldId id="277" r:id="rId15"/>
    <p:sldId id="290" r:id="rId16"/>
    <p:sldId id="311" r:id="rId17"/>
    <p:sldId id="309" r:id="rId1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8A39089-1D2A-46F4-992E-4959844AB79A}">
          <p14:sldIdLst>
            <p14:sldId id="256"/>
            <p14:sldId id="452"/>
            <p14:sldId id="455"/>
            <p14:sldId id="445"/>
            <p14:sldId id="458"/>
            <p14:sldId id="446"/>
          </p14:sldIdLst>
        </p14:section>
        <p14:section name="HRM Compensation" id="{1C3B59E1-EBA7-4FF5-A043-A47A9C66C852}">
          <p14:sldIdLst/>
        </p14:section>
        <p14:section name="HRM Talent Acquisition" id="{905B3BED-75DA-484D-95E2-CBC147863F28}">
          <p14:sldIdLst>
            <p14:sldId id="462"/>
            <p14:sldId id="278"/>
            <p14:sldId id="292"/>
          </p14:sldIdLst>
        </p14:section>
        <p14:section name="HRM Talent Development" id="{02B3B2FE-185C-4D36-871E-37D5061FC62B}">
          <p14:sldIdLst>
            <p14:sldId id="456"/>
            <p14:sldId id="459"/>
            <p14:sldId id="460"/>
            <p14:sldId id="461"/>
          </p14:sldIdLst>
        </p14:section>
        <p14:section name="Wrap-Up" id="{B7417A44-3D80-4216-87B1-FB26132BAB8C}">
          <p14:sldIdLst>
            <p14:sldId id="277"/>
            <p14:sldId id="290"/>
            <p14:sldId id="311"/>
            <p14:sldId id="309"/>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2B91"/>
    <a:srgbClr val="8A3CC4"/>
    <a:srgbClr val="A6C6FF"/>
    <a:srgbClr val="C9B5E8"/>
    <a:srgbClr val="D5C5EC"/>
    <a:srgbClr val="E6DDF4"/>
    <a:srgbClr val="E2D3F5"/>
    <a:srgbClr val="F9CF21"/>
    <a:srgbClr val="A49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84254" autoAdjust="0"/>
  </p:normalViewPr>
  <p:slideViewPr>
    <p:cSldViewPr>
      <p:cViewPr varScale="1">
        <p:scale>
          <a:sx n="96" d="100"/>
          <a:sy n="96" d="100"/>
        </p:scale>
        <p:origin x="2004" y="84"/>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1A7A2-CC13-4A90-9407-46FBD18F2330}" type="doc">
      <dgm:prSet loTypeId="urn:microsoft.com/office/officeart/2005/8/layout/process3" loCatId="process" qsTypeId="urn:microsoft.com/office/officeart/2005/8/quickstyle/simple1" qsCatId="simple" csTypeId="urn:microsoft.com/office/officeart/2005/8/colors/accent0_3" csCatId="mainScheme" phldr="1"/>
      <dgm:spPr/>
      <dgm:t>
        <a:bodyPr/>
        <a:lstStyle/>
        <a:p>
          <a:endParaRPr lang="en-US"/>
        </a:p>
      </dgm:t>
    </dgm:pt>
    <dgm:pt modelId="{43CB6428-DBAF-4080-A282-674BAEA9690C}">
      <dgm:prSet phldrT="[Text]" custT="1"/>
      <dgm:spPr/>
      <dgm:t>
        <a:bodyPr/>
        <a:lstStyle/>
        <a:p>
          <a:r>
            <a:rPr lang="en-US" sz="1600" dirty="0"/>
            <a:t>DECEMBER</a:t>
          </a:r>
        </a:p>
      </dgm:t>
    </dgm:pt>
    <dgm:pt modelId="{39CF4AD3-6383-4B7E-8169-B9AEDD2B552F}" type="parTrans" cxnId="{601BE034-C157-4BB0-B304-CC1BE536C591}">
      <dgm:prSet/>
      <dgm:spPr/>
      <dgm:t>
        <a:bodyPr/>
        <a:lstStyle/>
        <a:p>
          <a:endParaRPr lang="en-US"/>
        </a:p>
      </dgm:t>
    </dgm:pt>
    <dgm:pt modelId="{4D8D7335-3E57-4349-B606-C297199039F9}" type="sibTrans" cxnId="{601BE034-C157-4BB0-B304-CC1BE536C591}">
      <dgm:prSet/>
      <dgm:spPr/>
      <dgm:t>
        <a:bodyPr/>
        <a:lstStyle/>
        <a:p>
          <a:endParaRPr lang="en-US"/>
        </a:p>
      </dgm:t>
    </dgm:pt>
    <dgm:pt modelId="{10144253-1789-4A4A-BA54-ED5BD1D6F187}">
      <dgm:prSet phldrT="[Text]" custT="1"/>
      <dgm:spPr/>
      <dgm:t>
        <a:bodyPr/>
        <a:lstStyle/>
        <a:p>
          <a:r>
            <a:rPr lang="en-US" sz="1200" b="1" dirty="0"/>
            <a:t>Communications &amp; Trainings</a:t>
          </a:r>
        </a:p>
      </dgm:t>
    </dgm:pt>
    <dgm:pt modelId="{54400D82-2722-4119-A390-AA118EEB596C}" type="parTrans" cxnId="{8A0C8230-1F8F-4717-89AC-BF79E91CAF9B}">
      <dgm:prSet/>
      <dgm:spPr/>
      <dgm:t>
        <a:bodyPr/>
        <a:lstStyle/>
        <a:p>
          <a:endParaRPr lang="en-US"/>
        </a:p>
      </dgm:t>
    </dgm:pt>
    <dgm:pt modelId="{8B422372-7433-4B1A-B06C-DDEAC41DDAD1}" type="sibTrans" cxnId="{8A0C8230-1F8F-4717-89AC-BF79E91CAF9B}">
      <dgm:prSet/>
      <dgm:spPr/>
      <dgm:t>
        <a:bodyPr/>
        <a:lstStyle/>
        <a:p>
          <a:endParaRPr lang="en-US"/>
        </a:p>
      </dgm:t>
    </dgm:pt>
    <dgm:pt modelId="{9F6509E3-04E5-4965-870F-019E8487B871}">
      <dgm:prSet phldrT="[Text]" custT="1"/>
      <dgm:spPr/>
      <dgm:t>
        <a:bodyPr/>
        <a:lstStyle/>
        <a:p>
          <a:r>
            <a:rPr lang="en-US" sz="1600" dirty="0"/>
            <a:t>JANUARY</a:t>
          </a:r>
        </a:p>
      </dgm:t>
    </dgm:pt>
    <dgm:pt modelId="{7599A2FC-F62D-4481-943F-078A035F164A}" type="parTrans" cxnId="{1485D911-937E-4973-8337-256F46D42A83}">
      <dgm:prSet/>
      <dgm:spPr/>
      <dgm:t>
        <a:bodyPr/>
        <a:lstStyle/>
        <a:p>
          <a:endParaRPr lang="en-US"/>
        </a:p>
      </dgm:t>
    </dgm:pt>
    <dgm:pt modelId="{4C94CA10-0C48-4662-A2FC-401A125B9E75}" type="sibTrans" cxnId="{1485D911-937E-4973-8337-256F46D42A83}">
      <dgm:prSet/>
      <dgm:spPr/>
      <dgm:t>
        <a:bodyPr/>
        <a:lstStyle/>
        <a:p>
          <a:endParaRPr lang="en-US"/>
        </a:p>
      </dgm:t>
    </dgm:pt>
    <dgm:pt modelId="{3CA8B6A4-4C23-4996-839F-66D0B0431804}">
      <dgm:prSet phldrT="[Text]" custT="1"/>
      <dgm:spPr/>
      <dgm:t>
        <a:bodyPr/>
        <a:lstStyle/>
        <a:p>
          <a:r>
            <a:rPr lang="en-US" sz="1200" b="1" dirty="0"/>
            <a:t>Employees begin Self-Eval</a:t>
          </a:r>
        </a:p>
      </dgm:t>
    </dgm:pt>
    <dgm:pt modelId="{AEFD8E21-2243-45A7-B91B-6DE3B9E8AB31}" type="parTrans" cxnId="{5A21ED3D-61A1-4941-A274-C40918DF56A1}">
      <dgm:prSet/>
      <dgm:spPr/>
      <dgm:t>
        <a:bodyPr/>
        <a:lstStyle/>
        <a:p>
          <a:endParaRPr lang="en-US"/>
        </a:p>
      </dgm:t>
    </dgm:pt>
    <dgm:pt modelId="{2EAF92C4-AA92-42AC-A2A8-C1E95124CA45}" type="sibTrans" cxnId="{5A21ED3D-61A1-4941-A274-C40918DF56A1}">
      <dgm:prSet/>
      <dgm:spPr/>
      <dgm:t>
        <a:bodyPr/>
        <a:lstStyle/>
        <a:p>
          <a:endParaRPr lang="en-US"/>
        </a:p>
      </dgm:t>
    </dgm:pt>
    <dgm:pt modelId="{4A6B5851-8328-4122-A948-733C5D95BFF2}">
      <dgm:prSet phldrT="[Text]" custT="1"/>
      <dgm:spPr/>
      <dgm:t>
        <a:bodyPr/>
        <a:lstStyle/>
        <a:p>
          <a:r>
            <a:rPr lang="en-US" sz="1200" b="1" dirty="0"/>
            <a:t>Communications &amp; Trainings</a:t>
          </a:r>
          <a:endParaRPr lang="en-US" sz="1200" dirty="0"/>
        </a:p>
      </dgm:t>
    </dgm:pt>
    <dgm:pt modelId="{8649F7FC-EBCC-4B8D-8E20-49AB1D52665A}" type="sibTrans" cxnId="{AFA068BB-1A28-4151-9B38-20AA7717D4D5}">
      <dgm:prSet/>
      <dgm:spPr/>
      <dgm:t>
        <a:bodyPr/>
        <a:lstStyle/>
        <a:p>
          <a:endParaRPr lang="en-US"/>
        </a:p>
      </dgm:t>
    </dgm:pt>
    <dgm:pt modelId="{373F18C3-5A9F-4B19-B509-1CC5D435CD2D}" type="parTrans" cxnId="{AFA068BB-1A28-4151-9B38-20AA7717D4D5}">
      <dgm:prSet/>
      <dgm:spPr/>
      <dgm:t>
        <a:bodyPr/>
        <a:lstStyle/>
        <a:p>
          <a:endParaRPr lang="en-US"/>
        </a:p>
      </dgm:t>
    </dgm:pt>
    <dgm:pt modelId="{42B318C9-CEDD-4232-A3CF-5B50DD8870B1}">
      <dgm:prSet phldrT="[Text]" custT="1"/>
      <dgm:spPr/>
      <dgm:t>
        <a:bodyPr/>
        <a:lstStyle/>
        <a:p>
          <a:r>
            <a:rPr lang="en-US" sz="1600" dirty="0"/>
            <a:t>FEBRUARY</a:t>
          </a:r>
        </a:p>
      </dgm:t>
    </dgm:pt>
    <dgm:pt modelId="{D9A5CDAE-8E27-435E-8145-31010D9245E7}" type="sibTrans" cxnId="{2E7081B2-1FE3-42E7-BB0A-ABB18E700FB4}">
      <dgm:prSet/>
      <dgm:spPr/>
      <dgm:t>
        <a:bodyPr/>
        <a:lstStyle/>
        <a:p>
          <a:endParaRPr lang="en-US"/>
        </a:p>
      </dgm:t>
    </dgm:pt>
    <dgm:pt modelId="{2A05C2B6-0AB2-466D-B303-FF3907B16047}" type="parTrans" cxnId="{2E7081B2-1FE3-42E7-BB0A-ABB18E700FB4}">
      <dgm:prSet/>
      <dgm:spPr/>
      <dgm:t>
        <a:bodyPr/>
        <a:lstStyle/>
        <a:p>
          <a:endParaRPr lang="en-US"/>
        </a:p>
      </dgm:t>
    </dgm:pt>
    <dgm:pt modelId="{7885D090-89CF-4A82-A1AC-5B6D3FD391A1}">
      <dgm:prSet phldrT="[Text]" custT="1"/>
      <dgm:spPr>
        <a:solidFill>
          <a:srgbClr val="652B91"/>
        </a:solidFill>
      </dgm:spPr>
      <dgm:t>
        <a:bodyPr/>
        <a:lstStyle/>
        <a:p>
          <a:r>
            <a:rPr lang="en-US" sz="1600" dirty="0"/>
            <a:t>MARCH</a:t>
          </a:r>
        </a:p>
      </dgm:t>
    </dgm:pt>
    <dgm:pt modelId="{5976E7E2-5913-4B6C-87A1-0ABF3F69ACEB}" type="parTrans" cxnId="{12F7AE4B-F710-468E-852E-A138A8213E47}">
      <dgm:prSet/>
      <dgm:spPr/>
      <dgm:t>
        <a:bodyPr/>
        <a:lstStyle/>
        <a:p>
          <a:endParaRPr lang="en-US"/>
        </a:p>
      </dgm:t>
    </dgm:pt>
    <dgm:pt modelId="{B9AD46ED-DB00-4263-B0F3-1E6868666C48}" type="sibTrans" cxnId="{12F7AE4B-F710-468E-852E-A138A8213E47}">
      <dgm:prSet/>
      <dgm:spPr/>
      <dgm:t>
        <a:bodyPr/>
        <a:lstStyle/>
        <a:p>
          <a:endParaRPr lang="en-US"/>
        </a:p>
      </dgm:t>
    </dgm:pt>
    <dgm:pt modelId="{76146AB8-F06A-410C-88F8-011CB5768FE4}">
      <dgm:prSet phldrT="[Text]" custT="1"/>
      <dgm:spPr/>
      <dgm:t>
        <a:bodyPr/>
        <a:lstStyle/>
        <a:p>
          <a:r>
            <a:rPr lang="en-US" sz="1600" dirty="0"/>
            <a:t>APRIL</a:t>
          </a:r>
        </a:p>
      </dgm:t>
    </dgm:pt>
    <dgm:pt modelId="{5E1E92FA-4470-48AC-BC0D-E68E8AEE2D74}" type="parTrans" cxnId="{445ED470-72BE-4A82-9290-9FB543F943D6}">
      <dgm:prSet/>
      <dgm:spPr/>
      <dgm:t>
        <a:bodyPr/>
        <a:lstStyle/>
        <a:p>
          <a:endParaRPr lang="en-US"/>
        </a:p>
      </dgm:t>
    </dgm:pt>
    <dgm:pt modelId="{4D20373D-FE52-4415-BDE0-6101668315F7}" type="sibTrans" cxnId="{445ED470-72BE-4A82-9290-9FB543F943D6}">
      <dgm:prSet/>
      <dgm:spPr/>
      <dgm:t>
        <a:bodyPr/>
        <a:lstStyle/>
        <a:p>
          <a:endParaRPr lang="en-US"/>
        </a:p>
      </dgm:t>
    </dgm:pt>
    <dgm:pt modelId="{61A39B74-2353-4A0D-A916-10AFCD41680D}">
      <dgm:prSet phldrT="[Text]" custT="1"/>
      <dgm:spPr/>
      <dgm:t>
        <a:bodyPr/>
        <a:lstStyle/>
        <a:p>
          <a:r>
            <a:rPr lang="en-US" sz="1200" b="1" dirty="0"/>
            <a:t>Mgrs. begin eval</a:t>
          </a:r>
        </a:p>
      </dgm:t>
    </dgm:pt>
    <dgm:pt modelId="{7F5BFFAE-4C80-4125-96B6-EAEFB83ECA9C}" type="parTrans" cxnId="{723D5659-045F-4DC6-89AC-8D642318A437}">
      <dgm:prSet/>
      <dgm:spPr/>
      <dgm:t>
        <a:bodyPr/>
        <a:lstStyle/>
        <a:p>
          <a:endParaRPr lang="en-US"/>
        </a:p>
      </dgm:t>
    </dgm:pt>
    <dgm:pt modelId="{E2A2845A-3C02-4338-BA25-D965000B8D67}" type="sibTrans" cxnId="{723D5659-045F-4DC6-89AC-8D642318A437}">
      <dgm:prSet/>
      <dgm:spPr/>
      <dgm:t>
        <a:bodyPr/>
        <a:lstStyle/>
        <a:p>
          <a:endParaRPr lang="en-US"/>
        </a:p>
      </dgm:t>
    </dgm:pt>
    <dgm:pt modelId="{ACF519B4-04AC-4B8D-9EF0-1CAA6FBC35D6}">
      <dgm:prSet custT="1"/>
      <dgm:spPr/>
      <dgm:t>
        <a:bodyPr/>
        <a:lstStyle/>
        <a:p>
          <a:r>
            <a:rPr lang="en-US" sz="1200" b="1" dirty="0"/>
            <a:t>Eval MTG w/ Mgr. &amp; Employee</a:t>
          </a:r>
        </a:p>
      </dgm:t>
    </dgm:pt>
    <dgm:pt modelId="{DB1FCF87-8D32-4ED5-8C8A-27DF5D28236D}" type="parTrans" cxnId="{3192073C-E382-42EC-96C2-3AD9890EC3A8}">
      <dgm:prSet/>
      <dgm:spPr/>
      <dgm:t>
        <a:bodyPr/>
        <a:lstStyle/>
        <a:p>
          <a:endParaRPr lang="en-US"/>
        </a:p>
      </dgm:t>
    </dgm:pt>
    <dgm:pt modelId="{07EA385A-DF1A-424D-9E9E-77EEEAE32346}" type="sibTrans" cxnId="{3192073C-E382-42EC-96C2-3AD9890EC3A8}">
      <dgm:prSet/>
      <dgm:spPr/>
      <dgm:t>
        <a:bodyPr/>
        <a:lstStyle/>
        <a:p>
          <a:endParaRPr lang="en-US"/>
        </a:p>
      </dgm:t>
    </dgm:pt>
    <dgm:pt modelId="{60B56620-D611-4DD6-9B8E-F13D1E4936FF}">
      <dgm:prSet custT="1"/>
      <dgm:spPr/>
      <dgm:t>
        <a:bodyPr/>
        <a:lstStyle/>
        <a:p>
          <a:r>
            <a:rPr lang="en-US" sz="1200" b="1" dirty="0"/>
            <a:t>Eval Submissions Due </a:t>
          </a:r>
          <a:r>
            <a:rPr lang="en-US" sz="1200" b="1" u="sng" dirty="0">
              <a:solidFill>
                <a:srgbClr val="7030A0"/>
              </a:solidFill>
            </a:rPr>
            <a:t>March 15, ’23</a:t>
          </a:r>
        </a:p>
      </dgm:t>
    </dgm:pt>
    <dgm:pt modelId="{77AB6FDD-098A-49CD-B55E-3E4FFB3FDA5F}" type="parTrans" cxnId="{5FE4B0B1-9F8F-4479-AE8B-FD889B72FAFB}">
      <dgm:prSet/>
      <dgm:spPr/>
      <dgm:t>
        <a:bodyPr/>
        <a:lstStyle/>
        <a:p>
          <a:endParaRPr lang="en-US"/>
        </a:p>
      </dgm:t>
    </dgm:pt>
    <dgm:pt modelId="{9FC095DF-13F5-4AED-8625-8F2EE7BBC8FD}" type="sibTrans" cxnId="{5FE4B0B1-9F8F-4479-AE8B-FD889B72FAFB}">
      <dgm:prSet/>
      <dgm:spPr/>
      <dgm:t>
        <a:bodyPr/>
        <a:lstStyle/>
        <a:p>
          <a:endParaRPr lang="en-US"/>
        </a:p>
      </dgm:t>
    </dgm:pt>
    <dgm:pt modelId="{55D8FC73-F6D8-4D03-B8EE-5697EC740EF7}">
      <dgm:prSet custT="1"/>
      <dgm:spPr/>
      <dgm:t>
        <a:bodyPr/>
        <a:lstStyle/>
        <a:p>
          <a:r>
            <a:rPr lang="en-US" sz="1200" b="1" dirty="0">
              <a:solidFill>
                <a:schemeClr val="tx1"/>
              </a:solidFill>
            </a:rPr>
            <a:t>Appeals Due March 31 ‘23</a:t>
          </a:r>
        </a:p>
      </dgm:t>
    </dgm:pt>
    <dgm:pt modelId="{8E8B69E8-C9B2-4432-BE0C-C3984FEB2B82}" type="parTrans" cxnId="{1FB5E321-82BC-43D0-B369-A47D5B0A2408}">
      <dgm:prSet/>
      <dgm:spPr/>
      <dgm:t>
        <a:bodyPr/>
        <a:lstStyle/>
        <a:p>
          <a:endParaRPr lang="en-US"/>
        </a:p>
      </dgm:t>
    </dgm:pt>
    <dgm:pt modelId="{D6DFEE54-0EEB-4C80-899C-A62191FB1D8F}" type="sibTrans" cxnId="{1FB5E321-82BC-43D0-B369-A47D5B0A2408}">
      <dgm:prSet/>
      <dgm:spPr/>
      <dgm:t>
        <a:bodyPr/>
        <a:lstStyle/>
        <a:p>
          <a:endParaRPr lang="en-US"/>
        </a:p>
      </dgm:t>
    </dgm:pt>
    <dgm:pt modelId="{14115EDE-8426-444C-BCA4-5F4CDD84EBFF}">
      <dgm:prSet custT="1"/>
      <dgm:spPr/>
      <dgm:t>
        <a:bodyPr/>
        <a:lstStyle/>
        <a:p>
          <a:r>
            <a:rPr lang="en-US" sz="1600" b="1" dirty="0"/>
            <a:t>HR Review</a:t>
          </a:r>
        </a:p>
      </dgm:t>
    </dgm:pt>
    <dgm:pt modelId="{47CDFA30-AE3F-4AC2-ACB4-EC2E709574CF}" type="parTrans" cxnId="{B13CCCC9-F2FD-475A-82BE-80D91A385FF3}">
      <dgm:prSet/>
      <dgm:spPr/>
      <dgm:t>
        <a:bodyPr/>
        <a:lstStyle/>
        <a:p>
          <a:endParaRPr lang="en-US"/>
        </a:p>
      </dgm:t>
    </dgm:pt>
    <dgm:pt modelId="{E9A54E18-A9C7-4C69-97F6-45B7F2311AFA}" type="sibTrans" cxnId="{B13CCCC9-F2FD-475A-82BE-80D91A385FF3}">
      <dgm:prSet/>
      <dgm:spPr/>
      <dgm:t>
        <a:bodyPr/>
        <a:lstStyle/>
        <a:p>
          <a:endParaRPr lang="en-US"/>
        </a:p>
      </dgm:t>
    </dgm:pt>
    <dgm:pt modelId="{14096E9C-3CCD-4C12-B348-95CF3F0AE5D4}" type="pres">
      <dgm:prSet presAssocID="{A321A7A2-CC13-4A90-9407-46FBD18F2330}" presName="linearFlow" presStyleCnt="0">
        <dgm:presLayoutVars>
          <dgm:dir/>
          <dgm:animLvl val="lvl"/>
          <dgm:resizeHandles val="exact"/>
        </dgm:presLayoutVars>
      </dgm:prSet>
      <dgm:spPr/>
    </dgm:pt>
    <dgm:pt modelId="{10ED74B5-7E3E-4EE8-A09F-862BC1F63147}" type="pres">
      <dgm:prSet presAssocID="{43CB6428-DBAF-4080-A282-674BAEA9690C}" presName="composite" presStyleCnt="0"/>
      <dgm:spPr/>
    </dgm:pt>
    <dgm:pt modelId="{E69E4F3E-4122-424A-B3C3-346F8CB92C73}" type="pres">
      <dgm:prSet presAssocID="{43CB6428-DBAF-4080-A282-674BAEA9690C}" presName="parTx" presStyleLbl="node1" presStyleIdx="0" presStyleCnt="5">
        <dgm:presLayoutVars>
          <dgm:chMax val="0"/>
          <dgm:chPref val="0"/>
          <dgm:bulletEnabled val="1"/>
        </dgm:presLayoutVars>
      </dgm:prSet>
      <dgm:spPr/>
    </dgm:pt>
    <dgm:pt modelId="{39DDC450-D3B1-48C3-B127-DC4B96794E15}" type="pres">
      <dgm:prSet presAssocID="{43CB6428-DBAF-4080-A282-674BAEA9690C}" presName="parSh" presStyleLbl="node1" presStyleIdx="0" presStyleCnt="5" custScaleX="114429"/>
      <dgm:spPr/>
    </dgm:pt>
    <dgm:pt modelId="{75FA4044-03F0-4B51-A5FF-D90D58284BE3}" type="pres">
      <dgm:prSet presAssocID="{43CB6428-DBAF-4080-A282-674BAEA9690C}" presName="desTx" presStyleLbl="fgAcc1" presStyleIdx="0" presStyleCnt="5" custScaleX="145340">
        <dgm:presLayoutVars>
          <dgm:bulletEnabled val="1"/>
        </dgm:presLayoutVars>
      </dgm:prSet>
      <dgm:spPr/>
    </dgm:pt>
    <dgm:pt modelId="{545681B3-930C-4DD1-ABD4-50009E005817}" type="pres">
      <dgm:prSet presAssocID="{4D8D7335-3E57-4349-B606-C297199039F9}" presName="sibTrans" presStyleLbl="sibTrans2D1" presStyleIdx="0" presStyleCnt="4"/>
      <dgm:spPr/>
    </dgm:pt>
    <dgm:pt modelId="{1EED07E9-5C77-4729-8C50-BFD359F388AC}" type="pres">
      <dgm:prSet presAssocID="{4D8D7335-3E57-4349-B606-C297199039F9}" presName="connTx" presStyleLbl="sibTrans2D1" presStyleIdx="0" presStyleCnt="4"/>
      <dgm:spPr/>
    </dgm:pt>
    <dgm:pt modelId="{07A453CC-DCAE-463C-8BA5-8A8346EBA9F3}" type="pres">
      <dgm:prSet presAssocID="{9F6509E3-04E5-4965-870F-019E8487B871}" presName="composite" presStyleCnt="0"/>
      <dgm:spPr/>
    </dgm:pt>
    <dgm:pt modelId="{AE937849-2C54-4919-915E-58213E578098}" type="pres">
      <dgm:prSet presAssocID="{9F6509E3-04E5-4965-870F-019E8487B871}" presName="parTx" presStyleLbl="node1" presStyleIdx="0" presStyleCnt="5">
        <dgm:presLayoutVars>
          <dgm:chMax val="0"/>
          <dgm:chPref val="0"/>
          <dgm:bulletEnabled val="1"/>
        </dgm:presLayoutVars>
      </dgm:prSet>
      <dgm:spPr/>
    </dgm:pt>
    <dgm:pt modelId="{9FCBC4E4-DDB1-4CAB-B15C-17495798D395}" type="pres">
      <dgm:prSet presAssocID="{9F6509E3-04E5-4965-870F-019E8487B871}" presName="parSh" presStyleLbl="node1" presStyleIdx="1" presStyleCnt="5"/>
      <dgm:spPr/>
    </dgm:pt>
    <dgm:pt modelId="{A881F1BE-485C-4CEE-8617-38F37E85E603}" type="pres">
      <dgm:prSet presAssocID="{9F6509E3-04E5-4965-870F-019E8487B871}" presName="desTx" presStyleLbl="fgAcc1" presStyleIdx="1" presStyleCnt="5" custScaleX="140385">
        <dgm:presLayoutVars>
          <dgm:bulletEnabled val="1"/>
        </dgm:presLayoutVars>
      </dgm:prSet>
      <dgm:spPr/>
    </dgm:pt>
    <dgm:pt modelId="{D466C110-285C-41AF-B29A-831E64D59894}" type="pres">
      <dgm:prSet presAssocID="{4C94CA10-0C48-4662-A2FC-401A125B9E75}" presName="sibTrans" presStyleLbl="sibTrans2D1" presStyleIdx="1" presStyleCnt="4"/>
      <dgm:spPr/>
    </dgm:pt>
    <dgm:pt modelId="{A90582C0-3C39-464E-BF13-7AE5EE21EC95}" type="pres">
      <dgm:prSet presAssocID="{4C94CA10-0C48-4662-A2FC-401A125B9E75}" presName="connTx" presStyleLbl="sibTrans2D1" presStyleIdx="1" presStyleCnt="4"/>
      <dgm:spPr/>
    </dgm:pt>
    <dgm:pt modelId="{19565AD4-2232-4D18-A562-B33B4F692D1D}" type="pres">
      <dgm:prSet presAssocID="{42B318C9-CEDD-4232-A3CF-5B50DD8870B1}" presName="composite" presStyleCnt="0"/>
      <dgm:spPr/>
    </dgm:pt>
    <dgm:pt modelId="{AFF8EBAE-0885-4A9C-8617-32EF6B3DCD3F}" type="pres">
      <dgm:prSet presAssocID="{42B318C9-CEDD-4232-A3CF-5B50DD8870B1}" presName="parTx" presStyleLbl="node1" presStyleIdx="1" presStyleCnt="5">
        <dgm:presLayoutVars>
          <dgm:chMax val="0"/>
          <dgm:chPref val="0"/>
          <dgm:bulletEnabled val="1"/>
        </dgm:presLayoutVars>
      </dgm:prSet>
      <dgm:spPr/>
    </dgm:pt>
    <dgm:pt modelId="{3285F4BE-F3D2-4097-B0F1-4438A8CBFAD2}" type="pres">
      <dgm:prSet presAssocID="{42B318C9-CEDD-4232-A3CF-5B50DD8870B1}" presName="parSh" presStyleLbl="node1" presStyleIdx="2" presStyleCnt="5" custScaleX="106970"/>
      <dgm:spPr/>
    </dgm:pt>
    <dgm:pt modelId="{F14BC36A-DD76-42D1-AED2-9861071625BA}" type="pres">
      <dgm:prSet presAssocID="{42B318C9-CEDD-4232-A3CF-5B50DD8870B1}" presName="desTx" presStyleLbl="fgAcc1" presStyleIdx="2" presStyleCnt="5" custScaleX="149285">
        <dgm:presLayoutVars>
          <dgm:bulletEnabled val="1"/>
        </dgm:presLayoutVars>
      </dgm:prSet>
      <dgm:spPr/>
    </dgm:pt>
    <dgm:pt modelId="{0983894D-77F3-4F6B-9D87-D78617710AE6}" type="pres">
      <dgm:prSet presAssocID="{D9A5CDAE-8E27-435E-8145-31010D9245E7}" presName="sibTrans" presStyleLbl="sibTrans2D1" presStyleIdx="2" presStyleCnt="4"/>
      <dgm:spPr/>
    </dgm:pt>
    <dgm:pt modelId="{1B29C8B1-BB11-4825-879A-6892F700AFC9}" type="pres">
      <dgm:prSet presAssocID="{D9A5CDAE-8E27-435E-8145-31010D9245E7}" presName="connTx" presStyleLbl="sibTrans2D1" presStyleIdx="2" presStyleCnt="4"/>
      <dgm:spPr/>
    </dgm:pt>
    <dgm:pt modelId="{761EDDA2-2E92-4018-91F6-2342921272B7}" type="pres">
      <dgm:prSet presAssocID="{7885D090-89CF-4A82-A1AC-5B6D3FD391A1}" presName="composite" presStyleCnt="0"/>
      <dgm:spPr/>
    </dgm:pt>
    <dgm:pt modelId="{65A908EA-312D-4714-85DB-68F8D50D220B}" type="pres">
      <dgm:prSet presAssocID="{7885D090-89CF-4A82-A1AC-5B6D3FD391A1}" presName="parTx" presStyleLbl="node1" presStyleIdx="2" presStyleCnt="5">
        <dgm:presLayoutVars>
          <dgm:chMax val="0"/>
          <dgm:chPref val="0"/>
          <dgm:bulletEnabled val="1"/>
        </dgm:presLayoutVars>
      </dgm:prSet>
      <dgm:spPr/>
    </dgm:pt>
    <dgm:pt modelId="{340442AD-01D1-4CD8-899A-55535CA313F3}" type="pres">
      <dgm:prSet presAssocID="{7885D090-89CF-4A82-A1AC-5B6D3FD391A1}" presName="parSh" presStyleLbl="node1" presStyleIdx="3" presStyleCnt="5"/>
      <dgm:spPr/>
    </dgm:pt>
    <dgm:pt modelId="{89D7CB30-7741-4E73-8D36-4E40BF914362}" type="pres">
      <dgm:prSet presAssocID="{7885D090-89CF-4A82-A1AC-5B6D3FD391A1}" presName="desTx" presStyleLbl="fgAcc1" presStyleIdx="3" presStyleCnt="5" custScaleX="147375">
        <dgm:presLayoutVars>
          <dgm:bulletEnabled val="1"/>
        </dgm:presLayoutVars>
      </dgm:prSet>
      <dgm:spPr/>
    </dgm:pt>
    <dgm:pt modelId="{FFFD7B19-230D-4B25-A40D-DFBD2879FE1D}" type="pres">
      <dgm:prSet presAssocID="{B9AD46ED-DB00-4263-B0F3-1E6868666C48}" presName="sibTrans" presStyleLbl="sibTrans2D1" presStyleIdx="3" presStyleCnt="4"/>
      <dgm:spPr/>
    </dgm:pt>
    <dgm:pt modelId="{14FADE4A-DFA1-4FDF-88F6-D8B419BE6FB7}" type="pres">
      <dgm:prSet presAssocID="{B9AD46ED-DB00-4263-B0F3-1E6868666C48}" presName="connTx" presStyleLbl="sibTrans2D1" presStyleIdx="3" presStyleCnt="4"/>
      <dgm:spPr/>
    </dgm:pt>
    <dgm:pt modelId="{34CFACD3-B6A1-4C40-BD4F-2DBFCE7E7F17}" type="pres">
      <dgm:prSet presAssocID="{76146AB8-F06A-410C-88F8-011CB5768FE4}" presName="composite" presStyleCnt="0"/>
      <dgm:spPr/>
    </dgm:pt>
    <dgm:pt modelId="{916CDC75-FAFD-4F1F-9EAF-D7FE60AA705F}" type="pres">
      <dgm:prSet presAssocID="{76146AB8-F06A-410C-88F8-011CB5768FE4}" presName="parTx" presStyleLbl="node1" presStyleIdx="3" presStyleCnt="5">
        <dgm:presLayoutVars>
          <dgm:chMax val="0"/>
          <dgm:chPref val="0"/>
          <dgm:bulletEnabled val="1"/>
        </dgm:presLayoutVars>
      </dgm:prSet>
      <dgm:spPr/>
    </dgm:pt>
    <dgm:pt modelId="{C2943F07-44C3-4B91-9B10-51F8259D5E7C}" type="pres">
      <dgm:prSet presAssocID="{76146AB8-F06A-410C-88F8-011CB5768FE4}" presName="parSh" presStyleLbl="node1" presStyleIdx="4" presStyleCnt="5"/>
      <dgm:spPr/>
    </dgm:pt>
    <dgm:pt modelId="{89ACA478-2778-4535-9B64-FBAB351AD08C}" type="pres">
      <dgm:prSet presAssocID="{76146AB8-F06A-410C-88F8-011CB5768FE4}" presName="desTx" presStyleLbl="fgAcc1" presStyleIdx="4" presStyleCnt="5" custScaleX="130836">
        <dgm:presLayoutVars>
          <dgm:bulletEnabled val="1"/>
        </dgm:presLayoutVars>
      </dgm:prSet>
      <dgm:spPr/>
    </dgm:pt>
  </dgm:ptLst>
  <dgm:cxnLst>
    <dgm:cxn modelId="{C4A74000-C189-4970-B412-494B011B2C1B}" type="presOf" srcId="{76146AB8-F06A-410C-88F8-011CB5768FE4}" destId="{C2943F07-44C3-4B91-9B10-51F8259D5E7C}" srcOrd="1" destOrd="0" presId="urn:microsoft.com/office/officeart/2005/8/layout/process3"/>
    <dgm:cxn modelId="{F5875301-7DC0-4955-9440-C6D24B245C25}" type="presOf" srcId="{76146AB8-F06A-410C-88F8-011CB5768FE4}" destId="{916CDC75-FAFD-4F1F-9EAF-D7FE60AA705F}" srcOrd="0" destOrd="0" presId="urn:microsoft.com/office/officeart/2005/8/layout/process3"/>
    <dgm:cxn modelId="{0AA50C05-13AA-49F0-A66D-8B05AC5B4BC6}" type="presOf" srcId="{14115EDE-8426-444C-BCA4-5F4CDD84EBFF}" destId="{89ACA478-2778-4535-9B64-FBAB351AD08C}" srcOrd="0" destOrd="0" presId="urn:microsoft.com/office/officeart/2005/8/layout/process3"/>
    <dgm:cxn modelId="{BDA43005-DC4C-4A95-A305-D975FBB5A0E1}" type="presOf" srcId="{3CA8B6A4-4C23-4996-839F-66D0B0431804}" destId="{F14BC36A-DD76-42D1-AED2-9861071625BA}" srcOrd="0" destOrd="0" presId="urn:microsoft.com/office/officeart/2005/8/layout/process3"/>
    <dgm:cxn modelId="{28B54D0F-7AB5-4B0C-8E7E-9E7C5EB17E4F}" type="presOf" srcId="{60B56620-D611-4DD6-9B8E-F13D1E4936FF}" destId="{89D7CB30-7741-4E73-8D36-4E40BF914362}" srcOrd="0" destOrd="1" presId="urn:microsoft.com/office/officeart/2005/8/layout/process3"/>
    <dgm:cxn modelId="{088B4110-CA56-488A-9894-821E158B6F3B}" type="presOf" srcId="{4D8D7335-3E57-4349-B606-C297199039F9}" destId="{1EED07E9-5C77-4729-8C50-BFD359F388AC}" srcOrd="1" destOrd="0" presId="urn:microsoft.com/office/officeart/2005/8/layout/process3"/>
    <dgm:cxn modelId="{1485D911-937E-4973-8337-256F46D42A83}" srcId="{A321A7A2-CC13-4A90-9407-46FBD18F2330}" destId="{9F6509E3-04E5-4965-870F-019E8487B871}" srcOrd="1" destOrd="0" parTransId="{7599A2FC-F62D-4481-943F-078A035F164A}" sibTransId="{4C94CA10-0C48-4662-A2FC-401A125B9E75}"/>
    <dgm:cxn modelId="{2B672712-D1E2-40EC-9E40-127D13842B0C}" type="presOf" srcId="{61A39B74-2353-4A0D-A916-10AFCD41680D}" destId="{F14BC36A-DD76-42D1-AED2-9861071625BA}" srcOrd="0" destOrd="1" presId="urn:microsoft.com/office/officeart/2005/8/layout/process3"/>
    <dgm:cxn modelId="{5C342215-4F33-4A32-9C66-27CD2A209A1C}" type="presOf" srcId="{10144253-1789-4A4A-BA54-ED5BD1D6F187}" destId="{75FA4044-03F0-4B51-A5FF-D90D58284BE3}" srcOrd="0" destOrd="0" presId="urn:microsoft.com/office/officeart/2005/8/layout/process3"/>
    <dgm:cxn modelId="{37810C20-EBAD-40F2-AA26-56248C7121EC}" type="presOf" srcId="{9F6509E3-04E5-4965-870F-019E8487B871}" destId="{9FCBC4E4-DDB1-4CAB-B15C-17495798D395}" srcOrd="1" destOrd="0" presId="urn:microsoft.com/office/officeart/2005/8/layout/process3"/>
    <dgm:cxn modelId="{1FB5E321-82BC-43D0-B369-A47D5B0A2408}" srcId="{7885D090-89CF-4A82-A1AC-5B6D3FD391A1}" destId="{55D8FC73-F6D8-4D03-B8EE-5697EC740EF7}" srcOrd="2" destOrd="0" parTransId="{8E8B69E8-C9B2-4432-BE0C-C3984FEB2B82}" sibTransId="{D6DFEE54-0EEB-4C80-899C-A62191FB1D8F}"/>
    <dgm:cxn modelId="{21B05430-0A0E-429F-805B-F82E5F66AB57}" type="presOf" srcId="{B9AD46ED-DB00-4263-B0F3-1E6868666C48}" destId="{14FADE4A-DFA1-4FDF-88F6-D8B419BE6FB7}" srcOrd="1" destOrd="0" presId="urn:microsoft.com/office/officeart/2005/8/layout/process3"/>
    <dgm:cxn modelId="{8A0C8230-1F8F-4717-89AC-BF79E91CAF9B}" srcId="{43CB6428-DBAF-4080-A282-674BAEA9690C}" destId="{10144253-1789-4A4A-BA54-ED5BD1D6F187}" srcOrd="0" destOrd="0" parTransId="{54400D82-2722-4119-A390-AA118EEB596C}" sibTransId="{8B422372-7433-4B1A-B06C-DDEAC41DDAD1}"/>
    <dgm:cxn modelId="{601BE034-C157-4BB0-B304-CC1BE536C591}" srcId="{A321A7A2-CC13-4A90-9407-46FBD18F2330}" destId="{43CB6428-DBAF-4080-A282-674BAEA9690C}" srcOrd="0" destOrd="0" parTransId="{39CF4AD3-6383-4B7E-8169-B9AEDD2B552F}" sibTransId="{4D8D7335-3E57-4349-B606-C297199039F9}"/>
    <dgm:cxn modelId="{3192073C-E382-42EC-96C2-3AD9890EC3A8}" srcId="{7885D090-89CF-4A82-A1AC-5B6D3FD391A1}" destId="{ACF519B4-04AC-4B8D-9EF0-1CAA6FBC35D6}" srcOrd="0" destOrd="0" parTransId="{DB1FCF87-8D32-4ED5-8C8A-27DF5D28236D}" sibTransId="{07EA385A-DF1A-424D-9E9E-77EEEAE32346}"/>
    <dgm:cxn modelId="{5A21ED3D-61A1-4941-A274-C40918DF56A1}" srcId="{42B318C9-CEDD-4232-A3CF-5B50DD8870B1}" destId="{3CA8B6A4-4C23-4996-839F-66D0B0431804}" srcOrd="0" destOrd="0" parTransId="{AEFD8E21-2243-45A7-B91B-6DE3B9E8AB31}" sibTransId="{2EAF92C4-AA92-42AC-A2A8-C1E95124CA45}"/>
    <dgm:cxn modelId="{A4680760-1274-46B5-8517-D8FB4F7B568E}" type="presOf" srcId="{7885D090-89CF-4A82-A1AC-5B6D3FD391A1}" destId="{340442AD-01D1-4CD8-899A-55535CA313F3}" srcOrd="1" destOrd="0" presId="urn:microsoft.com/office/officeart/2005/8/layout/process3"/>
    <dgm:cxn modelId="{A181B942-8D46-4FF5-A397-BBF471A4881B}" type="presOf" srcId="{D9A5CDAE-8E27-435E-8145-31010D9245E7}" destId="{0983894D-77F3-4F6B-9D87-D78617710AE6}" srcOrd="0" destOrd="0" presId="urn:microsoft.com/office/officeart/2005/8/layout/process3"/>
    <dgm:cxn modelId="{12F7AE4B-F710-468E-852E-A138A8213E47}" srcId="{A321A7A2-CC13-4A90-9407-46FBD18F2330}" destId="{7885D090-89CF-4A82-A1AC-5B6D3FD391A1}" srcOrd="3" destOrd="0" parTransId="{5976E7E2-5913-4B6C-87A1-0ABF3F69ACEB}" sibTransId="{B9AD46ED-DB00-4263-B0F3-1E6868666C48}"/>
    <dgm:cxn modelId="{445ED470-72BE-4A82-9290-9FB543F943D6}" srcId="{A321A7A2-CC13-4A90-9407-46FBD18F2330}" destId="{76146AB8-F06A-410C-88F8-011CB5768FE4}" srcOrd="4" destOrd="0" parTransId="{5E1E92FA-4470-48AC-BC0D-E68E8AEE2D74}" sibTransId="{4D20373D-FE52-4415-BDE0-6101668315F7}"/>
    <dgm:cxn modelId="{8B6EA157-EE16-484E-81F4-0420928B5F91}" type="presOf" srcId="{A321A7A2-CC13-4A90-9407-46FBD18F2330}" destId="{14096E9C-3CCD-4C12-B348-95CF3F0AE5D4}" srcOrd="0" destOrd="0" presId="urn:microsoft.com/office/officeart/2005/8/layout/process3"/>
    <dgm:cxn modelId="{86D3FA58-4309-43F9-80AA-B3081D4CB9B9}" type="presOf" srcId="{42B318C9-CEDD-4232-A3CF-5B50DD8870B1}" destId="{3285F4BE-F3D2-4097-B0F1-4438A8CBFAD2}" srcOrd="1" destOrd="0" presId="urn:microsoft.com/office/officeart/2005/8/layout/process3"/>
    <dgm:cxn modelId="{723D5659-045F-4DC6-89AC-8D642318A437}" srcId="{42B318C9-CEDD-4232-A3CF-5B50DD8870B1}" destId="{61A39B74-2353-4A0D-A916-10AFCD41680D}" srcOrd="1" destOrd="0" parTransId="{7F5BFFAE-4C80-4125-96B6-EAEFB83ECA9C}" sibTransId="{E2A2845A-3C02-4338-BA25-D965000B8D67}"/>
    <dgm:cxn modelId="{2BF51383-8B23-4885-96B6-08E312BA7202}" type="presOf" srcId="{B9AD46ED-DB00-4263-B0F3-1E6868666C48}" destId="{FFFD7B19-230D-4B25-A40D-DFBD2879FE1D}" srcOrd="0" destOrd="0" presId="urn:microsoft.com/office/officeart/2005/8/layout/process3"/>
    <dgm:cxn modelId="{39647B8A-EF8E-4663-B090-502B67A45900}" type="presOf" srcId="{9F6509E3-04E5-4965-870F-019E8487B871}" destId="{AE937849-2C54-4919-915E-58213E578098}" srcOrd="0" destOrd="0" presId="urn:microsoft.com/office/officeart/2005/8/layout/process3"/>
    <dgm:cxn modelId="{66167C94-85F7-4177-A279-F8572BAAED95}" type="presOf" srcId="{ACF519B4-04AC-4B8D-9EF0-1CAA6FBC35D6}" destId="{89D7CB30-7741-4E73-8D36-4E40BF914362}" srcOrd="0" destOrd="0" presId="urn:microsoft.com/office/officeart/2005/8/layout/process3"/>
    <dgm:cxn modelId="{F8BDEE97-5700-4920-A957-B40E1AD9F3F1}" type="presOf" srcId="{4A6B5851-8328-4122-A948-733C5D95BFF2}" destId="{A881F1BE-485C-4CEE-8617-38F37E85E603}" srcOrd="0" destOrd="0" presId="urn:microsoft.com/office/officeart/2005/8/layout/process3"/>
    <dgm:cxn modelId="{4819A0A4-AAE2-4688-9709-240B98EBDA20}" type="presOf" srcId="{4D8D7335-3E57-4349-B606-C297199039F9}" destId="{545681B3-930C-4DD1-ABD4-50009E005817}" srcOrd="0" destOrd="0" presId="urn:microsoft.com/office/officeart/2005/8/layout/process3"/>
    <dgm:cxn modelId="{5FE4B0B1-9F8F-4479-AE8B-FD889B72FAFB}" srcId="{7885D090-89CF-4A82-A1AC-5B6D3FD391A1}" destId="{60B56620-D611-4DD6-9B8E-F13D1E4936FF}" srcOrd="1" destOrd="0" parTransId="{77AB6FDD-098A-49CD-B55E-3E4FFB3FDA5F}" sibTransId="{9FC095DF-13F5-4AED-8625-8F2EE7BBC8FD}"/>
    <dgm:cxn modelId="{2E7081B2-1FE3-42E7-BB0A-ABB18E700FB4}" srcId="{A321A7A2-CC13-4A90-9407-46FBD18F2330}" destId="{42B318C9-CEDD-4232-A3CF-5B50DD8870B1}" srcOrd="2" destOrd="0" parTransId="{2A05C2B6-0AB2-466D-B303-FF3907B16047}" sibTransId="{D9A5CDAE-8E27-435E-8145-31010D9245E7}"/>
    <dgm:cxn modelId="{AFA068BB-1A28-4151-9B38-20AA7717D4D5}" srcId="{9F6509E3-04E5-4965-870F-019E8487B871}" destId="{4A6B5851-8328-4122-A948-733C5D95BFF2}" srcOrd="0" destOrd="0" parTransId="{373F18C3-5A9F-4B19-B509-1CC5D435CD2D}" sibTransId="{8649F7FC-EBCC-4B8D-8E20-49AB1D52665A}"/>
    <dgm:cxn modelId="{E69C10BF-E256-41B8-928E-694A3C34957B}" type="presOf" srcId="{43CB6428-DBAF-4080-A282-674BAEA9690C}" destId="{39DDC450-D3B1-48C3-B127-DC4B96794E15}" srcOrd="1" destOrd="0" presId="urn:microsoft.com/office/officeart/2005/8/layout/process3"/>
    <dgm:cxn modelId="{04EF12C2-84D7-4306-873D-715D76C99867}" type="presOf" srcId="{7885D090-89CF-4A82-A1AC-5B6D3FD391A1}" destId="{65A908EA-312D-4714-85DB-68F8D50D220B}" srcOrd="0" destOrd="0" presId="urn:microsoft.com/office/officeart/2005/8/layout/process3"/>
    <dgm:cxn modelId="{C08B59C4-2A1D-4CA3-A3A7-50E4617FAFAC}" type="presOf" srcId="{43CB6428-DBAF-4080-A282-674BAEA9690C}" destId="{E69E4F3E-4122-424A-B3C3-346F8CB92C73}" srcOrd="0" destOrd="0" presId="urn:microsoft.com/office/officeart/2005/8/layout/process3"/>
    <dgm:cxn modelId="{6D0BCCC6-B252-4AFD-AE09-546F185A4083}" type="presOf" srcId="{55D8FC73-F6D8-4D03-B8EE-5697EC740EF7}" destId="{89D7CB30-7741-4E73-8D36-4E40BF914362}" srcOrd="0" destOrd="2" presId="urn:microsoft.com/office/officeart/2005/8/layout/process3"/>
    <dgm:cxn modelId="{B13CCCC9-F2FD-475A-82BE-80D91A385FF3}" srcId="{76146AB8-F06A-410C-88F8-011CB5768FE4}" destId="{14115EDE-8426-444C-BCA4-5F4CDD84EBFF}" srcOrd="0" destOrd="0" parTransId="{47CDFA30-AE3F-4AC2-ACB4-EC2E709574CF}" sibTransId="{E9A54E18-A9C7-4C69-97F6-45B7F2311AFA}"/>
    <dgm:cxn modelId="{6BA2BBED-0CF8-4250-93B9-F675064612BF}" type="presOf" srcId="{D9A5CDAE-8E27-435E-8145-31010D9245E7}" destId="{1B29C8B1-BB11-4825-879A-6892F700AFC9}" srcOrd="1" destOrd="0" presId="urn:microsoft.com/office/officeart/2005/8/layout/process3"/>
    <dgm:cxn modelId="{849F14EE-FE81-45DE-BDC6-81432ACBC35A}" type="presOf" srcId="{4C94CA10-0C48-4662-A2FC-401A125B9E75}" destId="{D466C110-285C-41AF-B29A-831E64D59894}" srcOrd="0" destOrd="0" presId="urn:microsoft.com/office/officeart/2005/8/layout/process3"/>
    <dgm:cxn modelId="{6FD4AEF0-223A-4AC9-8812-32FAD5D69B44}" type="presOf" srcId="{4C94CA10-0C48-4662-A2FC-401A125B9E75}" destId="{A90582C0-3C39-464E-BF13-7AE5EE21EC95}" srcOrd="1" destOrd="0" presId="urn:microsoft.com/office/officeart/2005/8/layout/process3"/>
    <dgm:cxn modelId="{61A159FB-2F39-4425-8F10-5D8B98D22E0A}" type="presOf" srcId="{42B318C9-CEDD-4232-A3CF-5B50DD8870B1}" destId="{AFF8EBAE-0885-4A9C-8617-32EF6B3DCD3F}" srcOrd="0" destOrd="0" presId="urn:microsoft.com/office/officeart/2005/8/layout/process3"/>
    <dgm:cxn modelId="{5B235291-4DE9-4BA4-B882-4F9BEA6067D5}" type="presParOf" srcId="{14096E9C-3CCD-4C12-B348-95CF3F0AE5D4}" destId="{10ED74B5-7E3E-4EE8-A09F-862BC1F63147}" srcOrd="0" destOrd="0" presId="urn:microsoft.com/office/officeart/2005/8/layout/process3"/>
    <dgm:cxn modelId="{84E68655-D72E-4457-804C-92AB742BF429}" type="presParOf" srcId="{10ED74B5-7E3E-4EE8-A09F-862BC1F63147}" destId="{E69E4F3E-4122-424A-B3C3-346F8CB92C73}" srcOrd="0" destOrd="0" presId="urn:microsoft.com/office/officeart/2005/8/layout/process3"/>
    <dgm:cxn modelId="{0305D077-3C59-46AC-B4BF-631F06DF853E}" type="presParOf" srcId="{10ED74B5-7E3E-4EE8-A09F-862BC1F63147}" destId="{39DDC450-D3B1-48C3-B127-DC4B96794E15}" srcOrd="1" destOrd="0" presId="urn:microsoft.com/office/officeart/2005/8/layout/process3"/>
    <dgm:cxn modelId="{35D6E4C2-30B2-4719-B318-10A781F15D96}" type="presParOf" srcId="{10ED74B5-7E3E-4EE8-A09F-862BC1F63147}" destId="{75FA4044-03F0-4B51-A5FF-D90D58284BE3}" srcOrd="2" destOrd="0" presId="urn:microsoft.com/office/officeart/2005/8/layout/process3"/>
    <dgm:cxn modelId="{FCC83CFC-1B88-4312-9826-BAAC3368C361}" type="presParOf" srcId="{14096E9C-3CCD-4C12-B348-95CF3F0AE5D4}" destId="{545681B3-930C-4DD1-ABD4-50009E005817}" srcOrd="1" destOrd="0" presId="urn:microsoft.com/office/officeart/2005/8/layout/process3"/>
    <dgm:cxn modelId="{C69C525A-914C-4A8D-BDF1-A504AE3F07C9}" type="presParOf" srcId="{545681B3-930C-4DD1-ABD4-50009E005817}" destId="{1EED07E9-5C77-4729-8C50-BFD359F388AC}" srcOrd="0" destOrd="0" presId="urn:microsoft.com/office/officeart/2005/8/layout/process3"/>
    <dgm:cxn modelId="{68EB1339-8E9F-41AA-837E-6428BF7211A3}" type="presParOf" srcId="{14096E9C-3CCD-4C12-B348-95CF3F0AE5D4}" destId="{07A453CC-DCAE-463C-8BA5-8A8346EBA9F3}" srcOrd="2" destOrd="0" presId="urn:microsoft.com/office/officeart/2005/8/layout/process3"/>
    <dgm:cxn modelId="{D343C635-CC80-4919-A0E0-78E91EDB12B2}" type="presParOf" srcId="{07A453CC-DCAE-463C-8BA5-8A8346EBA9F3}" destId="{AE937849-2C54-4919-915E-58213E578098}" srcOrd="0" destOrd="0" presId="urn:microsoft.com/office/officeart/2005/8/layout/process3"/>
    <dgm:cxn modelId="{2E411788-15E1-4C41-9BC1-F71E9E4B5AD5}" type="presParOf" srcId="{07A453CC-DCAE-463C-8BA5-8A8346EBA9F3}" destId="{9FCBC4E4-DDB1-4CAB-B15C-17495798D395}" srcOrd="1" destOrd="0" presId="urn:microsoft.com/office/officeart/2005/8/layout/process3"/>
    <dgm:cxn modelId="{0BF084B0-E4A2-426B-B39D-473DCAB18741}" type="presParOf" srcId="{07A453CC-DCAE-463C-8BA5-8A8346EBA9F3}" destId="{A881F1BE-485C-4CEE-8617-38F37E85E603}" srcOrd="2" destOrd="0" presId="urn:microsoft.com/office/officeart/2005/8/layout/process3"/>
    <dgm:cxn modelId="{69537A57-7DA5-4D45-B65E-9D97302E07DD}" type="presParOf" srcId="{14096E9C-3CCD-4C12-B348-95CF3F0AE5D4}" destId="{D466C110-285C-41AF-B29A-831E64D59894}" srcOrd="3" destOrd="0" presId="urn:microsoft.com/office/officeart/2005/8/layout/process3"/>
    <dgm:cxn modelId="{0BBD46E2-5E1B-48EF-B6A8-1935D615EF08}" type="presParOf" srcId="{D466C110-285C-41AF-B29A-831E64D59894}" destId="{A90582C0-3C39-464E-BF13-7AE5EE21EC95}" srcOrd="0" destOrd="0" presId="urn:microsoft.com/office/officeart/2005/8/layout/process3"/>
    <dgm:cxn modelId="{F055CED7-F5E7-4518-A0BE-D1CCAE69A8CE}" type="presParOf" srcId="{14096E9C-3CCD-4C12-B348-95CF3F0AE5D4}" destId="{19565AD4-2232-4D18-A562-B33B4F692D1D}" srcOrd="4" destOrd="0" presId="urn:microsoft.com/office/officeart/2005/8/layout/process3"/>
    <dgm:cxn modelId="{9FBADD58-0B66-4567-A461-93933D9F1204}" type="presParOf" srcId="{19565AD4-2232-4D18-A562-B33B4F692D1D}" destId="{AFF8EBAE-0885-4A9C-8617-32EF6B3DCD3F}" srcOrd="0" destOrd="0" presId="urn:microsoft.com/office/officeart/2005/8/layout/process3"/>
    <dgm:cxn modelId="{BB3AF71D-EE13-4156-8062-7F32C7A3678A}" type="presParOf" srcId="{19565AD4-2232-4D18-A562-B33B4F692D1D}" destId="{3285F4BE-F3D2-4097-B0F1-4438A8CBFAD2}" srcOrd="1" destOrd="0" presId="urn:microsoft.com/office/officeart/2005/8/layout/process3"/>
    <dgm:cxn modelId="{E818314A-B6E7-4A01-A21A-09AEBDA6FE7B}" type="presParOf" srcId="{19565AD4-2232-4D18-A562-B33B4F692D1D}" destId="{F14BC36A-DD76-42D1-AED2-9861071625BA}" srcOrd="2" destOrd="0" presId="urn:microsoft.com/office/officeart/2005/8/layout/process3"/>
    <dgm:cxn modelId="{68D71A9D-33B7-4099-9E9D-FB4D01A29422}" type="presParOf" srcId="{14096E9C-3CCD-4C12-B348-95CF3F0AE5D4}" destId="{0983894D-77F3-4F6B-9D87-D78617710AE6}" srcOrd="5" destOrd="0" presId="urn:microsoft.com/office/officeart/2005/8/layout/process3"/>
    <dgm:cxn modelId="{E4668DC1-ACA4-48A3-BD9F-8F8D84566219}" type="presParOf" srcId="{0983894D-77F3-4F6B-9D87-D78617710AE6}" destId="{1B29C8B1-BB11-4825-879A-6892F700AFC9}" srcOrd="0" destOrd="0" presId="urn:microsoft.com/office/officeart/2005/8/layout/process3"/>
    <dgm:cxn modelId="{B9427D17-7C80-4404-B82A-285D4757D2F3}" type="presParOf" srcId="{14096E9C-3CCD-4C12-B348-95CF3F0AE5D4}" destId="{761EDDA2-2E92-4018-91F6-2342921272B7}" srcOrd="6" destOrd="0" presId="urn:microsoft.com/office/officeart/2005/8/layout/process3"/>
    <dgm:cxn modelId="{C7F9AEF1-DE2A-49C8-A4DD-D664393D7B67}" type="presParOf" srcId="{761EDDA2-2E92-4018-91F6-2342921272B7}" destId="{65A908EA-312D-4714-85DB-68F8D50D220B}" srcOrd="0" destOrd="0" presId="urn:microsoft.com/office/officeart/2005/8/layout/process3"/>
    <dgm:cxn modelId="{9019E7A5-30E3-49D6-BEC2-E13D93B81D08}" type="presParOf" srcId="{761EDDA2-2E92-4018-91F6-2342921272B7}" destId="{340442AD-01D1-4CD8-899A-55535CA313F3}" srcOrd="1" destOrd="0" presId="urn:microsoft.com/office/officeart/2005/8/layout/process3"/>
    <dgm:cxn modelId="{A66571C3-8AA0-4CE6-929D-44D07B45DD6F}" type="presParOf" srcId="{761EDDA2-2E92-4018-91F6-2342921272B7}" destId="{89D7CB30-7741-4E73-8D36-4E40BF914362}" srcOrd="2" destOrd="0" presId="urn:microsoft.com/office/officeart/2005/8/layout/process3"/>
    <dgm:cxn modelId="{34DF7CB7-EEE1-4BBE-A7F5-F9FA2767E094}" type="presParOf" srcId="{14096E9C-3CCD-4C12-B348-95CF3F0AE5D4}" destId="{FFFD7B19-230D-4B25-A40D-DFBD2879FE1D}" srcOrd="7" destOrd="0" presId="urn:microsoft.com/office/officeart/2005/8/layout/process3"/>
    <dgm:cxn modelId="{255F431A-4AE4-4178-BCF9-1760A6D51A17}" type="presParOf" srcId="{FFFD7B19-230D-4B25-A40D-DFBD2879FE1D}" destId="{14FADE4A-DFA1-4FDF-88F6-D8B419BE6FB7}" srcOrd="0" destOrd="0" presId="urn:microsoft.com/office/officeart/2005/8/layout/process3"/>
    <dgm:cxn modelId="{1BDD6330-C6D2-4709-926E-DC7E46EFEF4E}" type="presParOf" srcId="{14096E9C-3CCD-4C12-B348-95CF3F0AE5D4}" destId="{34CFACD3-B6A1-4C40-BD4F-2DBFCE7E7F17}" srcOrd="8" destOrd="0" presId="urn:microsoft.com/office/officeart/2005/8/layout/process3"/>
    <dgm:cxn modelId="{31EE5585-0C18-4141-831C-EE3B43B77A88}" type="presParOf" srcId="{34CFACD3-B6A1-4C40-BD4F-2DBFCE7E7F17}" destId="{916CDC75-FAFD-4F1F-9EAF-D7FE60AA705F}" srcOrd="0" destOrd="0" presId="urn:microsoft.com/office/officeart/2005/8/layout/process3"/>
    <dgm:cxn modelId="{D9BEC68C-3031-408A-B2C2-77B5D092897B}" type="presParOf" srcId="{34CFACD3-B6A1-4C40-BD4F-2DBFCE7E7F17}" destId="{C2943F07-44C3-4B91-9B10-51F8259D5E7C}" srcOrd="1" destOrd="0" presId="urn:microsoft.com/office/officeart/2005/8/layout/process3"/>
    <dgm:cxn modelId="{C7841989-6094-42DD-B31C-697DFD62FCED}" type="presParOf" srcId="{34CFACD3-B6A1-4C40-BD4F-2DBFCE7E7F17}" destId="{89ACA478-2778-4535-9B64-FBAB351AD08C}"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3FEE04-EA18-48C9-84E9-02E582C1031D}"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8A5D22C-1982-41AE-A0D9-5E969AAAF0DA}">
      <dgm:prSet phldrT="[Text]"/>
      <dgm:spPr/>
      <dgm:t>
        <a:bodyPr/>
        <a:lstStyle/>
        <a:p>
          <a:r>
            <a:rPr lang="en-US" dirty="0"/>
            <a:t>Develop employees into high-performing individuals.</a:t>
          </a:r>
        </a:p>
      </dgm:t>
    </dgm:pt>
    <dgm:pt modelId="{BB3DCB37-AFDC-43DC-9401-168AB2A4E253}" type="parTrans" cxnId="{EDF92085-AAFE-45A2-9F7A-76544386AE79}">
      <dgm:prSet/>
      <dgm:spPr/>
      <dgm:t>
        <a:bodyPr/>
        <a:lstStyle/>
        <a:p>
          <a:endParaRPr lang="en-US"/>
        </a:p>
      </dgm:t>
    </dgm:pt>
    <dgm:pt modelId="{31CB02E5-9E50-48A4-96F7-9ABA3BC9E056}" type="sibTrans" cxnId="{EDF92085-AAFE-45A2-9F7A-76544386AE79}">
      <dgm:prSet/>
      <dgm:spPr/>
      <dgm:t>
        <a:bodyPr/>
        <a:lstStyle/>
        <a:p>
          <a:endParaRPr lang="en-US"/>
        </a:p>
      </dgm:t>
    </dgm:pt>
    <dgm:pt modelId="{3A0AD5A5-AAE2-4DD7-AF2D-DDA2F4D75A72}">
      <dgm:prSet phldrT="[Text]"/>
      <dgm:spPr/>
      <dgm:t>
        <a:bodyPr/>
        <a:lstStyle/>
        <a:p>
          <a:r>
            <a:rPr lang="en-US" dirty="0"/>
            <a:t>Identify, reward, and retain top talent.</a:t>
          </a:r>
        </a:p>
      </dgm:t>
    </dgm:pt>
    <dgm:pt modelId="{9FDE99C1-53A9-4B1F-9E01-6D74308D2B0E}" type="parTrans" cxnId="{F1565BAC-7964-4A6A-8F34-96D2C275094D}">
      <dgm:prSet/>
      <dgm:spPr/>
      <dgm:t>
        <a:bodyPr/>
        <a:lstStyle/>
        <a:p>
          <a:endParaRPr lang="en-US"/>
        </a:p>
      </dgm:t>
    </dgm:pt>
    <dgm:pt modelId="{2F74FA9B-451E-4790-B439-591ED62E14AC}" type="sibTrans" cxnId="{F1565BAC-7964-4A6A-8F34-96D2C275094D}">
      <dgm:prSet/>
      <dgm:spPr/>
      <dgm:t>
        <a:bodyPr/>
        <a:lstStyle/>
        <a:p>
          <a:endParaRPr lang="en-US"/>
        </a:p>
      </dgm:t>
    </dgm:pt>
    <dgm:pt modelId="{6B582111-39E3-4149-A011-B2B8195BE211}">
      <dgm:prSet phldrT="[Text]"/>
      <dgm:spPr/>
      <dgm:t>
        <a:bodyPr/>
        <a:lstStyle/>
        <a:p>
          <a:r>
            <a:rPr lang="en-US" dirty="0"/>
            <a:t>Pinpoint areas of improvement and discuss an actionable plan.</a:t>
          </a:r>
        </a:p>
      </dgm:t>
    </dgm:pt>
    <dgm:pt modelId="{628FFF67-0B61-44A5-A9E5-3D71955F9F27}" type="parTrans" cxnId="{FC0BF167-B218-4FC9-81BD-6C97E20DA370}">
      <dgm:prSet/>
      <dgm:spPr/>
      <dgm:t>
        <a:bodyPr/>
        <a:lstStyle/>
        <a:p>
          <a:endParaRPr lang="en-US"/>
        </a:p>
      </dgm:t>
    </dgm:pt>
    <dgm:pt modelId="{C025F176-718C-4697-8D77-C0110435A267}" type="sibTrans" cxnId="{FC0BF167-B218-4FC9-81BD-6C97E20DA370}">
      <dgm:prSet/>
      <dgm:spPr/>
      <dgm:t>
        <a:bodyPr/>
        <a:lstStyle/>
        <a:p>
          <a:endParaRPr lang="en-US"/>
        </a:p>
      </dgm:t>
    </dgm:pt>
    <dgm:pt modelId="{B0503B1A-2333-4138-91C0-4DD80AB5314D}">
      <dgm:prSet phldrT="[Text]"/>
      <dgm:spPr/>
      <dgm:t>
        <a:bodyPr/>
        <a:lstStyle/>
        <a:p>
          <a:r>
            <a:rPr lang="en-US" dirty="0"/>
            <a:t>Boost employee morale by eliminating uncertainties and setting clear expectations.</a:t>
          </a:r>
        </a:p>
      </dgm:t>
    </dgm:pt>
    <dgm:pt modelId="{8976B5D2-9AA6-4DD4-A564-FD341349122E}" type="parTrans" cxnId="{80FDACD9-08F7-4594-8389-C239BCE7C29E}">
      <dgm:prSet/>
      <dgm:spPr/>
      <dgm:t>
        <a:bodyPr/>
        <a:lstStyle/>
        <a:p>
          <a:endParaRPr lang="en-US"/>
        </a:p>
      </dgm:t>
    </dgm:pt>
    <dgm:pt modelId="{40388648-32B8-48C7-8A47-18B6BA207C4D}" type="sibTrans" cxnId="{80FDACD9-08F7-4594-8389-C239BCE7C29E}">
      <dgm:prSet/>
      <dgm:spPr/>
      <dgm:t>
        <a:bodyPr/>
        <a:lstStyle/>
        <a:p>
          <a:endParaRPr lang="en-US"/>
        </a:p>
      </dgm:t>
    </dgm:pt>
    <dgm:pt modelId="{196D59D0-3AAB-45AF-99A4-EF3326792AE2}">
      <dgm:prSet phldrT="[Text]"/>
      <dgm:spPr/>
      <dgm:t>
        <a:bodyPr/>
        <a:lstStyle/>
        <a:p>
          <a:r>
            <a:rPr lang="en-US" dirty="0"/>
            <a:t>Advances the institution by improving the overall quality of talent.</a:t>
          </a:r>
        </a:p>
      </dgm:t>
    </dgm:pt>
    <dgm:pt modelId="{A6CE38A7-4098-4839-9572-4206D08A66F1}" type="parTrans" cxnId="{4F1CD316-F7D0-49B5-A1E1-2BD359675068}">
      <dgm:prSet/>
      <dgm:spPr/>
      <dgm:t>
        <a:bodyPr/>
        <a:lstStyle/>
        <a:p>
          <a:endParaRPr lang="en-US"/>
        </a:p>
      </dgm:t>
    </dgm:pt>
    <dgm:pt modelId="{98A7EF02-61E1-4F3E-849D-EDD19A5BD42A}" type="sibTrans" cxnId="{4F1CD316-F7D0-49B5-A1E1-2BD359675068}">
      <dgm:prSet/>
      <dgm:spPr/>
      <dgm:t>
        <a:bodyPr/>
        <a:lstStyle/>
        <a:p>
          <a:endParaRPr lang="en-US"/>
        </a:p>
      </dgm:t>
    </dgm:pt>
    <dgm:pt modelId="{E471FDE2-C746-4A81-9B49-A841A162CE1E}" type="pres">
      <dgm:prSet presAssocID="{733FEE04-EA18-48C9-84E9-02E582C1031D}" presName="linear" presStyleCnt="0">
        <dgm:presLayoutVars>
          <dgm:animLvl val="lvl"/>
          <dgm:resizeHandles val="exact"/>
        </dgm:presLayoutVars>
      </dgm:prSet>
      <dgm:spPr/>
    </dgm:pt>
    <dgm:pt modelId="{53664691-9810-416D-95D1-DBAA9416D490}" type="pres">
      <dgm:prSet presAssocID="{38A5D22C-1982-41AE-A0D9-5E969AAAF0DA}" presName="parentText" presStyleLbl="node1" presStyleIdx="0" presStyleCnt="5">
        <dgm:presLayoutVars>
          <dgm:chMax val="0"/>
          <dgm:bulletEnabled val="1"/>
        </dgm:presLayoutVars>
      </dgm:prSet>
      <dgm:spPr/>
    </dgm:pt>
    <dgm:pt modelId="{4C780EE8-1AE5-4A6E-80EA-8A6CE64BC7A7}" type="pres">
      <dgm:prSet presAssocID="{31CB02E5-9E50-48A4-96F7-9ABA3BC9E056}" presName="spacer" presStyleCnt="0"/>
      <dgm:spPr/>
    </dgm:pt>
    <dgm:pt modelId="{4B70292F-386F-43DD-BC26-08737B685AD9}" type="pres">
      <dgm:prSet presAssocID="{3A0AD5A5-AAE2-4DD7-AF2D-DDA2F4D75A72}" presName="parentText" presStyleLbl="node1" presStyleIdx="1" presStyleCnt="5">
        <dgm:presLayoutVars>
          <dgm:chMax val="0"/>
          <dgm:bulletEnabled val="1"/>
        </dgm:presLayoutVars>
      </dgm:prSet>
      <dgm:spPr/>
    </dgm:pt>
    <dgm:pt modelId="{984BE1A1-376E-4804-A7DD-45C1D049DC49}" type="pres">
      <dgm:prSet presAssocID="{2F74FA9B-451E-4790-B439-591ED62E14AC}" presName="spacer" presStyleCnt="0"/>
      <dgm:spPr/>
    </dgm:pt>
    <dgm:pt modelId="{78F13F47-F200-44FC-8E71-BF4BC75CC5A7}" type="pres">
      <dgm:prSet presAssocID="{6B582111-39E3-4149-A011-B2B8195BE211}" presName="parentText" presStyleLbl="node1" presStyleIdx="2" presStyleCnt="5">
        <dgm:presLayoutVars>
          <dgm:chMax val="0"/>
          <dgm:bulletEnabled val="1"/>
        </dgm:presLayoutVars>
      </dgm:prSet>
      <dgm:spPr/>
    </dgm:pt>
    <dgm:pt modelId="{1ED22909-7B7C-49FF-9E48-A4646BCD91A8}" type="pres">
      <dgm:prSet presAssocID="{C025F176-718C-4697-8D77-C0110435A267}" presName="spacer" presStyleCnt="0"/>
      <dgm:spPr/>
    </dgm:pt>
    <dgm:pt modelId="{BCA430FE-0EE3-40F6-9CE6-6BDDC7EDC7AC}" type="pres">
      <dgm:prSet presAssocID="{B0503B1A-2333-4138-91C0-4DD80AB5314D}" presName="parentText" presStyleLbl="node1" presStyleIdx="3" presStyleCnt="5">
        <dgm:presLayoutVars>
          <dgm:chMax val="0"/>
          <dgm:bulletEnabled val="1"/>
        </dgm:presLayoutVars>
      </dgm:prSet>
      <dgm:spPr/>
    </dgm:pt>
    <dgm:pt modelId="{38B990A3-E526-40D7-A7FE-819E8E747C93}" type="pres">
      <dgm:prSet presAssocID="{40388648-32B8-48C7-8A47-18B6BA207C4D}" presName="spacer" presStyleCnt="0"/>
      <dgm:spPr/>
    </dgm:pt>
    <dgm:pt modelId="{94F63EDA-735A-4B6A-8F85-198A603092B7}" type="pres">
      <dgm:prSet presAssocID="{196D59D0-3AAB-45AF-99A4-EF3326792AE2}" presName="parentText" presStyleLbl="node1" presStyleIdx="4" presStyleCnt="5">
        <dgm:presLayoutVars>
          <dgm:chMax val="0"/>
          <dgm:bulletEnabled val="1"/>
        </dgm:presLayoutVars>
      </dgm:prSet>
      <dgm:spPr/>
    </dgm:pt>
  </dgm:ptLst>
  <dgm:cxnLst>
    <dgm:cxn modelId="{7BD02711-5D1A-47D3-9032-365DF72367E2}" type="presOf" srcId="{6B582111-39E3-4149-A011-B2B8195BE211}" destId="{78F13F47-F200-44FC-8E71-BF4BC75CC5A7}" srcOrd="0" destOrd="0" presId="urn:microsoft.com/office/officeart/2005/8/layout/vList2"/>
    <dgm:cxn modelId="{4F1CD316-F7D0-49B5-A1E1-2BD359675068}" srcId="{733FEE04-EA18-48C9-84E9-02E582C1031D}" destId="{196D59D0-3AAB-45AF-99A4-EF3326792AE2}" srcOrd="4" destOrd="0" parTransId="{A6CE38A7-4098-4839-9572-4206D08A66F1}" sibTransId="{98A7EF02-61E1-4F3E-849D-EDD19A5BD42A}"/>
    <dgm:cxn modelId="{D4CAC71B-0DD2-4995-B2D9-2477496D8495}" type="presOf" srcId="{B0503B1A-2333-4138-91C0-4DD80AB5314D}" destId="{BCA430FE-0EE3-40F6-9CE6-6BDDC7EDC7AC}" srcOrd="0" destOrd="0" presId="urn:microsoft.com/office/officeart/2005/8/layout/vList2"/>
    <dgm:cxn modelId="{3D89651F-E10E-43CF-A4FD-1EE031CC60EC}" type="presOf" srcId="{196D59D0-3AAB-45AF-99A4-EF3326792AE2}" destId="{94F63EDA-735A-4B6A-8F85-198A603092B7}" srcOrd="0" destOrd="0" presId="urn:microsoft.com/office/officeart/2005/8/layout/vList2"/>
    <dgm:cxn modelId="{FC0BF167-B218-4FC9-81BD-6C97E20DA370}" srcId="{733FEE04-EA18-48C9-84E9-02E582C1031D}" destId="{6B582111-39E3-4149-A011-B2B8195BE211}" srcOrd="2" destOrd="0" parTransId="{628FFF67-0B61-44A5-A9E5-3D71955F9F27}" sibTransId="{C025F176-718C-4697-8D77-C0110435A267}"/>
    <dgm:cxn modelId="{DD67CA57-C73B-49BB-8805-5DD6D2C153EB}" type="presOf" srcId="{38A5D22C-1982-41AE-A0D9-5E969AAAF0DA}" destId="{53664691-9810-416D-95D1-DBAA9416D490}" srcOrd="0" destOrd="0" presId="urn:microsoft.com/office/officeart/2005/8/layout/vList2"/>
    <dgm:cxn modelId="{EDF92085-AAFE-45A2-9F7A-76544386AE79}" srcId="{733FEE04-EA18-48C9-84E9-02E582C1031D}" destId="{38A5D22C-1982-41AE-A0D9-5E969AAAF0DA}" srcOrd="0" destOrd="0" parTransId="{BB3DCB37-AFDC-43DC-9401-168AB2A4E253}" sibTransId="{31CB02E5-9E50-48A4-96F7-9ABA3BC9E056}"/>
    <dgm:cxn modelId="{5E1EC5A4-28D2-4F7B-A3A0-A07348094DB7}" type="presOf" srcId="{3A0AD5A5-AAE2-4DD7-AF2D-DDA2F4D75A72}" destId="{4B70292F-386F-43DD-BC26-08737B685AD9}" srcOrd="0" destOrd="0" presId="urn:microsoft.com/office/officeart/2005/8/layout/vList2"/>
    <dgm:cxn modelId="{F1565BAC-7964-4A6A-8F34-96D2C275094D}" srcId="{733FEE04-EA18-48C9-84E9-02E582C1031D}" destId="{3A0AD5A5-AAE2-4DD7-AF2D-DDA2F4D75A72}" srcOrd="1" destOrd="0" parTransId="{9FDE99C1-53A9-4B1F-9E01-6D74308D2B0E}" sibTransId="{2F74FA9B-451E-4790-B439-591ED62E14AC}"/>
    <dgm:cxn modelId="{E4675EBD-FA46-4437-A18E-D09B804D1209}" type="presOf" srcId="{733FEE04-EA18-48C9-84E9-02E582C1031D}" destId="{E471FDE2-C746-4A81-9B49-A841A162CE1E}" srcOrd="0" destOrd="0" presId="urn:microsoft.com/office/officeart/2005/8/layout/vList2"/>
    <dgm:cxn modelId="{80FDACD9-08F7-4594-8389-C239BCE7C29E}" srcId="{733FEE04-EA18-48C9-84E9-02E582C1031D}" destId="{B0503B1A-2333-4138-91C0-4DD80AB5314D}" srcOrd="3" destOrd="0" parTransId="{8976B5D2-9AA6-4DD4-A564-FD341349122E}" sibTransId="{40388648-32B8-48C7-8A47-18B6BA207C4D}"/>
    <dgm:cxn modelId="{6912C42F-89DF-4BA1-BEB8-B911AD596421}" type="presParOf" srcId="{E471FDE2-C746-4A81-9B49-A841A162CE1E}" destId="{53664691-9810-416D-95D1-DBAA9416D490}" srcOrd="0" destOrd="0" presId="urn:microsoft.com/office/officeart/2005/8/layout/vList2"/>
    <dgm:cxn modelId="{D2F11220-F979-428A-92CD-E1FE038BA26D}" type="presParOf" srcId="{E471FDE2-C746-4A81-9B49-A841A162CE1E}" destId="{4C780EE8-1AE5-4A6E-80EA-8A6CE64BC7A7}" srcOrd="1" destOrd="0" presId="urn:microsoft.com/office/officeart/2005/8/layout/vList2"/>
    <dgm:cxn modelId="{F5FE8B39-2AA7-4ACB-97BB-6FE3195529A2}" type="presParOf" srcId="{E471FDE2-C746-4A81-9B49-A841A162CE1E}" destId="{4B70292F-386F-43DD-BC26-08737B685AD9}" srcOrd="2" destOrd="0" presId="urn:microsoft.com/office/officeart/2005/8/layout/vList2"/>
    <dgm:cxn modelId="{5827F75F-9AE4-46E0-98FC-E6FE5938C2E0}" type="presParOf" srcId="{E471FDE2-C746-4A81-9B49-A841A162CE1E}" destId="{984BE1A1-376E-4804-A7DD-45C1D049DC49}" srcOrd="3" destOrd="0" presId="urn:microsoft.com/office/officeart/2005/8/layout/vList2"/>
    <dgm:cxn modelId="{ECD5E6C7-E991-4C25-B91F-FDC614725DFC}" type="presParOf" srcId="{E471FDE2-C746-4A81-9B49-A841A162CE1E}" destId="{78F13F47-F200-44FC-8E71-BF4BC75CC5A7}" srcOrd="4" destOrd="0" presId="urn:microsoft.com/office/officeart/2005/8/layout/vList2"/>
    <dgm:cxn modelId="{900B41EB-78CE-4DFD-B377-6A1095003B70}" type="presParOf" srcId="{E471FDE2-C746-4A81-9B49-A841A162CE1E}" destId="{1ED22909-7B7C-49FF-9E48-A4646BCD91A8}" srcOrd="5" destOrd="0" presId="urn:microsoft.com/office/officeart/2005/8/layout/vList2"/>
    <dgm:cxn modelId="{F4FB7063-9644-4EA6-9AE0-0742D347B8E0}" type="presParOf" srcId="{E471FDE2-C746-4A81-9B49-A841A162CE1E}" destId="{BCA430FE-0EE3-40F6-9CE6-6BDDC7EDC7AC}" srcOrd="6" destOrd="0" presId="urn:microsoft.com/office/officeart/2005/8/layout/vList2"/>
    <dgm:cxn modelId="{B9767570-4706-4C9D-89FD-5CDA61E70BFA}" type="presParOf" srcId="{E471FDE2-C746-4A81-9B49-A841A162CE1E}" destId="{38B990A3-E526-40D7-A7FE-819E8E747C93}" srcOrd="7" destOrd="0" presId="urn:microsoft.com/office/officeart/2005/8/layout/vList2"/>
    <dgm:cxn modelId="{DB770882-5406-4B8E-8CA2-C839EB8C2F69}" type="presParOf" srcId="{E471FDE2-C746-4A81-9B49-A841A162CE1E}" destId="{94F63EDA-735A-4B6A-8F85-198A603092B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0D2DBF-83F4-4015-9CDD-765355B86CB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4D4EA48-56A7-44C1-8AC2-06F6724EA1CF}">
      <dgm:prSet phldrT="[Text]"/>
      <dgm:spPr/>
      <dgm:t>
        <a:bodyPr/>
        <a:lstStyle/>
        <a:p>
          <a:r>
            <a:rPr lang="en-US" dirty="0"/>
            <a:t>Identify an Effective Digital Solution</a:t>
          </a:r>
        </a:p>
      </dgm:t>
    </dgm:pt>
    <dgm:pt modelId="{EBB9FAC8-CE45-463A-AE60-35C687CA0CF0}" type="parTrans" cxnId="{A6C8717C-5BA6-4FF6-BF4E-0733E10879F0}">
      <dgm:prSet/>
      <dgm:spPr/>
      <dgm:t>
        <a:bodyPr/>
        <a:lstStyle/>
        <a:p>
          <a:endParaRPr lang="en-US"/>
        </a:p>
      </dgm:t>
    </dgm:pt>
    <dgm:pt modelId="{EC2AD18F-6D8B-400B-9418-ED81B0A03E46}" type="sibTrans" cxnId="{A6C8717C-5BA6-4FF6-BF4E-0733E10879F0}">
      <dgm:prSet/>
      <dgm:spPr/>
      <dgm:t>
        <a:bodyPr/>
        <a:lstStyle/>
        <a:p>
          <a:endParaRPr lang="en-US"/>
        </a:p>
      </dgm:t>
    </dgm:pt>
    <dgm:pt modelId="{40680F3C-8E15-440D-92F8-85509E0C058C}">
      <dgm:prSet phldrT="[Text]"/>
      <dgm:spPr/>
      <dgm:t>
        <a:bodyPr/>
        <a:lstStyle/>
        <a:p>
          <a:r>
            <a:rPr lang="en-US" dirty="0"/>
            <a:t>Incorporate Planning / Goal Setting</a:t>
          </a:r>
        </a:p>
      </dgm:t>
    </dgm:pt>
    <dgm:pt modelId="{2DB386E8-3A57-4581-86F7-148A8118E9BD}" type="parTrans" cxnId="{5A270D69-71A3-46F0-A471-9FC2D0EFD196}">
      <dgm:prSet/>
      <dgm:spPr/>
      <dgm:t>
        <a:bodyPr/>
        <a:lstStyle/>
        <a:p>
          <a:endParaRPr lang="en-US"/>
        </a:p>
      </dgm:t>
    </dgm:pt>
    <dgm:pt modelId="{21DF4AB6-A91B-4103-9E1A-D124C0DB02D2}" type="sibTrans" cxnId="{5A270D69-71A3-46F0-A471-9FC2D0EFD196}">
      <dgm:prSet/>
      <dgm:spPr/>
      <dgm:t>
        <a:bodyPr/>
        <a:lstStyle/>
        <a:p>
          <a:endParaRPr lang="en-US"/>
        </a:p>
      </dgm:t>
    </dgm:pt>
    <dgm:pt modelId="{2ABEE075-09A2-4E97-976D-40C0E913D877}">
      <dgm:prSet phldrT="[Text]"/>
      <dgm:spPr/>
      <dgm:t>
        <a:bodyPr/>
        <a:lstStyle/>
        <a:p>
          <a:r>
            <a:rPr lang="en-US" dirty="0"/>
            <a:t>Standardize Faculty Process across Schools</a:t>
          </a:r>
        </a:p>
      </dgm:t>
    </dgm:pt>
    <dgm:pt modelId="{938AB97C-D0B8-44C5-9DBC-8BB115A47819}" type="parTrans" cxnId="{CD929D1D-E169-4A8B-B703-734EA162880A}">
      <dgm:prSet/>
      <dgm:spPr/>
      <dgm:t>
        <a:bodyPr/>
        <a:lstStyle/>
        <a:p>
          <a:endParaRPr lang="en-US"/>
        </a:p>
      </dgm:t>
    </dgm:pt>
    <dgm:pt modelId="{08554848-1CC3-466D-BBAE-5F1C1C0AF381}" type="sibTrans" cxnId="{CD929D1D-E169-4A8B-B703-734EA162880A}">
      <dgm:prSet/>
      <dgm:spPr/>
      <dgm:t>
        <a:bodyPr/>
        <a:lstStyle/>
        <a:p>
          <a:endParaRPr lang="en-US"/>
        </a:p>
      </dgm:t>
    </dgm:pt>
    <dgm:pt modelId="{B86306F4-C280-40A0-AFC4-D70138D7284F}">
      <dgm:prSet phldrT="[Text]"/>
      <dgm:spPr/>
      <dgm:t>
        <a:bodyPr/>
        <a:lstStyle/>
        <a:p>
          <a:r>
            <a:rPr lang="en-US" dirty="0"/>
            <a:t>Promote Equity &amp; Fairness</a:t>
          </a:r>
        </a:p>
      </dgm:t>
    </dgm:pt>
    <dgm:pt modelId="{070468EF-07BB-41D7-A0DF-6A2FDEB71509}" type="parTrans" cxnId="{4992D75C-20E8-4558-8F8D-7DF93412FE88}">
      <dgm:prSet/>
      <dgm:spPr/>
      <dgm:t>
        <a:bodyPr/>
        <a:lstStyle/>
        <a:p>
          <a:endParaRPr lang="en-US"/>
        </a:p>
      </dgm:t>
    </dgm:pt>
    <dgm:pt modelId="{84617211-6768-4C98-9F6D-7ECBDE918861}" type="sibTrans" cxnId="{4992D75C-20E8-4558-8F8D-7DF93412FE88}">
      <dgm:prSet/>
      <dgm:spPr/>
      <dgm:t>
        <a:bodyPr/>
        <a:lstStyle/>
        <a:p>
          <a:endParaRPr lang="en-US"/>
        </a:p>
      </dgm:t>
    </dgm:pt>
    <dgm:pt modelId="{ED03933E-272C-4B88-AD1F-5DA850E41FC7}">
      <dgm:prSet phldrT="[Text]"/>
      <dgm:spPr/>
      <dgm:t>
        <a:bodyPr/>
        <a:lstStyle/>
        <a:p>
          <a:r>
            <a:rPr lang="en-US" dirty="0"/>
            <a:t>Achieve Rater Consistency</a:t>
          </a:r>
        </a:p>
      </dgm:t>
    </dgm:pt>
    <dgm:pt modelId="{3005C0CD-0FDB-485E-9636-DA2782DE97CA}" type="parTrans" cxnId="{40700118-F3F6-472F-8C8C-9E379ECEDC2E}">
      <dgm:prSet/>
      <dgm:spPr/>
      <dgm:t>
        <a:bodyPr/>
        <a:lstStyle/>
        <a:p>
          <a:endParaRPr lang="en-US"/>
        </a:p>
      </dgm:t>
    </dgm:pt>
    <dgm:pt modelId="{A7840B90-615B-4DFD-88B3-21EBD5064ED0}" type="sibTrans" cxnId="{40700118-F3F6-472F-8C8C-9E379ECEDC2E}">
      <dgm:prSet/>
      <dgm:spPr/>
      <dgm:t>
        <a:bodyPr/>
        <a:lstStyle/>
        <a:p>
          <a:endParaRPr lang="en-US"/>
        </a:p>
      </dgm:t>
    </dgm:pt>
    <dgm:pt modelId="{E950B18B-9DBC-468D-B51A-AD2C4195EB60}" type="pres">
      <dgm:prSet presAssocID="{BB0D2DBF-83F4-4015-9CDD-765355B86CB1}" presName="diagram" presStyleCnt="0">
        <dgm:presLayoutVars>
          <dgm:dir/>
          <dgm:resizeHandles val="exact"/>
        </dgm:presLayoutVars>
      </dgm:prSet>
      <dgm:spPr/>
    </dgm:pt>
    <dgm:pt modelId="{4275495D-AD19-468A-B170-951230758896}" type="pres">
      <dgm:prSet presAssocID="{54D4EA48-56A7-44C1-8AC2-06F6724EA1CF}" presName="node" presStyleLbl="node1" presStyleIdx="0" presStyleCnt="5">
        <dgm:presLayoutVars>
          <dgm:bulletEnabled val="1"/>
        </dgm:presLayoutVars>
      </dgm:prSet>
      <dgm:spPr/>
    </dgm:pt>
    <dgm:pt modelId="{F5BBB66B-314F-42A7-B498-CA7198EB977E}" type="pres">
      <dgm:prSet presAssocID="{EC2AD18F-6D8B-400B-9418-ED81B0A03E46}" presName="sibTrans" presStyleCnt="0"/>
      <dgm:spPr/>
    </dgm:pt>
    <dgm:pt modelId="{CAA06A97-5D92-4DB5-9BD4-DA73A48BF9CC}" type="pres">
      <dgm:prSet presAssocID="{40680F3C-8E15-440D-92F8-85509E0C058C}" presName="node" presStyleLbl="node1" presStyleIdx="1" presStyleCnt="5">
        <dgm:presLayoutVars>
          <dgm:bulletEnabled val="1"/>
        </dgm:presLayoutVars>
      </dgm:prSet>
      <dgm:spPr/>
    </dgm:pt>
    <dgm:pt modelId="{8B01E1B5-05D4-4398-919C-D582295B0929}" type="pres">
      <dgm:prSet presAssocID="{21DF4AB6-A91B-4103-9E1A-D124C0DB02D2}" presName="sibTrans" presStyleCnt="0"/>
      <dgm:spPr/>
    </dgm:pt>
    <dgm:pt modelId="{05E3B52E-7E9F-4117-A466-19856362BB51}" type="pres">
      <dgm:prSet presAssocID="{2ABEE075-09A2-4E97-976D-40C0E913D877}" presName="node" presStyleLbl="node1" presStyleIdx="2" presStyleCnt="5">
        <dgm:presLayoutVars>
          <dgm:bulletEnabled val="1"/>
        </dgm:presLayoutVars>
      </dgm:prSet>
      <dgm:spPr/>
    </dgm:pt>
    <dgm:pt modelId="{E75E9715-DC86-41E2-82C4-E14EAAB4E41F}" type="pres">
      <dgm:prSet presAssocID="{08554848-1CC3-466D-BBAE-5F1C1C0AF381}" presName="sibTrans" presStyleCnt="0"/>
      <dgm:spPr/>
    </dgm:pt>
    <dgm:pt modelId="{1F06EDE4-11B4-4612-9114-3F5455F8769C}" type="pres">
      <dgm:prSet presAssocID="{B86306F4-C280-40A0-AFC4-D70138D7284F}" presName="node" presStyleLbl="node1" presStyleIdx="3" presStyleCnt="5">
        <dgm:presLayoutVars>
          <dgm:bulletEnabled val="1"/>
        </dgm:presLayoutVars>
      </dgm:prSet>
      <dgm:spPr/>
    </dgm:pt>
    <dgm:pt modelId="{35830D6C-0F53-48D1-900E-1B4EC8882DC2}" type="pres">
      <dgm:prSet presAssocID="{84617211-6768-4C98-9F6D-7ECBDE918861}" presName="sibTrans" presStyleCnt="0"/>
      <dgm:spPr/>
    </dgm:pt>
    <dgm:pt modelId="{D2CBFBC0-7647-4961-8FB0-9D3ED8AD98A4}" type="pres">
      <dgm:prSet presAssocID="{ED03933E-272C-4B88-AD1F-5DA850E41FC7}" presName="node" presStyleLbl="node1" presStyleIdx="4" presStyleCnt="5">
        <dgm:presLayoutVars>
          <dgm:bulletEnabled val="1"/>
        </dgm:presLayoutVars>
      </dgm:prSet>
      <dgm:spPr/>
    </dgm:pt>
  </dgm:ptLst>
  <dgm:cxnLst>
    <dgm:cxn modelId="{D7E68E04-E77A-4BDC-8D54-BF2F8E8A84E7}" type="presOf" srcId="{ED03933E-272C-4B88-AD1F-5DA850E41FC7}" destId="{D2CBFBC0-7647-4961-8FB0-9D3ED8AD98A4}" srcOrd="0" destOrd="0" presId="urn:microsoft.com/office/officeart/2005/8/layout/default"/>
    <dgm:cxn modelId="{40700118-F3F6-472F-8C8C-9E379ECEDC2E}" srcId="{BB0D2DBF-83F4-4015-9CDD-765355B86CB1}" destId="{ED03933E-272C-4B88-AD1F-5DA850E41FC7}" srcOrd="4" destOrd="0" parTransId="{3005C0CD-0FDB-485E-9636-DA2782DE97CA}" sibTransId="{A7840B90-615B-4DFD-88B3-21EBD5064ED0}"/>
    <dgm:cxn modelId="{CD929D1D-E169-4A8B-B703-734EA162880A}" srcId="{BB0D2DBF-83F4-4015-9CDD-765355B86CB1}" destId="{2ABEE075-09A2-4E97-976D-40C0E913D877}" srcOrd="2" destOrd="0" parTransId="{938AB97C-D0B8-44C5-9DBC-8BB115A47819}" sibTransId="{08554848-1CC3-466D-BBAE-5F1C1C0AF381}"/>
    <dgm:cxn modelId="{4992D75C-20E8-4558-8F8D-7DF93412FE88}" srcId="{BB0D2DBF-83F4-4015-9CDD-765355B86CB1}" destId="{B86306F4-C280-40A0-AFC4-D70138D7284F}" srcOrd="3" destOrd="0" parTransId="{070468EF-07BB-41D7-A0DF-6A2FDEB71509}" sibTransId="{84617211-6768-4C98-9F6D-7ECBDE918861}"/>
    <dgm:cxn modelId="{ED522D61-268C-4E7E-9C24-F61F1DAED36D}" type="presOf" srcId="{B86306F4-C280-40A0-AFC4-D70138D7284F}" destId="{1F06EDE4-11B4-4612-9114-3F5455F8769C}" srcOrd="0" destOrd="0" presId="urn:microsoft.com/office/officeart/2005/8/layout/default"/>
    <dgm:cxn modelId="{C58F6865-BE48-4D69-B3A8-0476A518BBF9}" type="presOf" srcId="{BB0D2DBF-83F4-4015-9CDD-765355B86CB1}" destId="{E950B18B-9DBC-468D-B51A-AD2C4195EB60}" srcOrd="0" destOrd="0" presId="urn:microsoft.com/office/officeart/2005/8/layout/default"/>
    <dgm:cxn modelId="{13F88E67-CAAE-41D1-ACE8-C38491D859EA}" type="presOf" srcId="{2ABEE075-09A2-4E97-976D-40C0E913D877}" destId="{05E3B52E-7E9F-4117-A466-19856362BB51}" srcOrd="0" destOrd="0" presId="urn:microsoft.com/office/officeart/2005/8/layout/default"/>
    <dgm:cxn modelId="{5A270D69-71A3-46F0-A471-9FC2D0EFD196}" srcId="{BB0D2DBF-83F4-4015-9CDD-765355B86CB1}" destId="{40680F3C-8E15-440D-92F8-85509E0C058C}" srcOrd="1" destOrd="0" parTransId="{2DB386E8-3A57-4581-86F7-148A8118E9BD}" sibTransId="{21DF4AB6-A91B-4103-9E1A-D124C0DB02D2}"/>
    <dgm:cxn modelId="{A6C8717C-5BA6-4FF6-BF4E-0733E10879F0}" srcId="{BB0D2DBF-83F4-4015-9CDD-765355B86CB1}" destId="{54D4EA48-56A7-44C1-8AC2-06F6724EA1CF}" srcOrd="0" destOrd="0" parTransId="{EBB9FAC8-CE45-463A-AE60-35C687CA0CF0}" sibTransId="{EC2AD18F-6D8B-400B-9418-ED81B0A03E46}"/>
    <dgm:cxn modelId="{0B86B1C6-7155-4120-AA72-933CCB6BC64E}" type="presOf" srcId="{40680F3C-8E15-440D-92F8-85509E0C058C}" destId="{CAA06A97-5D92-4DB5-9BD4-DA73A48BF9CC}" srcOrd="0" destOrd="0" presId="urn:microsoft.com/office/officeart/2005/8/layout/default"/>
    <dgm:cxn modelId="{965209F1-2CF6-400D-9325-9015EE6B5BFB}" type="presOf" srcId="{54D4EA48-56A7-44C1-8AC2-06F6724EA1CF}" destId="{4275495D-AD19-468A-B170-951230758896}" srcOrd="0" destOrd="0" presId="urn:microsoft.com/office/officeart/2005/8/layout/default"/>
    <dgm:cxn modelId="{7DB4F93E-BEB1-41DC-A5F8-B123884DC245}" type="presParOf" srcId="{E950B18B-9DBC-468D-B51A-AD2C4195EB60}" destId="{4275495D-AD19-468A-B170-951230758896}" srcOrd="0" destOrd="0" presId="urn:microsoft.com/office/officeart/2005/8/layout/default"/>
    <dgm:cxn modelId="{C0F845E2-1770-4F7B-95F5-D04BAFF3190A}" type="presParOf" srcId="{E950B18B-9DBC-468D-B51A-AD2C4195EB60}" destId="{F5BBB66B-314F-42A7-B498-CA7198EB977E}" srcOrd="1" destOrd="0" presId="urn:microsoft.com/office/officeart/2005/8/layout/default"/>
    <dgm:cxn modelId="{9E86BDD9-7037-4EC4-9CC8-69297463626A}" type="presParOf" srcId="{E950B18B-9DBC-468D-B51A-AD2C4195EB60}" destId="{CAA06A97-5D92-4DB5-9BD4-DA73A48BF9CC}" srcOrd="2" destOrd="0" presId="urn:microsoft.com/office/officeart/2005/8/layout/default"/>
    <dgm:cxn modelId="{9D268555-6AC2-4E60-9933-BBFEB37AD724}" type="presParOf" srcId="{E950B18B-9DBC-468D-B51A-AD2C4195EB60}" destId="{8B01E1B5-05D4-4398-919C-D582295B0929}" srcOrd="3" destOrd="0" presId="urn:microsoft.com/office/officeart/2005/8/layout/default"/>
    <dgm:cxn modelId="{AF5A9078-A605-46C8-BDA9-DA7D1F2C5284}" type="presParOf" srcId="{E950B18B-9DBC-468D-B51A-AD2C4195EB60}" destId="{05E3B52E-7E9F-4117-A466-19856362BB51}" srcOrd="4" destOrd="0" presId="urn:microsoft.com/office/officeart/2005/8/layout/default"/>
    <dgm:cxn modelId="{916AA16A-4404-4A54-B800-463A1A5DBD07}" type="presParOf" srcId="{E950B18B-9DBC-468D-B51A-AD2C4195EB60}" destId="{E75E9715-DC86-41E2-82C4-E14EAAB4E41F}" srcOrd="5" destOrd="0" presId="urn:microsoft.com/office/officeart/2005/8/layout/default"/>
    <dgm:cxn modelId="{495AAE40-9B49-4642-BB8D-52F96DB58DA0}" type="presParOf" srcId="{E950B18B-9DBC-468D-B51A-AD2C4195EB60}" destId="{1F06EDE4-11B4-4612-9114-3F5455F8769C}" srcOrd="6" destOrd="0" presId="urn:microsoft.com/office/officeart/2005/8/layout/default"/>
    <dgm:cxn modelId="{FDF6990C-2D24-48C2-A86A-6CD7EC20F82B}" type="presParOf" srcId="{E950B18B-9DBC-468D-B51A-AD2C4195EB60}" destId="{35830D6C-0F53-48D1-900E-1B4EC8882DC2}" srcOrd="7" destOrd="0" presId="urn:microsoft.com/office/officeart/2005/8/layout/default"/>
    <dgm:cxn modelId="{80231F66-34B1-4E1E-AE2D-6E484F6805D8}" type="presParOf" srcId="{E950B18B-9DBC-468D-B51A-AD2C4195EB60}" destId="{D2CBFBC0-7647-4961-8FB0-9D3ED8AD98A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DDC450-D3B1-48C3-B127-DC4B96794E15}">
      <dsp:nvSpPr>
        <dsp:cNvPr id="0" name=""/>
        <dsp:cNvSpPr/>
      </dsp:nvSpPr>
      <dsp:spPr>
        <a:xfrm>
          <a:off x="5345" y="133328"/>
          <a:ext cx="1181953" cy="60455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DECEMBER</a:t>
          </a:r>
        </a:p>
      </dsp:txBody>
      <dsp:txXfrm>
        <a:off x="5345" y="133328"/>
        <a:ext cx="1181953" cy="403039"/>
      </dsp:txXfrm>
    </dsp:sp>
    <dsp:sp modelId="{75FA4044-03F0-4B51-A5FF-D90D58284BE3}">
      <dsp:nvSpPr>
        <dsp:cNvPr id="0" name=""/>
        <dsp:cNvSpPr/>
      </dsp:nvSpPr>
      <dsp:spPr>
        <a:xfrm>
          <a:off x="57264" y="536368"/>
          <a:ext cx="1501237" cy="2344007"/>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Communications &amp; Trainings</a:t>
          </a:r>
        </a:p>
      </dsp:txBody>
      <dsp:txXfrm>
        <a:off x="101234" y="580338"/>
        <a:ext cx="1413297" cy="2256067"/>
      </dsp:txXfrm>
    </dsp:sp>
    <dsp:sp modelId="{545681B3-930C-4DD1-ABD4-50009E005817}">
      <dsp:nvSpPr>
        <dsp:cNvPr id="0" name=""/>
        <dsp:cNvSpPr/>
      </dsp:nvSpPr>
      <dsp:spPr>
        <a:xfrm>
          <a:off x="1383795" y="206265"/>
          <a:ext cx="416572" cy="25716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1383795" y="257698"/>
        <a:ext cx="339423" cy="154299"/>
      </dsp:txXfrm>
    </dsp:sp>
    <dsp:sp modelId="{9FCBC4E4-DDB1-4CAB-B15C-17495798D395}">
      <dsp:nvSpPr>
        <dsp:cNvPr id="0" name=""/>
        <dsp:cNvSpPr/>
      </dsp:nvSpPr>
      <dsp:spPr>
        <a:xfrm>
          <a:off x="1973285" y="133328"/>
          <a:ext cx="1032914" cy="60455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JANUARY</a:t>
          </a:r>
        </a:p>
      </dsp:txBody>
      <dsp:txXfrm>
        <a:off x="1973285" y="133328"/>
        <a:ext cx="1032914" cy="403039"/>
      </dsp:txXfrm>
    </dsp:sp>
    <dsp:sp modelId="{A881F1BE-485C-4CEE-8617-38F37E85E603}">
      <dsp:nvSpPr>
        <dsp:cNvPr id="0" name=""/>
        <dsp:cNvSpPr/>
      </dsp:nvSpPr>
      <dsp:spPr>
        <a:xfrm>
          <a:off x="1976274" y="536368"/>
          <a:ext cx="1450056" cy="2344007"/>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Communications &amp; Trainings</a:t>
          </a:r>
          <a:endParaRPr lang="en-US" sz="1200" kern="1200" dirty="0"/>
        </a:p>
      </dsp:txBody>
      <dsp:txXfrm>
        <a:off x="2018745" y="578839"/>
        <a:ext cx="1365114" cy="2259065"/>
      </dsp:txXfrm>
    </dsp:sp>
    <dsp:sp modelId="{D466C110-285C-41AF-B29A-831E64D59894}">
      <dsp:nvSpPr>
        <dsp:cNvPr id="0" name=""/>
        <dsp:cNvSpPr/>
      </dsp:nvSpPr>
      <dsp:spPr>
        <a:xfrm>
          <a:off x="3216672" y="206265"/>
          <a:ext cx="446203" cy="25716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3216672" y="257698"/>
        <a:ext cx="369054" cy="154299"/>
      </dsp:txXfrm>
    </dsp:sp>
    <dsp:sp modelId="{3285F4BE-F3D2-4097-B0F1-4438A8CBFAD2}">
      <dsp:nvSpPr>
        <dsp:cNvPr id="0" name=""/>
        <dsp:cNvSpPr/>
      </dsp:nvSpPr>
      <dsp:spPr>
        <a:xfrm>
          <a:off x="3848092" y="133328"/>
          <a:ext cx="1104908" cy="60455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FEBRUARY</a:t>
          </a:r>
        </a:p>
      </dsp:txBody>
      <dsp:txXfrm>
        <a:off x="3848092" y="133328"/>
        <a:ext cx="1104908" cy="403039"/>
      </dsp:txXfrm>
    </dsp:sp>
    <dsp:sp modelId="{F14BC36A-DD76-42D1-AED2-9861071625BA}">
      <dsp:nvSpPr>
        <dsp:cNvPr id="0" name=""/>
        <dsp:cNvSpPr/>
      </dsp:nvSpPr>
      <dsp:spPr>
        <a:xfrm>
          <a:off x="3841114" y="536368"/>
          <a:ext cx="1541985" cy="2344007"/>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Employees begin Self-Eval</a:t>
          </a:r>
        </a:p>
        <a:p>
          <a:pPr marL="114300" lvl="1" indent="-114300" algn="l" defTabSz="533400">
            <a:lnSpc>
              <a:spcPct val="90000"/>
            </a:lnSpc>
            <a:spcBef>
              <a:spcPct val="0"/>
            </a:spcBef>
            <a:spcAft>
              <a:spcPct val="15000"/>
            </a:spcAft>
            <a:buChar char="•"/>
          </a:pPr>
          <a:r>
            <a:rPr lang="en-US" sz="1200" b="1" kern="1200" dirty="0"/>
            <a:t>Mgrs. begin eval</a:t>
          </a:r>
        </a:p>
      </dsp:txBody>
      <dsp:txXfrm>
        <a:off x="3886277" y="581531"/>
        <a:ext cx="1451659" cy="2253681"/>
      </dsp:txXfrm>
    </dsp:sp>
    <dsp:sp modelId="{0983894D-77F3-4F6B-9D87-D78617710AE6}">
      <dsp:nvSpPr>
        <dsp:cNvPr id="0" name=""/>
        <dsp:cNvSpPr/>
      </dsp:nvSpPr>
      <dsp:spPr>
        <a:xfrm>
          <a:off x="5172499" y="206265"/>
          <a:ext cx="465336" cy="25716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5172499" y="257698"/>
        <a:ext cx="388187" cy="154299"/>
      </dsp:txXfrm>
    </dsp:sp>
    <dsp:sp modelId="{340442AD-01D1-4CD8-899A-55535CA313F3}">
      <dsp:nvSpPr>
        <dsp:cNvPr id="0" name=""/>
        <dsp:cNvSpPr/>
      </dsp:nvSpPr>
      <dsp:spPr>
        <a:xfrm>
          <a:off x="5830994" y="133328"/>
          <a:ext cx="1032914" cy="604559"/>
        </a:xfrm>
        <a:prstGeom prst="roundRect">
          <a:avLst>
            <a:gd name="adj" fmla="val 10000"/>
          </a:avLst>
        </a:prstGeom>
        <a:solidFill>
          <a:srgbClr val="652B9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MARCH</a:t>
          </a:r>
        </a:p>
      </dsp:txBody>
      <dsp:txXfrm>
        <a:off x="5830994" y="133328"/>
        <a:ext cx="1032914" cy="403039"/>
      </dsp:txXfrm>
    </dsp:sp>
    <dsp:sp modelId="{89D7CB30-7741-4E73-8D36-4E40BF914362}">
      <dsp:nvSpPr>
        <dsp:cNvPr id="0" name=""/>
        <dsp:cNvSpPr/>
      </dsp:nvSpPr>
      <dsp:spPr>
        <a:xfrm>
          <a:off x="5797884" y="536368"/>
          <a:ext cx="1522257" cy="2344007"/>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85344" bIns="85344"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t>Eval MTG w/ Mgr. &amp; Employee</a:t>
          </a:r>
        </a:p>
        <a:p>
          <a:pPr marL="114300" lvl="1" indent="-114300" algn="l" defTabSz="533400">
            <a:lnSpc>
              <a:spcPct val="90000"/>
            </a:lnSpc>
            <a:spcBef>
              <a:spcPct val="0"/>
            </a:spcBef>
            <a:spcAft>
              <a:spcPct val="15000"/>
            </a:spcAft>
            <a:buChar char="•"/>
          </a:pPr>
          <a:r>
            <a:rPr lang="en-US" sz="1200" b="1" kern="1200" dirty="0"/>
            <a:t>Eval Submissions Due </a:t>
          </a:r>
          <a:r>
            <a:rPr lang="en-US" sz="1200" b="1" u="sng" kern="1200" dirty="0">
              <a:solidFill>
                <a:srgbClr val="7030A0"/>
              </a:solidFill>
            </a:rPr>
            <a:t>March 15, ’23</a:t>
          </a:r>
        </a:p>
        <a:p>
          <a:pPr marL="114300" lvl="1" indent="-114300" algn="l" defTabSz="533400">
            <a:lnSpc>
              <a:spcPct val="90000"/>
            </a:lnSpc>
            <a:spcBef>
              <a:spcPct val="0"/>
            </a:spcBef>
            <a:spcAft>
              <a:spcPct val="15000"/>
            </a:spcAft>
            <a:buChar char="•"/>
          </a:pPr>
          <a:r>
            <a:rPr lang="en-US" sz="1200" b="1" kern="1200" dirty="0">
              <a:solidFill>
                <a:schemeClr val="tx1"/>
              </a:solidFill>
            </a:rPr>
            <a:t>Appeals Due March 31 ‘23</a:t>
          </a:r>
        </a:p>
      </dsp:txBody>
      <dsp:txXfrm>
        <a:off x="5842469" y="580953"/>
        <a:ext cx="1433087" cy="2254837"/>
      </dsp:txXfrm>
    </dsp:sp>
    <dsp:sp modelId="{FFFD7B19-230D-4B25-A40D-DFBD2879FE1D}">
      <dsp:nvSpPr>
        <dsp:cNvPr id="0" name=""/>
        <dsp:cNvSpPr/>
      </dsp:nvSpPr>
      <dsp:spPr>
        <a:xfrm>
          <a:off x="7081663" y="206265"/>
          <a:ext cx="461638" cy="25716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
            <a:lnSpc>
              <a:spcPct val="90000"/>
            </a:lnSpc>
            <a:spcBef>
              <a:spcPct val="0"/>
            </a:spcBef>
            <a:spcAft>
              <a:spcPct val="35000"/>
            </a:spcAft>
            <a:buNone/>
          </a:pPr>
          <a:endParaRPr lang="en-US" sz="400" kern="1200"/>
        </a:p>
      </dsp:txBody>
      <dsp:txXfrm>
        <a:off x="7081663" y="257698"/>
        <a:ext cx="384489" cy="154299"/>
      </dsp:txXfrm>
    </dsp:sp>
    <dsp:sp modelId="{C2943F07-44C3-4B91-9B10-51F8259D5E7C}">
      <dsp:nvSpPr>
        <dsp:cNvPr id="0" name=""/>
        <dsp:cNvSpPr/>
      </dsp:nvSpPr>
      <dsp:spPr>
        <a:xfrm>
          <a:off x="7734924" y="133328"/>
          <a:ext cx="1032914" cy="60455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APRIL</a:t>
          </a:r>
        </a:p>
      </dsp:txBody>
      <dsp:txXfrm>
        <a:off x="7734924" y="133328"/>
        <a:ext cx="1032914" cy="403039"/>
      </dsp:txXfrm>
    </dsp:sp>
    <dsp:sp modelId="{89ACA478-2778-4535-9B64-FBAB351AD08C}">
      <dsp:nvSpPr>
        <dsp:cNvPr id="0" name=""/>
        <dsp:cNvSpPr/>
      </dsp:nvSpPr>
      <dsp:spPr>
        <a:xfrm>
          <a:off x="7787230" y="536368"/>
          <a:ext cx="1351423" cy="2344007"/>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a:t>HR Review</a:t>
          </a:r>
        </a:p>
      </dsp:txBody>
      <dsp:txXfrm>
        <a:off x="7826812" y="575950"/>
        <a:ext cx="1272259" cy="2264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64691-9810-416D-95D1-DBAA9416D490}">
      <dsp:nvSpPr>
        <dsp:cNvPr id="0" name=""/>
        <dsp:cNvSpPr/>
      </dsp:nvSpPr>
      <dsp:spPr>
        <a:xfrm>
          <a:off x="0" y="103851"/>
          <a:ext cx="5988094" cy="75477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Develop employees into high-performing individuals.</a:t>
          </a:r>
        </a:p>
      </dsp:txBody>
      <dsp:txXfrm>
        <a:off x="36845" y="140696"/>
        <a:ext cx="5914404" cy="681087"/>
      </dsp:txXfrm>
    </dsp:sp>
    <dsp:sp modelId="{4B70292F-386F-43DD-BC26-08737B685AD9}">
      <dsp:nvSpPr>
        <dsp:cNvPr id="0" name=""/>
        <dsp:cNvSpPr/>
      </dsp:nvSpPr>
      <dsp:spPr>
        <a:xfrm>
          <a:off x="0" y="913349"/>
          <a:ext cx="5988094" cy="75477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Identify, reward, and retain top talent.</a:t>
          </a:r>
        </a:p>
      </dsp:txBody>
      <dsp:txXfrm>
        <a:off x="36845" y="950194"/>
        <a:ext cx="5914404" cy="681087"/>
      </dsp:txXfrm>
    </dsp:sp>
    <dsp:sp modelId="{78F13F47-F200-44FC-8E71-BF4BC75CC5A7}">
      <dsp:nvSpPr>
        <dsp:cNvPr id="0" name=""/>
        <dsp:cNvSpPr/>
      </dsp:nvSpPr>
      <dsp:spPr>
        <a:xfrm>
          <a:off x="0" y="1722847"/>
          <a:ext cx="5988094" cy="75477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Pinpoint areas of improvement and discuss an actionable plan.</a:t>
          </a:r>
        </a:p>
      </dsp:txBody>
      <dsp:txXfrm>
        <a:off x="36845" y="1759692"/>
        <a:ext cx="5914404" cy="681087"/>
      </dsp:txXfrm>
    </dsp:sp>
    <dsp:sp modelId="{BCA430FE-0EE3-40F6-9CE6-6BDDC7EDC7AC}">
      <dsp:nvSpPr>
        <dsp:cNvPr id="0" name=""/>
        <dsp:cNvSpPr/>
      </dsp:nvSpPr>
      <dsp:spPr>
        <a:xfrm>
          <a:off x="0" y="2532345"/>
          <a:ext cx="5988094" cy="75477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Boost employee morale by eliminating uncertainties and setting clear expectations.</a:t>
          </a:r>
        </a:p>
      </dsp:txBody>
      <dsp:txXfrm>
        <a:off x="36845" y="2569190"/>
        <a:ext cx="5914404" cy="681087"/>
      </dsp:txXfrm>
    </dsp:sp>
    <dsp:sp modelId="{94F63EDA-735A-4B6A-8F85-198A603092B7}">
      <dsp:nvSpPr>
        <dsp:cNvPr id="0" name=""/>
        <dsp:cNvSpPr/>
      </dsp:nvSpPr>
      <dsp:spPr>
        <a:xfrm>
          <a:off x="0" y="3341843"/>
          <a:ext cx="5988094" cy="75477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Advances the institution by improving the overall quality of talent.</a:t>
          </a:r>
        </a:p>
      </dsp:txBody>
      <dsp:txXfrm>
        <a:off x="36845" y="3378688"/>
        <a:ext cx="5914404" cy="681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5495D-AD19-468A-B170-951230758896}">
      <dsp:nvSpPr>
        <dsp:cNvPr id="0" name=""/>
        <dsp:cNvSpPr/>
      </dsp:nvSpPr>
      <dsp:spPr>
        <a:xfrm>
          <a:off x="0" y="359896"/>
          <a:ext cx="2071687" cy="12430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Identify an Effective Digital Solution</a:t>
          </a:r>
        </a:p>
      </dsp:txBody>
      <dsp:txXfrm>
        <a:off x="0" y="359896"/>
        <a:ext cx="2071687" cy="1243012"/>
      </dsp:txXfrm>
    </dsp:sp>
    <dsp:sp modelId="{CAA06A97-5D92-4DB5-9BD4-DA73A48BF9CC}">
      <dsp:nvSpPr>
        <dsp:cNvPr id="0" name=""/>
        <dsp:cNvSpPr/>
      </dsp:nvSpPr>
      <dsp:spPr>
        <a:xfrm>
          <a:off x="2278856" y="359896"/>
          <a:ext cx="2071687" cy="12430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Incorporate Planning / Goal Setting</a:t>
          </a:r>
        </a:p>
      </dsp:txBody>
      <dsp:txXfrm>
        <a:off x="2278856" y="359896"/>
        <a:ext cx="2071687" cy="1243012"/>
      </dsp:txXfrm>
    </dsp:sp>
    <dsp:sp modelId="{05E3B52E-7E9F-4117-A466-19856362BB51}">
      <dsp:nvSpPr>
        <dsp:cNvPr id="0" name=""/>
        <dsp:cNvSpPr/>
      </dsp:nvSpPr>
      <dsp:spPr>
        <a:xfrm>
          <a:off x="4557712" y="359896"/>
          <a:ext cx="2071687" cy="12430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Standardize Faculty Process across Schools</a:t>
          </a:r>
        </a:p>
      </dsp:txBody>
      <dsp:txXfrm>
        <a:off x="4557712" y="359896"/>
        <a:ext cx="2071687" cy="1243012"/>
      </dsp:txXfrm>
    </dsp:sp>
    <dsp:sp modelId="{1F06EDE4-11B4-4612-9114-3F5455F8769C}">
      <dsp:nvSpPr>
        <dsp:cNvPr id="0" name=""/>
        <dsp:cNvSpPr/>
      </dsp:nvSpPr>
      <dsp:spPr>
        <a:xfrm>
          <a:off x="1139428" y="1810077"/>
          <a:ext cx="2071687" cy="12430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Promote Equity &amp; Fairness</a:t>
          </a:r>
        </a:p>
      </dsp:txBody>
      <dsp:txXfrm>
        <a:off x="1139428" y="1810077"/>
        <a:ext cx="2071687" cy="1243012"/>
      </dsp:txXfrm>
    </dsp:sp>
    <dsp:sp modelId="{D2CBFBC0-7647-4961-8FB0-9D3ED8AD98A4}">
      <dsp:nvSpPr>
        <dsp:cNvPr id="0" name=""/>
        <dsp:cNvSpPr/>
      </dsp:nvSpPr>
      <dsp:spPr>
        <a:xfrm>
          <a:off x="3418284" y="1810077"/>
          <a:ext cx="2071687" cy="12430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Achieve Rater Consistency</a:t>
          </a:r>
        </a:p>
      </dsp:txBody>
      <dsp:txXfrm>
        <a:off x="3418284" y="1810077"/>
        <a:ext cx="2071687" cy="12430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3AA57D9-0AF3-4F65-8910-30F3076D44D0}" type="datetimeFigureOut">
              <a:rPr lang="en-US" smtClean="0"/>
              <a:t>11/17/2022</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9E167E21-30C4-4FFD-ACB8-6C65C7EB4D1D}" type="slidenum">
              <a:rPr lang="en-US" smtClean="0"/>
              <a:t>‹#›</a:t>
            </a:fld>
            <a:endParaRPr lang="en-US"/>
          </a:p>
        </p:txBody>
      </p:sp>
    </p:spTree>
    <p:extLst>
      <p:ext uri="{BB962C8B-B14F-4D97-AF65-F5344CB8AC3E}">
        <p14:creationId xmlns:p14="http://schemas.microsoft.com/office/powerpoint/2010/main" val="403773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Kacy is the Benefits Manager but Michelle will be presenting on her behalf.</a:t>
            </a:r>
          </a:p>
        </p:txBody>
      </p:sp>
      <p:sp>
        <p:nvSpPr>
          <p:cNvPr id="4" name="Slide Number Placeholder 3"/>
          <p:cNvSpPr>
            <a:spLocks noGrp="1"/>
          </p:cNvSpPr>
          <p:nvPr>
            <p:ph type="sldNum" sz="quarter" idx="5"/>
          </p:nvPr>
        </p:nvSpPr>
        <p:spPr/>
        <p:txBody>
          <a:bodyPr/>
          <a:lstStyle/>
          <a:p>
            <a:fld id="{9E167E21-30C4-4FFD-ACB8-6C65C7EB4D1D}" type="slidenum">
              <a:rPr lang="en-US" smtClean="0"/>
              <a:t>2</a:t>
            </a:fld>
            <a:endParaRPr lang="en-US"/>
          </a:p>
        </p:txBody>
      </p:sp>
    </p:spTree>
    <p:extLst>
      <p:ext uri="{BB962C8B-B14F-4D97-AF65-F5344CB8AC3E}">
        <p14:creationId xmlns:p14="http://schemas.microsoft.com/office/powerpoint/2010/main" val="68435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Kacy is the Benefits Manager but Michelle will be presenting on her behalf.</a:t>
            </a:r>
          </a:p>
        </p:txBody>
      </p:sp>
      <p:sp>
        <p:nvSpPr>
          <p:cNvPr id="4" name="Slide Number Placeholder 3"/>
          <p:cNvSpPr>
            <a:spLocks noGrp="1"/>
          </p:cNvSpPr>
          <p:nvPr>
            <p:ph type="sldNum" sz="quarter" idx="5"/>
          </p:nvPr>
        </p:nvSpPr>
        <p:spPr/>
        <p:txBody>
          <a:bodyPr/>
          <a:lstStyle/>
          <a:p>
            <a:fld id="{9E167E21-30C4-4FFD-ACB8-6C65C7EB4D1D}" type="slidenum">
              <a:rPr lang="en-US" smtClean="0"/>
              <a:t>5</a:t>
            </a:fld>
            <a:endParaRPr lang="en-US"/>
          </a:p>
        </p:txBody>
      </p:sp>
    </p:spTree>
    <p:extLst>
      <p:ext uri="{BB962C8B-B14F-4D97-AF65-F5344CB8AC3E}">
        <p14:creationId xmlns:p14="http://schemas.microsoft.com/office/powerpoint/2010/main" val="2459696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Kacy is the Benefits Manager but Michelle will be presenting on her behalf.</a:t>
            </a:r>
          </a:p>
        </p:txBody>
      </p:sp>
      <p:sp>
        <p:nvSpPr>
          <p:cNvPr id="4" name="Slide Number Placeholder 3"/>
          <p:cNvSpPr>
            <a:spLocks noGrp="1"/>
          </p:cNvSpPr>
          <p:nvPr>
            <p:ph type="sldNum" sz="quarter" idx="5"/>
          </p:nvPr>
        </p:nvSpPr>
        <p:spPr/>
        <p:txBody>
          <a:bodyPr/>
          <a:lstStyle/>
          <a:p>
            <a:fld id="{9E167E21-30C4-4FFD-ACB8-6C65C7EB4D1D}" type="slidenum">
              <a:rPr lang="en-US" smtClean="0"/>
              <a:t>7</a:t>
            </a:fld>
            <a:endParaRPr lang="en-US"/>
          </a:p>
        </p:txBody>
      </p:sp>
    </p:spTree>
    <p:extLst>
      <p:ext uri="{BB962C8B-B14F-4D97-AF65-F5344CB8AC3E}">
        <p14:creationId xmlns:p14="http://schemas.microsoft.com/office/powerpoint/2010/main" val="4021359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7E3BB2-62FD-43C4-99CA-9BD7D4ADC24A}" type="slidenum">
              <a:rPr lang="en-US" smtClean="0"/>
              <a:t>9</a:t>
            </a:fld>
            <a:endParaRPr lang="en-US" dirty="0"/>
          </a:p>
        </p:txBody>
      </p:sp>
    </p:spTree>
    <p:extLst>
      <p:ext uri="{BB962C8B-B14F-4D97-AF65-F5344CB8AC3E}">
        <p14:creationId xmlns:p14="http://schemas.microsoft.com/office/powerpoint/2010/main" val="2551855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11/17/2022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11/17/2022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11/17/2022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11/17/2022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11/17/2022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42221B-3A1A-44E1-B9EA-E753B38FA558}"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FF498-2731-4597-87FC-8BE3BA133C7E}" type="slidenum">
              <a:rPr lang="en-US" smtClean="0"/>
              <a:t>‹#›</a:t>
            </a:fld>
            <a:endParaRPr lang="en-US"/>
          </a:p>
        </p:txBody>
      </p:sp>
    </p:spTree>
    <p:extLst>
      <p:ext uri="{BB962C8B-B14F-4D97-AF65-F5344CB8AC3E}">
        <p14:creationId xmlns:p14="http://schemas.microsoft.com/office/powerpoint/2010/main" val="267507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11/17/2022</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mailto:recruittalent@lsuhsc.edu" TargetMode="Externa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mailto:recruittalent@lsuhsc.edu"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forms.office.com/Pages/ResponsePage.aspx?id=iTYGNNSCiU6jKBq3nMWNnXBygnIOIcJEtHDsK6zd2VdUQkhNWFpHOFlHMVpYODhYMEgzSFUxU1g1WSQlQCN0PWcu" TargetMode="External"/><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nohrm@lsuhsc.edu" TargetMode="Externa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www.lsuhsc.edu/administration/hrm/docs/Voluntary%20Self-Identification%20of%20Disability.docx.pdf"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mailto:nohrm@lsuhsc.edu" TargetMode="External"/></Relationships>
</file>

<file path=ppt/slides/_rels/slide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nohrmbenefits@lsuhsc.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lsuhsc.edu/administration/hrm/docs/I-9%20and%20E-Verify%20Solutions%20User%20Guide_JAN122018.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talentdevelopment@lsuhsc.edu" TargetMode="External"/><Relationship Id="rId4" Type="http://schemas.openxmlformats.org/officeDocument/2006/relationships/hyperlink" Target="https://www.uscis.gov/i-9-central/form-i-9-acceptable-docu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172" y="4648200"/>
            <a:ext cx="7278828" cy="751488"/>
          </a:xfrm>
          <a:prstGeom prst="rect">
            <a:avLst/>
          </a:prstGeom>
        </p:spPr>
        <p:txBody>
          <a:bodyPr vert="horz" wrap="square" lIns="0" tIns="12700" rIns="0" bIns="0" rtlCol="0">
            <a:spAutoFit/>
          </a:bodyPr>
          <a:lstStyle/>
          <a:p>
            <a:pPr marL="12700">
              <a:lnSpc>
                <a:spcPct val="100000"/>
              </a:lnSpc>
              <a:spcBef>
                <a:spcPts val="100"/>
              </a:spcBef>
            </a:pPr>
            <a:r>
              <a:rPr lang="en-US" sz="4800" b="1" spc="-15" dirty="0">
                <a:solidFill>
                  <a:srgbClr val="6F2F9F"/>
                </a:solidFill>
                <a:latin typeface="Arial"/>
                <a:cs typeface="Arial"/>
              </a:rPr>
              <a:t>HRM Liaisons Meeting</a:t>
            </a:r>
            <a:endParaRPr sz="4800" b="1" dirty="0">
              <a:latin typeface="Arial"/>
              <a:cs typeface="Arial"/>
            </a:endParaRPr>
          </a:p>
        </p:txBody>
      </p:sp>
      <p:sp>
        <p:nvSpPr>
          <p:cNvPr id="3" name="object 3"/>
          <p:cNvSpPr txBox="1"/>
          <p:nvPr/>
        </p:nvSpPr>
        <p:spPr>
          <a:xfrm>
            <a:off x="2434208" y="5595154"/>
            <a:ext cx="3509392"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30" dirty="0">
                <a:latin typeface="Arial"/>
                <a:cs typeface="Arial"/>
              </a:rPr>
              <a:t>November</a:t>
            </a:r>
            <a:r>
              <a:rPr sz="2400" spc="-30" dirty="0">
                <a:latin typeface="Arial"/>
                <a:cs typeface="Arial"/>
              </a:rPr>
              <a:t> </a:t>
            </a:r>
            <a:r>
              <a:rPr sz="2400" spc="-5" dirty="0">
                <a:latin typeface="Arial"/>
                <a:cs typeface="Arial"/>
              </a:rPr>
              <a:t>202</a:t>
            </a:r>
            <a:r>
              <a:rPr lang="en-US" sz="2400" spc="-5" dirty="0">
                <a:latin typeface="Arial"/>
                <a:cs typeface="Arial"/>
              </a:rPr>
              <a:t>2</a:t>
            </a:r>
            <a:r>
              <a:rPr sz="2400" spc="-10" dirty="0">
                <a:latin typeface="Arial"/>
                <a:cs typeface="Arial"/>
              </a:rPr>
              <a:t> </a:t>
            </a:r>
            <a:r>
              <a:rPr sz="2400" spc="-5" dirty="0">
                <a:latin typeface="Arial"/>
                <a:cs typeface="Arial"/>
              </a:rPr>
              <a:t>Meeting</a:t>
            </a:r>
            <a:endParaRPr lang="en-US" sz="2400" spc="-5" dirty="0">
              <a:latin typeface="Arial"/>
              <a:cs typeface="Arial"/>
            </a:endParaRPr>
          </a:p>
        </p:txBody>
      </p:sp>
      <p:sp>
        <p:nvSpPr>
          <p:cNvPr id="5" name="Slide Number Placeholder 4">
            <a:extLst>
              <a:ext uri="{FF2B5EF4-FFF2-40B4-BE49-F238E27FC236}">
                <a16:creationId xmlns:a16="http://schemas.microsoft.com/office/drawing/2014/main" id="{77CE71BC-4891-49C0-8F2F-50EDBFE6E5B0}"/>
              </a:ext>
            </a:extLst>
          </p:cNvPr>
          <p:cNvSpPr>
            <a:spLocks noGrp="1"/>
          </p:cNvSpPr>
          <p:nvPr>
            <p:ph type="sldNum" sz="quarter" idx="7"/>
          </p:nvPr>
        </p:nvSpPr>
        <p:spPr/>
        <p:txBody>
          <a:bodyPr/>
          <a:lstStyle/>
          <a:p>
            <a:fld id="{B6F15528-21DE-4FAA-801E-634DDDAF4B2B}" type="slidenum">
              <a:rPr lang="en-US" smtClean="0"/>
              <a:t>1</a:t>
            </a:fld>
            <a:endParaRPr lang="en-US"/>
          </a:p>
        </p:txBody>
      </p:sp>
      <p:sp>
        <p:nvSpPr>
          <p:cNvPr id="4" name="Date Placeholder 3">
            <a:extLst>
              <a:ext uri="{FF2B5EF4-FFF2-40B4-BE49-F238E27FC236}">
                <a16:creationId xmlns:a16="http://schemas.microsoft.com/office/drawing/2014/main" id="{A03C7AD9-41A1-8126-E0B0-5DB0FC3B7430}"/>
              </a:ext>
            </a:extLst>
          </p:cNvPr>
          <p:cNvSpPr>
            <a:spLocks noGrp="1"/>
          </p:cNvSpPr>
          <p:nvPr>
            <p:ph type="dt" sz="half" idx="6"/>
          </p:nvPr>
        </p:nvSpPr>
        <p:spPr/>
        <p:txBody>
          <a:bodyPr/>
          <a:lstStyle/>
          <a:p>
            <a:fld id="{37B1BD51-7D29-420F-B8D8-2A7F9DDA2692}" type="datetime4">
              <a:rPr lang="en-US" smtClean="0"/>
              <a:t>November 17, 2022</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4572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Development</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Denise D. Robinson,</a:t>
            </a:r>
            <a:r>
              <a:rPr lang="en-US" sz="2000" i="1" spc="-10" dirty="0">
                <a:solidFill>
                  <a:srgbClr val="461D7C"/>
                </a:solidFill>
                <a:latin typeface="Arial" panose="020B0604020202020204" pitchFamily="34" charset="0"/>
                <a:cs typeface="Arial" panose="020B0604020202020204" pitchFamily="34" charset="0"/>
              </a:rPr>
              <a:t> Talent Development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10</a:t>
            </a:fld>
            <a:endParaRPr lang="en-US"/>
          </a:p>
        </p:txBody>
      </p:sp>
    </p:spTree>
    <p:extLst>
      <p:ext uri="{BB962C8B-B14F-4D97-AF65-F5344CB8AC3E}">
        <p14:creationId xmlns:p14="http://schemas.microsoft.com/office/powerpoint/2010/main" val="906846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840" y="164484"/>
            <a:ext cx="2800349" cy="954107"/>
          </a:xfrm>
        </p:spPr>
        <p:txBody>
          <a:bodyPr/>
          <a:lstStyle/>
          <a:p>
            <a:pPr algn="r" rtl="0"/>
            <a:r>
              <a:rPr lang="en-US" sz="1800" dirty="0">
                <a:solidFill>
                  <a:srgbClr val="4C216D"/>
                </a:solidFill>
              </a:rPr>
              <a:t>HRM Talent Development</a:t>
            </a:r>
            <a:br>
              <a:rPr lang="en-US" sz="1800" dirty="0">
                <a:solidFill>
                  <a:srgbClr val="4C216D"/>
                </a:solidFill>
              </a:rPr>
            </a:br>
            <a:r>
              <a:rPr lang="en-US" sz="1200" dirty="0">
                <a:solidFill>
                  <a:srgbClr val="4C216D"/>
                </a:solidFill>
                <a:hlinkClick r:id="rId2"/>
              </a:rPr>
              <a:t>talentdevelopment@lsuhsc.edu</a:t>
            </a:r>
            <a:br>
              <a:rPr lang="en-US" sz="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sp>
        <p:nvSpPr>
          <p:cNvPr id="5" name="Rectangle 4"/>
          <p:cNvSpPr/>
          <p:nvPr/>
        </p:nvSpPr>
        <p:spPr>
          <a:xfrm>
            <a:off x="228600" y="1145095"/>
            <a:ext cx="4267200" cy="793807"/>
          </a:xfrm>
          <a:prstGeom prst="rect">
            <a:avLst/>
          </a:prstGeom>
        </p:spPr>
        <p:txBody>
          <a:bodyPr wrap="square">
            <a:spAutoFit/>
          </a:bodyPr>
          <a:lstStyle/>
          <a:p>
            <a:pPr>
              <a:lnSpc>
                <a:spcPct val="107000"/>
              </a:lnSpc>
              <a:spcAft>
                <a:spcPts val="600"/>
              </a:spcAft>
            </a:pPr>
            <a:r>
              <a:rPr lang="en-US" sz="2200" dirty="0">
                <a:latin typeface="Amasis MT Pro Black" panose="02040A04050005020304" pitchFamily="18" charset="0"/>
                <a:ea typeface="Calibri" panose="020F0502020204030204" pitchFamily="34" charset="0"/>
                <a:cs typeface="Times New Roman" panose="02020603050405020304" pitchFamily="18" charset="0"/>
              </a:rPr>
              <a:t>Performance Evaluations for Unclassified Staff &amp; Faculty</a:t>
            </a:r>
          </a:p>
        </p:txBody>
      </p:sp>
      <p:sp>
        <p:nvSpPr>
          <p:cNvPr id="3" name="TextBox 2">
            <a:extLst>
              <a:ext uri="{FF2B5EF4-FFF2-40B4-BE49-F238E27FC236}">
                <a16:creationId xmlns:a16="http://schemas.microsoft.com/office/drawing/2014/main" id="{EC02FC0E-A112-E62D-0F76-6A7282DE0267}"/>
              </a:ext>
            </a:extLst>
          </p:cNvPr>
          <p:cNvSpPr txBox="1"/>
          <p:nvPr/>
        </p:nvSpPr>
        <p:spPr>
          <a:xfrm>
            <a:off x="3267518" y="2466996"/>
            <a:ext cx="2666114" cy="553998"/>
          </a:xfrm>
          <a:prstGeom prst="rect">
            <a:avLst/>
          </a:prstGeom>
          <a:noFill/>
        </p:spPr>
        <p:txBody>
          <a:bodyPr wrap="none" rtlCol="0">
            <a:spAutoFit/>
          </a:bodyPr>
          <a:lstStyle/>
          <a:p>
            <a:r>
              <a:rPr lang="en-US" sz="3000" b="1" dirty="0">
                <a:solidFill>
                  <a:srgbClr val="652B91"/>
                </a:solidFill>
                <a:latin typeface="Amasis MT Pro Medium" panose="02040604050005020304" pitchFamily="18" charset="0"/>
              </a:rPr>
              <a:t>2023 Timeline</a:t>
            </a:r>
          </a:p>
        </p:txBody>
      </p:sp>
      <p:graphicFrame>
        <p:nvGraphicFramePr>
          <p:cNvPr id="4" name="Diagram 3">
            <a:extLst>
              <a:ext uri="{FF2B5EF4-FFF2-40B4-BE49-F238E27FC236}">
                <a16:creationId xmlns:a16="http://schemas.microsoft.com/office/drawing/2014/main" id="{370AA349-0A93-8949-4F13-4908920DBCF2}"/>
              </a:ext>
            </a:extLst>
          </p:cNvPr>
          <p:cNvGraphicFramePr/>
          <p:nvPr>
            <p:extLst>
              <p:ext uri="{D42A27DB-BD31-4B8C-83A1-F6EECF244321}">
                <p14:modId xmlns:p14="http://schemas.microsoft.com/office/powerpoint/2010/main" val="1983761289"/>
              </p:ext>
            </p:extLst>
          </p:nvPr>
        </p:nvGraphicFramePr>
        <p:xfrm>
          <a:off x="0" y="3086763"/>
          <a:ext cx="9144000" cy="3013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4576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840" y="164484"/>
            <a:ext cx="2800349" cy="954107"/>
          </a:xfrm>
        </p:spPr>
        <p:txBody>
          <a:bodyPr/>
          <a:lstStyle/>
          <a:p>
            <a:pPr algn="r" rtl="0"/>
            <a:r>
              <a:rPr lang="en-US" sz="1800" dirty="0">
                <a:solidFill>
                  <a:srgbClr val="4C216D"/>
                </a:solidFill>
              </a:rPr>
              <a:t>HRM Talent Development</a:t>
            </a:r>
            <a:br>
              <a:rPr lang="en-US" sz="1800" dirty="0">
                <a:solidFill>
                  <a:srgbClr val="4C216D"/>
                </a:solidFill>
              </a:rPr>
            </a:br>
            <a:r>
              <a:rPr lang="en-US" sz="1200" dirty="0">
                <a:solidFill>
                  <a:srgbClr val="4C216D"/>
                </a:solidFill>
                <a:hlinkClick r:id="rId2"/>
              </a:rPr>
              <a:t>talentdevelopment@lsuhsc.edu</a:t>
            </a:r>
            <a:br>
              <a:rPr lang="en-US" sz="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sp>
        <p:nvSpPr>
          <p:cNvPr id="5" name="Rectangle 4"/>
          <p:cNvSpPr/>
          <p:nvPr/>
        </p:nvSpPr>
        <p:spPr>
          <a:xfrm>
            <a:off x="228600" y="1145095"/>
            <a:ext cx="4267200" cy="793807"/>
          </a:xfrm>
          <a:prstGeom prst="rect">
            <a:avLst/>
          </a:prstGeom>
        </p:spPr>
        <p:txBody>
          <a:bodyPr wrap="square">
            <a:spAutoFit/>
          </a:bodyPr>
          <a:lstStyle/>
          <a:p>
            <a:pPr>
              <a:lnSpc>
                <a:spcPct val="107000"/>
              </a:lnSpc>
              <a:spcAft>
                <a:spcPts val="600"/>
              </a:spcAft>
            </a:pPr>
            <a:r>
              <a:rPr lang="en-US" sz="2200" dirty="0">
                <a:latin typeface="Amasis MT Pro Black" panose="02040A04050005020304" pitchFamily="18" charset="0"/>
                <a:ea typeface="Calibri" panose="020F0502020204030204" pitchFamily="34" charset="0"/>
                <a:cs typeface="Times New Roman" panose="02020603050405020304" pitchFamily="18" charset="0"/>
              </a:rPr>
              <a:t>Performance Evaluations for Unclassified Staff &amp; Faculty</a:t>
            </a:r>
          </a:p>
        </p:txBody>
      </p:sp>
      <p:sp>
        <p:nvSpPr>
          <p:cNvPr id="3" name="TextBox 2">
            <a:extLst>
              <a:ext uri="{FF2B5EF4-FFF2-40B4-BE49-F238E27FC236}">
                <a16:creationId xmlns:a16="http://schemas.microsoft.com/office/drawing/2014/main" id="{EC02FC0E-A112-E62D-0F76-6A7282DE0267}"/>
              </a:ext>
            </a:extLst>
          </p:cNvPr>
          <p:cNvSpPr txBox="1"/>
          <p:nvPr/>
        </p:nvSpPr>
        <p:spPr>
          <a:xfrm>
            <a:off x="3421627" y="2039036"/>
            <a:ext cx="2148345" cy="553998"/>
          </a:xfrm>
          <a:prstGeom prst="rect">
            <a:avLst/>
          </a:prstGeom>
          <a:noFill/>
        </p:spPr>
        <p:txBody>
          <a:bodyPr wrap="none" rtlCol="0">
            <a:spAutoFit/>
          </a:bodyPr>
          <a:lstStyle/>
          <a:p>
            <a:r>
              <a:rPr lang="en-US" sz="3000" b="1" dirty="0">
                <a:solidFill>
                  <a:srgbClr val="652B91"/>
                </a:solidFill>
                <a:latin typeface="Amasis MT Pro Medium" panose="02040604050005020304" pitchFamily="18" charset="0"/>
              </a:rPr>
              <a:t>The “Why”</a:t>
            </a:r>
          </a:p>
        </p:txBody>
      </p:sp>
      <p:graphicFrame>
        <p:nvGraphicFramePr>
          <p:cNvPr id="10" name="Diagram 9">
            <a:extLst>
              <a:ext uri="{FF2B5EF4-FFF2-40B4-BE49-F238E27FC236}">
                <a16:creationId xmlns:a16="http://schemas.microsoft.com/office/drawing/2014/main" id="{38A75FC3-C327-11DF-B700-6BCBB1F4E224}"/>
              </a:ext>
            </a:extLst>
          </p:cNvPr>
          <p:cNvGraphicFramePr/>
          <p:nvPr>
            <p:extLst>
              <p:ext uri="{D42A27DB-BD31-4B8C-83A1-F6EECF244321}">
                <p14:modId xmlns:p14="http://schemas.microsoft.com/office/powerpoint/2010/main" val="1468325020"/>
              </p:ext>
            </p:extLst>
          </p:nvPr>
        </p:nvGraphicFramePr>
        <p:xfrm>
          <a:off x="1606527" y="2522860"/>
          <a:ext cx="5988095" cy="4200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433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9840" y="164484"/>
            <a:ext cx="2800349" cy="954107"/>
          </a:xfrm>
        </p:spPr>
        <p:txBody>
          <a:bodyPr/>
          <a:lstStyle/>
          <a:p>
            <a:pPr algn="r" rtl="0"/>
            <a:r>
              <a:rPr lang="en-US" sz="1800" dirty="0">
                <a:solidFill>
                  <a:srgbClr val="4C216D"/>
                </a:solidFill>
              </a:rPr>
              <a:t>HRM Talent Development</a:t>
            </a:r>
            <a:br>
              <a:rPr lang="en-US" sz="1800" dirty="0">
                <a:solidFill>
                  <a:srgbClr val="4C216D"/>
                </a:solidFill>
              </a:rPr>
            </a:br>
            <a:r>
              <a:rPr lang="en-US" sz="1200" dirty="0">
                <a:solidFill>
                  <a:srgbClr val="4C216D"/>
                </a:solidFill>
                <a:hlinkClick r:id="rId2"/>
              </a:rPr>
              <a:t>talentdevelopment@lsuhsc.edu</a:t>
            </a:r>
            <a:br>
              <a:rPr lang="en-US" sz="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sp>
        <p:nvSpPr>
          <p:cNvPr id="5" name="Rectangle 4"/>
          <p:cNvSpPr/>
          <p:nvPr/>
        </p:nvSpPr>
        <p:spPr>
          <a:xfrm>
            <a:off x="228600" y="1145095"/>
            <a:ext cx="4267200" cy="793807"/>
          </a:xfrm>
          <a:prstGeom prst="rect">
            <a:avLst/>
          </a:prstGeom>
        </p:spPr>
        <p:txBody>
          <a:bodyPr wrap="square">
            <a:spAutoFit/>
          </a:bodyPr>
          <a:lstStyle/>
          <a:p>
            <a:pPr>
              <a:lnSpc>
                <a:spcPct val="107000"/>
              </a:lnSpc>
              <a:spcAft>
                <a:spcPts val="600"/>
              </a:spcAft>
            </a:pPr>
            <a:r>
              <a:rPr lang="en-US" sz="2200" dirty="0">
                <a:latin typeface="Amasis MT Pro Black" panose="02040A04050005020304" pitchFamily="18" charset="0"/>
                <a:ea typeface="Calibri" panose="020F0502020204030204" pitchFamily="34" charset="0"/>
                <a:cs typeface="Times New Roman" panose="02020603050405020304" pitchFamily="18" charset="0"/>
              </a:rPr>
              <a:t>Performance Evaluations for Unclassified Staff &amp; Faculty</a:t>
            </a:r>
          </a:p>
        </p:txBody>
      </p:sp>
      <p:sp>
        <p:nvSpPr>
          <p:cNvPr id="3" name="TextBox 2">
            <a:extLst>
              <a:ext uri="{FF2B5EF4-FFF2-40B4-BE49-F238E27FC236}">
                <a16:creationId xmlns:a16="http://schemas.microsoft.com/office/drawing/2014/main" id="{EC02FC0E-A112-E62D-0F76-6A7282DE0267}"/>
              </a:ext>
            </a:extLst>
          </p:cNvPr>
          <p:cNvSpPr txBox="1"/>
          <p:nvPr/>
        </p:nvSpPr>
        <p:spPr>
          <a:xfrm>
            <a:off x="656372" y="2586853"/>
            <a:ext cx="7983660" cy="553998"/>
          </a:xfrm>
          <a:prstGeom prst="rect">
            <a:avLst/>
          </a:prstGeom>
          <a:noFill/>
        </p:spPr>
        <p:txBody>
          <a:bodyPr wrap="none" rtlCol="0">
            <a:spAutoFit/>
          </a:bodyPr>
          <a:lstStyle/>
          <a:p>
            <a:r>
              <a:rPr lang="en-US" sz="3000" b="1" dirty="0">
                <a:solidFill>
                  <a:srgbClr val="652B91"/>
                </a:solidFill>
                <a:latin typeface="Amasis MT Pro Medium" panose="02040604050005020304" pitchFamily="18" charset="0"/>
              </a:rPr>
              <a:t>Long-Range Goals for Enhancing the Process</a:t>
            </a:r>
          </a:p>
        </p:txBody>
      </p:sp>
      <p:graphicFrame>
        <p:nvGraphicFramePr>
          <p:cNvPr id="4" name="Diagram 3">
            <a:extLst>
              <a:ext uri="{FF2B5EF4-FFF2-40B4-BE49-F238E27FC236}">
                <a16:creationId xmlns:a16="http://schemas.microsoft.com/office/drawing/2014/main" id="{21FEB427-DC09-7D5C-C939-A859F55E3E3C}"/>
              </a:ext>
            </a:extLst>
          </p:cNvPr>
          <p:cNvGraphicFramePr/>
          <p:nvPr>
            <p:extLst>
              <p:ext uri="{D42A27DB-BD31-4B8C-83A1-F6EECF244321}">
                <p14:modId xmlns:p14="http://schemas.microsoft.com/office/powerpoint/2010/main" val="1695300837"/>
              </p:ext>
            </p:extLst>
          </p:nvPr>
        </p:nvGraphicFramePr>
        <p:xfrm>
          <a:off x="1333502" y="2863852"/>
          <a:ext cx="6629400" cy="3412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8710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r>
              <a:rPr sz="4800" b="0" spc="-10" dirty="0">
                <a:latin typeface="Calibri"/>
                <a:cs typeface="Calibri"/>
              </a:rPr>
              <a:t>Questions?</a:t>
            </a:r>
            <a:endParaRPr sz="4800">
              <a:latin typeface="Calibri"/>
              <a:cs typeface="Calibri"/>
            </a:endParaRPr>
          </a:p>
        </p:txBody>
      </p:sp>
      <p:sp>
        <p:nvSpPr>
          <p:cNvPr id="4" name="Slide Number Placeholder 3">
            <a:extLst>
              <a:ext uri="{FF2B5EF4-FFF2-40B4-BE49-F238E27FC236}">
                <a16:creationId xmlns:a16="http://schemas.microsoft.com/office/drawing/2014/main" id="{3FA4626B-091D-4A29-BCC8-8D125C044F18}"/>
              </a:ext>
            </a:extLst>
          </p:cNvPr>
          <p:cNvSpPr>
            <a:spLocks noGrp="1"/>
          </p:cNvSpPr>
          <p:nvPr>
            <p:ph type="sldNum" sz="quarter" idx="7"/>
          </p:nvPr>
        </p:nvSpPr>
        <p:spPr/>
        <p:txBody>
          <a:bodyPr/>
          <a:lstStyle/>
          <a:p>
            <a:fld id="{B6F15528-21DE-4FAA-801E-634DDDAF4B2B}"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455" y="1720840"/>
            <a:ext cx="7758545" cy="830997"/>
          </a:xfrm>
          <a:prstGeom prst="rect">
            <a:avLst/>
          </a:prstGeom>
        </p:spPr>
        <p:txBody>
          <a:bodyPr wrap="square">
            <a:spAutoFit/>
          </a:bodyPr>
          <a:lstStyle/>
          <a:p>
            <a:pPr algn="ctr"/>
            <a:r>
              <a:rPr lang="en-US" sz="2400" b="1" dirty="0">
                <a:solidFill>
                  <a:schemeClr val="tx1">
                    <a:lumMod val="75000"/>
                    <a:lumOff val="25000"/>
                  </a:schemeClr>
                </a:solidFill>
              </a:rPr>
              <a:t>The next Zoom Liaisons Meeting will be held on </a:t>
            </a:r>
            <a:br>
              <a:rPr lang="en-US" sz="2400" b="1" dirty="0">
                <a:solidFill>
                  <a:schemeClr val="accent4">
                    <a:lumMod val="75000"/>
                  </a:schemeClr>
                </a:solidFill>
              </a:rPr>
            </a:br>
            <a:r>
              <a:rPr lang="en-US" sz="2400" b="1" dirty="0">
                <a:solidFill>
                  <a:srgbClr val="FF0000"/>
                </a:solidFill>
                <a:highlight>
                  <a:srgbClr val="FFFF00"/>
                </a:highlight>
              </a:rPr>
              <a:t>Thursday, December 15, 2022 (10:00a-11:00a)</a:t>
            </a:r>
            <a:endParaRPr lang="en-US" sz="2400" b="1" dirty="0">
              <a:solidFill>
                <a:schemeClr val="tx1">
                  <a:lumMod val="75000"/>
                  <a:lumOff val="25000"/>
                </a:schemeClr>
              </a:solidFill>
            </a:endParaRPr>
          </a:p>
        </p:txBody>
      </p:sp>
      <p:pic>
        <p:nvPicPr>
          <p:cNvPr id="7" name="Picture 6">
            <a:extLst>
              <a:ext uri="{FF2B5EF4-FFF2-40B4-BE49-F238E27FC236}">
                <a16:creationId xmlns:a16="http://schemas.microsoft.com/office/drawing/2014/main" id="{FBD27748-36E2-4006-8DB7-5F9553E8A4CA}"/>
              </a:ext>
            </a:extLst>
          </p:cNvPr>
          <p:cNvPicPr>
            <a:picLocks noChangeAspect="1"/>
          </p:cNvPicPr>
          <p:nvPr/>
        </p:nvPicPr>
        <p:blipFill>
          <a:blip r:embed="rId2"/>
          <a:stretch>
            <a:fillRect/>
          </a:stretch>
        </p:blipFill>
        <p:spPr>
          <a:xfrm>
            <a:off x="5461977" y="3200400"/>
            <a:ext cx="2920023" cy="2909557"/>
          </a:xfrm>
          <a:prstGeom prst="rect">
            <a:avLst/>
          </a:prstGeom>
        </p:spPr>
      </p:pic>
      <p:sp>
        <p:nvSpPr>
          <p:cNvPr id="8" name="Rectangle 7">
            <a:extLst>
              <a:ext uri="{FF2B5EF4-FFF2-40B4-BE49-F238E27FC236}">
                <a16:creationId xmlns:a16="http://schemas.microsoft.com/office/drawing/2014/main" id="{74035FE9-120E-46A1-896D-917049CA6A79}"/>
              </a:ext>
            </a:extLst>
          </p:cNvPr>
          <p:cNvSpPr/>
          <p:nvPr/>
        </p:nvSpPr>
        <p:spPr>
          <a:xfrm>
            <a:off x="1295400" y="3581400"/>
            <a:ext cx="3988589" cy="2677656"/>
          </a:xfrm>
          <a:prstGeom prst="rect">
            <a:avLst/>
          </a:prstGeom>
        </p:spPr>
        <p:txBody>
          <a:bodyPr wrap="square">
            <a:spAutoFit/>
          </a:bodyPr>
          <a:lstStyle/>
          <a:p>
            <a:pPr algn="just"/>
            <a:r>
              <a:rPr lang="en-US" sz="2400" b="1" dirty="0">
                <a:solidFill>
                  <a:schemeClr val="accent4">
                    <a:lumMod val="75000"/>
                  </a:schemeClr>
                </a:solidFill>
              </a:rPr>
              <a:t>Please let us know if there is a topic that you would like to hear about!</a:t>
            </a:r>
          </a:p>
          <a:p>
            <a:pPr algn="just"/>
            <a:endParaRPr lang="en-US" sz="2400" b="1" dirty="0">
              <a:solidFill>
                <a:schemeClr val="accent4">
                  <a:lumMod val="75000"/>
                </a:schemeClr>
              </a:solidFill>
            </a:endParaRPr>
          </a:p>
          <a:p>
            <a:pPr algn="just"/>
            <a:r>
              <a:rPr lang="en-US" sz="2400" b="1" dirty="0">
                <a:solidFill>
                  <a:schemeClr val="accent4">
                    <a:lumMod val="75000"/>
                  </a:schemeClr>
                </a:solidFill>
              </a:rPr>
              <a:t>MS Forms: </a:t>
            </a:r>
            <a:r>
              <a:rPr lang="en-US" sz="2400" b="1" dirty="0">
                <a:solidFill>
                  <a:srgbClr val="00B0F0"/>
                </a:solidFill>
                <a:hlinkClick r:id="rId3">
                  <a:extLst>
                    <a:ext uri="{A12FA001-AC4F-418D-AE19-62706E023703}">
                      <ahyp:hlinkClr xmlns:ahyp="http://schemas.microsoft.com/office/drawing/2018/hyperlinkcolor" val="tx"/>
                    </a:ext>
                  </a:extLst>
                </a:hlinkClick>
              </a:rPr>
              <a:t>LINK HERE</a:t>
            </a:r>
            <a:endParaRPr lang="en-US" sz="2400" b="1" dirty="0">
              <a:solidFill>
                <a:srgbClr val="00B0F0"/>
              </a:solidFill>
            </a:endParaRPr>
          </a:p>
          <a:p>
            <a:pPr algn="just"/>
            <a:endParaRPr lang="en-US" sz="2400" b="1" dirty="0">
              <a:solidFill>
                <a:schemeClr val="accent4">
                  <a:lumMod val="75000"/>
                </a:schemeClr>
              </a:solidFill>
            </a:endParaRPr>
          </a:p>
          <a:p>
            <a:pPr algn="just"/>
            <a:endParaRPr lang="en-US" sz="2400" b="1" dirty="0">
              <a:solidFill>
                <a:schemeClr val="accent4">
                  <a:lumMod val="75000"/>
                </a:schemeClr>
              </a:solidFill>
            </a:endParaRPr>
          </a:p>
        </p:txBody>
      </p:sp>
      <p:sp>
        <p:nvSpPr>
          <p:cNvPr id="10" name="Slide Number Placeholder 9">
            <a:extLst>
              <a:ext uri="{FF2B5EF4-FFF2-40B4-BE49-F238E27FC236}">
                <a16:creationId xmlns:a16="http://schemas.microsoft.com/office/drawing/2014/main" id="{F53F6E0D-5BF9-4B19-948E-2ECC11506F98}"/>
              </a:ext>
            </a:extLst>
          </p:cNvPr>
          <p:cNvSpPr>
            <a:spLocks noGrp="1"/>
          </p:cNvSpPr>
          <p:nvPr>
            <p:ph type="sldNum" sz="quarter" idx="7"/>
          </p:nvPr>
        </p:nvSpPr>
        <p:spPr/>
        <p:txBody>
          <a:bodyPr/>
          <a:lstStyle/>
          <a:p>
            <a:fld id="{B6F15528-21DE-4FAA-801E-634DDDAF4B2B}" type="slidenum">
              <a:rPr lang="en-US" smtClean="0"/>
              <a:t>15</a:t>
            </a:fld>
            <a:endParaRPr lang="en-US"/>
          </a:p>
        </p:txBody>
      </p:sp>
    </p:spTree>
    <p:extLst>
      <p:ext uri="{BB962C8B-B14F-4D97-AF65-F5344CB8AC3E}">
        <p14:creationId xmlns:p14="http://schemas.microsoft.com/office/powerpoint/2010/main" val="2781028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1524000"/>
            <a:ext cx="8991600" cy="1200329"/>
          </a:xfrm>
        </p:spPr>
        <p:txBody>
          <a:bodyPr/>
          <a:lstStyle/>
          <a:p>
            <a:pPr marL="342900" indent="-342900">
              <a:buFont typeface="Arial" panose="020B0604020202020204" pitchFamily="34" charset="0"/>
              <a:buChar char="•"/>
            </a:pPr>
            <a:endParaRPr lang="en-US" dirty="0"/>
          </a:p>
          <a:p>
            <a:endParaRPr lang="en-US" sz="2400" dirty="0"/>
          </a:p>
          <a:p>
            <a:endParaRPr lang="en-US" dirty="0"/>
          </a:p>
          <a:p>
            <a:endParaRPr lang="en-US" dirty="0"/>
          </a:p>
        </p:txBody>
      </p:sp>
      <p:graphicFrame>
        <p:nvGraphicFramePr>
          <p:cNvPr id="7" name="Table 6">
            <a:extLst>
              <a:ext uri="{FF2B5EF4-FFF2-40B4-BE49-F238E27FC236}">
                <a16:creationId xmlns:a16="http://schemas.microsoft.com/office/drawing/2014/main" id="{E350EE4F-8502-4145-BA0F-DA097B82A4C4}"/>
              </a:ext>
            </a:extLst>
          </p:cNvPr>
          <p:cNvGraphicFramePr>
            <a:graphicFrameLocks noGrp="1"/>
          </p:cNvGraphicFramePr>
          <p:nvPr>
            <p:extLst>
              <p:ext uri="{D42A27DB-BD31-4B8C-83A1-F6EECF244321}">
                <p14:modId xmlns:p14="http://schemas.microsoft.com/office/powerpoint/2010/main" val="2544390504"/>
              </p:ext>
            </p:extLst>
          </p:nvPr>
        </p:nvGraphicFramePr>
        <p:xfrm>
          <a:off x="8466" y="0"/>
          <a:ext cx="9135534" cy="6858004"/>
        </p:xfrm>
        <a:graphic>
          <a:graphicData uri="http://schemas.openxmlformats.org/drawingml/2006/table">
            <a:tbl>
              <a:tblPr firstRow="1" firstCol="1" bandRow="1"/>
              <a:tblGrid>
                <a:gridCol w="5972960">
                  <a:extLst>
                    <a:ext uri="{9D8B030D-6E8A-4147-A177-3AD203B41FA5}">
                      <a16:colId xmlns:a16="http://schemas.microsoft.com/office/drawing/2014/main" val="1147717429"/>
                    </a:ext>
                  </a:extLst>
                </a:gridCol>
                <a:gridCol w="1937176">
                  <a:extLst>
                    <a:ext uri="{9D8B030D-6E8A-4147-A177-3AD203B41FA5}">
                      <a16:colId xmlns:a16="http://schemas.microsoft.com/office/drawing/2014/main" val="1464491537"/>
                    </a:ext>
                  </a:extLst>
                </a:gridCol>
                <a:gridCol w="1225398">
                  <a:extLst>
                    <a:ext uri="{9D8B030D-6E8A-4147-A177-3AD203B41FA5}">
                      <a16:colId xmlns:a16="http://schemas.microsoft.com/office/drawing/2014/main" val="1759766466"/>
                    </a:ext>
                  </a:extLst>
                </a:gridCol>
              </a:tblGrid>
              <a:tr h="276924">
                <a:tc gridSpan="3">
                  <a:txBody>
                    <a:bodyPr/>
                    <a:lstStyle/>
                    <a:p>
                      <a:pPr marL="0" marR="0">
                        <a:lnSpc>
                          <a:spcPct val="107000"/>
                        </a:lnSpc>
                        <a:spcBef>
                          <a:spcPts val="0"/>
                        </a:spcBef>
                        <a:spcAft>
                          <a:spcPts val="800"/>
                        </a:spcAft>
                      </a:pPr>
                      <a:r>
                        <a:rPr lang="en-US"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Human Resource Management Contacts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23571503"/>
                  </a:ext>
                </a:extLst>
              </a:tr>
              <a:tr h="299140">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Employee Relations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6263245"/>
                  </a:ext>
                </a:extLst>
              </a:tr>
              <a:tr h="299140">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Employee Relations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Leila McConnell</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#3-4947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1059281"/>
                  </a:ext>
                </a:extLst>
              </a:tr>
              <a:tr h="299140">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Carla Popularas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#3-5798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90688587"/>
                  </a:ext>
                </a:extLst>
              </a:tr>
              <a:tr h="299140">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Compensation &amp; Benefits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6830487"/>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Compensation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Sara Schexnayder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#3-4226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3489724"/>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Laurie Kirzner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4912425"/>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Generalist (Leave Administrator)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Mark </a:t>
                      </a: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Gele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#3-7812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4276083"/>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Specialist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Maddie Hopkins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#3-2455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237715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mn-ea"/>
                          <a:cs typeface="Times New Roman" panose="02020603050405020304" pitchFamily="18" charset="0"/>
                        </a:rPr>
                        <a:t>Compensation &amp; Compliance Analyst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Kel</a:t>
                      </a: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Brownfield</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#3-7378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672576"/>
                  </a:ext>
                </a:extLst>
              </a:tr>
              <a:tr h="299140">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Resource Information Systems (HRIS)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4185308"/>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HRIS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Michelle Sharp</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#3-2029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110430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Behlen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#3-1616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913968"/>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 Room Coordinator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Janet Magee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#3-8158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270861"/>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Administrative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Dee Bonvillian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7814066"/>
                  </a:ext>
                </a:extLst>
              </a:tr>
              <a:tr h="299140">
                <a:tc gridSpan="3">
                  <a:txBody>
                    <a:bodyPr/>
                    <a:lstStyle/>
                    <a:p>
                      <a:pPr marL="0" marR="0">
                        <a:lnSpc>
                          <a:spcPct val="107000"/>
                        </a:lnSpc>
                        <a:spcBef>
                          <a:spcPts val="0"/>
                        </a:spcBef>
                        <a:spcAft>
                          <a:spcPts val="600"/>
                        </a:spcAft>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Talent Management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737721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a:t>
                      </a:r>
                      <a:r>
                        <a:rPr lang="en-US" sz="16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Acquisition Manager</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Shauna Caputo</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086648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Analyst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Timethia Brown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3524858"/>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Cristina Guillory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808494"/>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 Talent Acquisition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Tannia Jacob</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7632850"/>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 Development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Denise Robinson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#3-1609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1191531"/>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&amp; Development Trainer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Tranell Barton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#3-8640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39561135"/>
                  </a:ext>
                </a:extLst>
              </a:tr>
              <a:tr h="299140">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 Talent Development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Alexander-Quang Tran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#3-2214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3499846"/>
                  </a:ext>
                </a:extLst>
              </a:tr>
            </a:tbl>
          </a:graphicData>
        </a:graphic>
      </p:graphicFrame>
    </p:spTree>
    <p:extLst>
      <p:ext uri="{BB962C8B-B14F-4D97-AF65-F5344CB8AC3E}">
        <p14:creationId xmlns:p14="http://schemas.microsoft.com/office/powerpoint/2010/main" val="1288462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Calibri"/>
              <a:cs typeface="Calibri"/>
            </a:endParaRPr>
          </a:p>
        </p:txBody>
      </p:sp>
      <p:pic>
        <p:nvPicPr>
          <p:cNvPr id="4" name="Picture 3">
            <a:extLst>
              <a:ext uri="{FF2B5EF4-FFF2-40B4-BE49-F238E27FC236}">
                <a16:creationId xmlns:a16="http://schemas.microsoft.com/office/drawing/2014/main" id="{B2D0D219-0C23-4258-A498-146B47FB8243}"/>
              </a:ext>
            </a:extLst>
          </p:cNvPr>
          <p:cNvPicPr>
            <a:picLocks noChangeAspect="1"/>
          </p:cNvPicPr>
          <p:nvPr/>
        </p:nvPicPr>
        <p:blipFill>
          <a:blip r:embed="rId2"/>
          <a:stretch>
            <a:fillRect/>
          </a:stretch>
        </p:blipFill>
        <p:spPr>
          <a:xfrm>
            <a:off x="1752600" y="1981200"/>
            <a:ext cx="5782093" cy="3276903"/>
          </a:xfrm>
          <a:prstGeom prst="rect">
            <a:avLst/>
          </a:prstGeom>
        </p:spPr>
      </p:pic>
      <p:sp>
        <p:nvSpPr>
          <p:cNvPr id="5" name="Slide Number Placeholder 4">
            <a:extLst>
              <a:ext uri="{FF2B5EF4-FFF2-40B4-BE49-F238E27FC236}">
                <a16:creationId xmlns:a16="http://schemas.microsoft.com/office/drawing/2014/main" id="{B3A7FBFE-A6EB-4B6B-A30F-439865453446}"/>
              </a:ext>
            </a:extLst>
          </p:cNvPr>
          <p:cNvSpPr>
            <a:spLocks noGrp="1"/>
          </p:cNvSpPr>
          <p:nvPr>
            <p:ph type="sldNum" sz="quarter" idx="7"/>
          </p:nvPr>
        </p:nvSpPr>
        <p:spPr/>
        <p:txBody>
          <a:bodyPr/>
          <a:lstStyle/>
          <a:p>
            <a:fld id="{B6F15528-21DE-4FAA-801E-634DDDAF4B2B}" type="slidenum">
              <a:rPr lang="en-US" smtClean="0"/>
              <a:t>17</a:t>
            </a:fld>
            <a:endParaRPr lang="en-US"/>
          </a:p>
        </p:txBody>
      </p:sp>
    </p:spTree>
    <p:extLst>
      <p:ext uri="{BB962C8B-B14F-4D97-AF65-F5344CB8AC3E}">
        <p14:creationId xmlns:p14="http://schemas.microsoft.com/office/powerpoint/2010/main" val="1688923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Updates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Denise D. Robinson, </a:t>
            </a:r>
            <a:r>
              <a:rPr lang="en-US" sz="2000" i="1" spc="-10" dirty="0">
                <a:solidFill>
                  <a:srgbClr val="451D7A"/>
                </a:solidFill>
                <a:latin typeface="Arial" panose="020B0604020202020204" pitchFamily="34" charset="0"/>
                <a:cs typeface="Arial" panose="020B0604020202020204" pitchFamily="34" charset="0"/>
              </a:rPr>
              <a:t>Talent Development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2</a:t>
            </a:fld>
            <a:endParaRPr lang="en-US"/>
          </a:p>
        </p:txBody>
      </p:sp>
    </p:spTree>
    <p:extLst>
      <p:ext uri="{BB962C8B-B14F-4D97-AF65-F5344CB8AC3E}">
        <p14:creationId xmlns:p14="http://schemas.microsoft.com/office/powerpoint/2010/main" val="186374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5312" y="1515900"/>
            <a:ext cx="8440618" cy="646331"/>
          </a:xfrm>
          <a:prstGeom prst="rect">
            <a:avLst/>
          </a:prstGeom>
        </p:spPr>
        <p:txBody>
          <a:bodyPr wrap="square">
            <a:spAutoFit/>
          </a:bodyPr>
          <a:lstStyle/>
          <a:p>
            <a:pPr algn="ctr"/>
            <a:r>
              <a:rPr lang="en-US" sz="3600" b="1" dirty="0">
                <a:solidFill>
                  <a:srgbClr val="451D7B"/>
                </a:solidFill>
                <a:latin typeface="MetaPlus" panose="02000506050000020004"/>
              </a:rPr>
              <a:t>HRM Staff Updates</a:t>
            </a:r>
            <a:endParaRPr lang="en-US" sz="3600" b="1" i="1" dirty="0">
              <a:solidFill>
                <a:srgbClr val="451D7B"/>
              </a:solidFill>
              <a:latin typeface="MetaPlus" panose="02000506050000020004"/>
            </a:endParaRPr>
          </a:p>
        </p:txBody>
      </p:sp>
      <p:sp>
        <p:nvSpPr>
          <p:cNvPr id="2" name="Title 1">
            <a:extLst>
              <a:ext uri="{FF2B5EF4-FFF2-40B4-BE49-F238E27FC236}">
                <a16:creationId xmlns:a16="http://schemas.microsoft.com/office/drawing/2014/main" id="{84709E2D-63B0-85C7-6A90-1AECF484330B}"/>
              </a:ext>
            </a:extLst>
          </p:cNvPr>
          <p:cNvSpPr txBox="1">
            <a:spLocks/>
          </p:cNvSpPr>
          <p:nvPr/>
        </p:nvSpPr>
        <p:spPr>
          <a:xfrm>
            <a:off x="6018339" y="193357"/>
            <a:ext cx="2800349" cy="1446550"/>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algn="r" rtl="0"/>
            <a:r>
              <a:rPr lang="en-US" sz="1600" dirty="0">
                <a:solidFill>
                  <a:srgbClr val="4C216D"/>
                </a:solidFill>
              </a:rPr>
              <a:t>Human Resource Management</a:t>
            </a:r>
            <a:br>
              <a:rPr lang="en-US" sz="1800" dirty="0">
                <a:solidFill>
                  <a:srgbClr val="4C216D"/>
                </a:solidFill>
              </a:rPr>
            </a:br>
            <a:r>
              <a:rPr lang="en-US" sz="1600" dirty="0">
                <a:solidFill>
                  <a:srgbClr val="4C216D"/>
                </a:solidFill>
                <a:hlinkClick r:id="rId2"/>
              </a:rPr>
              <a:t>nohrm@lsuhsc.edu</a:t>
            </a:r>
            <a:br>
              <a:rPr lang="en-US" sz="1200" kern="0" dirty="0">
                <a:solidFill>
                  <a:srgbClr val="4C216D"/>
                </a:solidFill>
              </a:rPr>
            </a:br>
            <a:endParaRPr lang="en-US" kern="0" dirty="0"/>
          </a:p>
        </p:txBody>
      </p:sp>
      <p:sp>
        <p:nvSpPr>
          <p:cNvPr id="3" name="TextBox 2">
            <a:extLst>
              <a:ext uri="{FF2B5EF4-FFF2-40B4-BE49-F238E27FC236}">
                <a16:creationId xmlns:a16="http://schemas.microsoft.com/office/drawing/2014/main" id="{657FC923-E988-AE93-E500-B38D9CB5E83A}"/>
              </a:ext>
            </a:extLst>
          </p:cNvPr>
          <p:cNvSpPr txBox="1"/>
          <p:nvPr/>
        </p:nvSpPr>
        <p:spPr>
          <a:xfrm>
            <a:off x="341877" y="4511103"/>
            <a:ext cx="2819400" cy="830997"/>
          </a:xfrm>
          <a:prstGeom prst="rect">
            <a:avLst/>
          </a:prstGeom>
          <a:noFill/>
        </p:spPr>
        <p:txBody>
          <a:bodyPr wrap="square" rtlCol="0">
            <a:spAutoFit/>
          </a:bodyPr>
          <a:lstStyle/>
          <a:p>
            <a:pPr algn="ctr"/>
            <a:r>
              <a:rPr lang="en-US" sz="1600" b="1" dirty="0">
                <a:solidFill>
                  <a:srgbClr val="7030A0"/>
                </a:solidFill>
                <a:latin typeface="Arial" panose="020B0604020202020204" pitchFamily="34" charset="0"/>
                <a:cs typeface="Arial" panose="020B0604020202020204" pitchFamily="34" charset="0"/>
              </a:rPr>
              <a:t>Dr. Tranell E. Barton</a:t>
            </a:r>
          </a:p>
          <a:p>
            <a:pPr algn="ctr"/>
            <a:r>
              <a:rPr lang="en-US" sz="1600" dirty="0">
                <a:latin typeface="Arial" panose="020B0604020202020204" pitchFamily="34" charset="0"/>
                <a:cs typeface="Arial" panose="020B0604020202020204" pitchFamily="34" charset="0"/>
              </a:rPr>
              <a:t>Talent Development Trainer</a:t>
            </a:r>
          </a:p>
          <a:p>
            <a:pPr algn="ctr"/>
            <a:r>
              <a:rPr lang="en-US" sz="1600" dirty="0">
                <a:latin typeface="Arial" panose="020B0604020202020204" pitchFamily="34" charset="0"/>
                <a:cs typeface="Arial" panose="020B0604020202020204" pitchFamily="34" charset="0"/>
              </a:rPr>
              <a:t>(504) 568-8640</a:t>
            </a:r>
          </a:p>
        </p:txBody>
      </p:sp>
      <p:sp>
        <p:nvSpPr>
          <p:cNvPr id="4" name="TextBox 3">
            <a:extLst>
              <a:ext uri="{FF2B5EF4-FFF2-40B4-BE49-F238E27FC236}">
                <a16:creationId xmlns:a16="http://schemas.microsoft.com/office/drawing/2014/main" id="{38D9A370-6DC8-AF11-BC70-9D9FD8AFD36B}"/>
              </a:ext>
            </a:extLst>
          </p:cNvPr>
          <p:cNvSpPr txBox="1"/>
          <p:nvPr/>
        </p:nvSpPr>
        <p:spPr>
          <a:xfrm>
            <a:off x="3135921" y="4511102"/>
            <a:ext cx="2819400" cy="1323439"/>
          </a:xfrm>
          <a:prstGeom prst="rect">
            <a:avLst/>
          </a:prstGeom>
          <a:noFill/>
        </p:spPr>
        <p:txBody>
          <a:bodyPr wrap="square" rtlCol="0">
            <a:spAutoFit/>
          </a:bodyPr>
          <a:lstStyle/>
          <a:p>
            <a:pPr algn="ctr"/>
            <a:r>
              <a:rPr lang="en-US" sz="1600" b="1" dirty="0">
                <a:solidFill>
                  <a:srgbClr val="7030A0"/>
                </a:solidFill>
                <a:latin typeface="Arial" panose="020B0604020202020204" pitchFamily="34" charset="0"/>
                <a:cs typeface="Arial" panose="020B0604020202020204" pitchFamily="34" charset="0"/>
              </a:rPr>
              <a:t>Tannia N. Jacob</a:t>
            </a:r>
          </a:p>
          <a:p>
            <a:pPr algn="ctr"/>
            <a:r>
              <a:rPr lang="en-US" sz="1600" dirty="0">
                <a:latin typeface="Arial" panose="020B0604020202020204" pitchFamily="34" charset="0"/>
                <a:cs typeface="Arial" panose="020B0604020202020204" pitchFamily="34" charset="0"/>
              </a:rPr>
              <a:t>HRM Department Coordinator</a:t>
            </a:r>
          </a:p>
          <a:p>
            <a:pPr algn="ctr"/>
            <a:r>
              <a:rPr lang="en-US" sz="1600" dirty="0">
                <a:latin typeface="Arial" panose="020B0604020202020204" pitchFamily="34" charset="0"/>
                <a:cs typeface="Arial" panose="020B0604020202020204" pitchFamily="34" charset="0"/>
              </a:rPr>
              <a:t>Talent Acquisition &amp; Ops</a:t>
            </a:r>
          </a:p>
          <a:p>
            <a:pPr algn="ctr"/>
            <a:r>
              <a:rPr lang="en-US" sz="1600" dirty="0">
                <a:latin typeface="Arial" panose="020B0604020202020204" pitchFamily="34" charset="0"/>
                <a:cs typeface="Arial" panose="020B0604020202020204" pitchFamily="34" charset="0"/>
              </a:rPr>
              <a:t>(504) 568-4832</a:t>
            </a:r>
          </a:p>
        </p:txBody>
      </p:sp>
      <p:sp>
        <p:nvSpPr>
          <p:cNvPr id="7" name="TextBox 6">
            <a:extLst>
              <a:ext uri="{FF2B5EF4-FFF2-40B4-BE49-F238E27FC236}">
                <a16:creationId xmlns:a16="http://schemas.microsoft.com/office/drawing/2014/main" id="{E96F7145-CC8A-3F95-592E-4E5C595A751C}"/>
              </a:ext>
            </a:extLst>
          </p:cNvPr>
          <p:cNvSpPr txBox="1"/>
          <p:nvPr/>
        </p:nvSpPr>
        <p:spPr>
          <a:xfrm>
            <a:off x="5955321" y="4511101"/>
            <a:ext cx="2819400" cy="830997"/>
          </a:xfrm>
          <a:prstGeom prst="rect">
            <a:avLst/>
          </a:prstGeom>
          <a:noFill/>
        </p:spPr>
        <p:txBody>
          <a:bodyPr wrap="square" rtlCol="0">
            <a:spAutoFit/>
          </a:bodyPr>
          <a:lstStyle/>
          <a:p>
            <a:pPr algn="ctr"/>
            <a:r>
              <a:rPr lang="en-US" sz="1600" b="1" dirty="0">
                <a:solidFill>
                  <a:srgbClr val="7030A0"/>
                </a:solidFill>
                <a:latin typeface="Arial" panose="020B0604020202020204" pitchFamily="34" charset="0"/>
                <a:cs typeface="Arial" panose="020B0604020202020204" pitchFamily="34" charset="0"/>
              </a:rPr>
              <a:t>Keljuane Brownfield</a:t>
            </a:r>
          </a:p>
          <a:p>
            <a:pPr algn="ctr"/>
            <a:r>
              <a:rPr lang="en-US" sz="1600" dirty="0">
                <a:latin typeface="Arial" panose="020B0604020202020204" pitchFamily="34" charset="0"/>
                <a:cs typeface="Arial" panose="020B0604020202020204" pitchFamily="34" charset="0"/>
              </a:rPr>
              <a:t>Compensation Analyst</a:t>
            </a:r>
          </a:p>
          <a:p>
            <a:pPr algn="ctr"/>
            <a:r>
              <a:rPr lang="en-US" sz="1600" dirty="0">
                <a:latin typeface="Arial" panose="020B0604020202020204" pitchFamily="34" charset="0"/>
                <a:cs typeface="Arial" panose="020B0604020202020204" pitchFamily="34" charset="0"/>
              </a:rPr>
              <a:t>(504) 568-7378</a:t>
            </a:r>
          </a:p>
        </p:txBody>
      </p:sp>
      <p:pic>
        <p:nvPicPr>
          <p:cNvPr id="10" name="Picture 9" descr="A picture containing person, posing&#10;&#10;Description automatically generated">
            <a:extLst>
              <a:ext uri="{FF2B5EF4-FFF2-40B4-BE49-F238E27FC236}">
                <a16:creationId xmlns:a16="http://schemas.microsoft.com/office/drawing/2014/main" id="{C36AB2DB-27B4-4A5A-D6F8-6CF0EE008B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274"/>
          <a:stretch/>
        </p:blipFill>
        <p:spPr>
          <a:xfrm>
            <a:off x="1066800" y="2604761"/>
            <a:ext cx="1227752" cy="1676400"/>
          </a:xfrm>
          <a:prstGeom prst="rect">
            <a:avLst/>
          </a:prstGeom>
          <a:ln>
            <a:noFill/>
          </a:ln>
          <a:effectLst>
            <a:softEdge rad="112500"/>
          </a:effectLst>
        </p:spPr>
      </p:pic>
      <p:pic>
        <p:nvPicPr>
          <p:cNvPr id="12" name="Graphic 11" descr="Male profile with solid fill">
            <a:extLst>
              <a:ext uri="{FF2B5EF4-FFF2-40B4-BE49-F238E27FC236}">
                <a16:creationId xmlns:a16="http://schemas.microsoft.com/office/drawing/2014/main" id="{DC803571-6E70-CD82-F818-482F21A8BA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28691" y="2819400"/>
            <a:ext cx="1461761" cy="1461761"/>
          </a:xfrm>
          <a:prstGeom prst="rect">
            <a:avLst/>
          </a:prstGeom>
        </p:spPr>
      </p:pic>
      <p:pic>
        <p:nvPicPr>
          <p:cNvPr id="6" name="Picture 5">
            <a:extLst>
              <a:ext uri="{FF2B5EF4-FFF2-40B4-BE49-F238E27FC236}">
                <a16:creationId xmlns:a16="http://schemas.microsoft.com/office/drawing/2014/main" id="{DEC641B2-3463-1885-35C7-FED58A23D486}"/>
              </a:ext>
            </a:extLst>
          </p:cNvPr>
          <p:cNvPicPr>
            <a:picLocks noChangeAspect="1"/>
          </p:cNvPicPr>
          <p:nvPr/>
        </p:nvPicPr>
        <p:blipFill>
          <a:blip r:embed="rId6"/>
          <a:stretch>
            <a:fillRect/>
          </a:stretch>
        </p:blipFill>
        <p:spPr>
          <a:xfrm>
            <a:off x="3978290" y="2604761"/>
            <a:ext cx="1134662" cy="1676400"/>
          </a:xfrm>
          <a:prstGeom prst="rect">
            <a:avLst/>
          </a:prstGeom>
          <a:effectLst>
            <a:softEdge rad="63500"/>
          </a:effectLst>
        </p:spPr>
      </p:pic>
    </p:spTree>
    <p:extLst>
      <p:ext uri="{BB962C8B-B14F-4D97-AF65-F5344CB8AC3E}">
        <p14:creationId xmlns:p14="http://schemas.microsoft.com/office/powerpoint/2010/main" val="1652723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381000" y="1719620"/>
            <a:ext cx="5562600" cy="4862096"/>
          </a:xfrm>
        </p:spPr>
        <p:txBody>
          <a:bodyPr/>
          <a:lstStyle/>
          <a:p>
            <a:pPr lvl="2" algn="l"/>
            <a:r>
              <a:rPr lang="en-US" sz="1200" dirty="0">
                <a:solidFill>
                  <a:schemeClr val="tx1"/>
                </a:solidFill>
                <a:latin typeface="Calibri" panose="020F0502020204030204" pitchFamily="34" charset="0"/>
                <a:cs typeface="Times New Roman" panose="02020603050405020304" pitchFamily="18" charset="0"/>
              </a:rPr>
              <a:t>Act 103 of the 2022 Regular Session establishes certain policy, training and reporting requirements for all executive branch state agencies for purposes of compliance with the Americans with Disabilities Act (ADA). It promotes affirmative strategies and goals for employment of individuals with disabilities through development and submission of annual State As a Model Employer (SAME) plan.</a:t>
            </a:r>
          </a:p>
          <a:p>
            <a:pPr lvl="2" algn="l"/>
            <a:endParaRPr lang="en-US" sz="1200" dirty="0">
              <a:solidFill>
                <a:schemeClr val="tx1"/>
              </a:solidFill>
              <a:latin typeface="Calibri" panose="020F0502020204030204" pitchFamily="34" charset="0"/>
              <a:cs typeface="Times New Roman" panose="02020603050405020304" pitchFamily="18" charset="0"/>
            </a:endParaRPr>
          </a:p>
          <a:p>
            <a:pPr lvl="2" algn="l"/>
            <a:r>
              <a:rPr lang="en-US" sz="1200" dirty="0">
                <a:solidFill>
                  <a:schemeClr val="tx1"/>
                </a:solidFill>
                <a:latin typeface="Calibri" panose="020F0502020204030204" pitchFamily="34" charset="0"/>
                <a:cs typeface="Times New Roman" panose="02020603050405020304" pitchFamily="18" charset="0"/>
              </a:rPr>
              <a:t>What does this mean for our employees?</a:t>
            </a:r>
          </a:p>
          <a:p>
            <a:pPr lvl="2" algn="l"/>
            <a:endParaRPr lang="en-US" sz="1200" dirty="0">
              <a:solidFill>
                <a:schemeClr val="tx1"/>
              </a:solidFill>
              <a:latin typeface="Calibri" panose="020F0502020204030204" pitchFamily="34" charset="0"/>
              <a:cs typeface="Times New Roman" panose="02020603050405020304" pitchFamily="18" charset="0"/>
            </a:endParaRPr>
          </a:p>
          <a:p>
            <a:pPr lvl="2" algn="l"/>
            <a:r>
              <a:rPr lang="en-US" sz="1200" b="1" u="sng" dirty="0">
                <a:solidFill>
                  <a:schemeClr val="tx1"/>
                </a:solidFill>
                <a:latin typeface="Calibri" panose="020F0502020204030204" pitchFamily="34" charset="0"/>
                <a:cs typeface="Times New Roman" panose="02020603050405020304" pitchFamily="18" charset="0"/>
              </a:rPr>
              <a:t>Required Training </a:t>
            </a:r>
            <a:r>
              <a:rPr lang="en-US" sz="1200" dirty="0">
                <a:solidFill>
                  <a:schemeClr val="tx1"/>
                </a:solidFill>
                <a:latin typeface="Calibri" panose="020F0502020204030204" pitchFamily="34" charset="0"/>
                <a:cs typeface="Times New Roman" panose="02020603050405020304" pitchFamily="18" charset="0"/>
              </a:rPr>
              <a:t>for all Supervisors and agency ADA coordinators</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Must be complete by November 13, 2022, currently in your KDS portal</a:t>
            </a:r>
          </a:p>
          <a:p>
            <a:pPr marL="1543050" lvl="3" indent="-171450" algn="l">
              <a:buFont typeface="Arial" panose="020B0604020202020204" pitchFamily="34" charset="0"/>
              <a:buChar char="•"/>
            </a:pPr>
            <a:r>
              <a:rPr lang="en-US" sz="1200" dirty="0">
                <a:solidFill>
                  <a:srgbClr val="FF0000"/>
                </a:solidFill>
                <a:latin typeface="Calibri" panose="020F0502020204030204" pitchFamily="34" charset="0"/>
                <a:cs typeface="Times New Roman" panose="02020603050405020304" pitchFamily="18" charset="0"/>
              </a:rPr>
              <a:t>Current response rate is approximately 73%</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New supervisors will be required to complete within 90 days of employment or supervisor position</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Training will be required every 3 years</a:t>
            </a:r>
          </a:p>
          <a:p>
            <a:pPr marL="1085850" lvl="2" indent="-171450" algn="l">
              <a:buFontTx/>
              <a:buChar char="-"/>
            </a:pPr>
            <a:endParaRPr lang="en-US" sz="1200" dirty="0">
              <a:solidFill>
                <a:schemeClr val="tx1"/>
              </a:solidFill>
              <a:latin typeface="Calibri" panose="020F0502020204030204" pitchFamily="34" charset="0"/>
              <a:cs typeface="Times New Roman" panose="02020603050405020304" pitchFamily="18" charset="0"/>
            </a:endParaRPr>
          </a:p>
          <a:p>
            <a:pPr lvl="2" algn="l"/>
            <a:r>
              <a:rPr lang="en-US" sz="1200" dirty="0">
                <a:solidFill>
                  <a:schemeClr val="tx1"/>
                </a:solidFill>
                <a:latin typeface="Calibri" panose="020F0502020204030204" pitchFamily="34" charset="0"/>
                <a:cs typeface="Times New Roman" panose="02020603050405020304" pitchFamily="18" charset="0"/>
              </a:rPr>
              <a:t>Completion of </a:t>
            </a:r>
            <a:r>
              <a:rPr lang="en-US" sz="1200" b="1" u="sng" dirty="0">
                <a:solidFill>
                  <a:schemeClr val="tx1"/>
                </a:solidFill>
                <a:latin typeface="Calibri" panose="020F0502020204030204" pitchFamily="34" charset="0"/>
                <a:cs typeface="Times New Roman" panose="02020603050405020304" pitchFamily="18" charset="0"/>
              </a:rPr>
              <a:t>Voluntary Self-Identification of Disability </a:t>
            </a:r>
            <a:r>
              <a:rPr lang="en-US" sz="1200" dirty="0">
                <a:solidFill>
                  <a:schemeClr val="tx1"/>
                </a:solidFill>
                <a:latin typeface="Calibri" panose="020F0502020204030204" pitchFamily="34" charset="0"/>
                <a:cs typeface="Times New Roman" panose="02020603050405020304" pitchFamily="18" charset="0"/>
              </a:rPr>
              <a:t>Form for all employees</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Must be complete by September 30, 2022 to ensure compliance with </a:t>
            </a:r>
            <a:r>
              <a:rPr lang="en-US" sz="1200" dirty="0">
                <a:effectLst/>
                <a:latin typeface="Calibri" panose="020F0502020204030204" pitchFamily="34" charset="0"/>
                <a:ea typeface="Calibri" panose="020F0502020204030204" pitchFamily="34" charset="0"/>
              </a:rPr>
              <a:t>La. R.S. 46:2597(1) </a:t>
            </a:r>
          </a:p>
          <a:p>
            <a:pPr marL="1543050" lvl="3" indent="-171450" algn="l">
              <a:buFont typeface="Arial" panose="020B0604020202020204" pitchFamily="34" charset="0"/>
              <a:buChar char="•"/>
            </a:pPr>
            <a:r>
              <a:rPr lang="en-US" sz="1200" dirty="0">
                <a:solidFill>
                  <a:srgbClr val="FF0000"/>
                </a:solidFill>
                <a:latin typeface="Calibri" panose="020F0502020204030204" pitchFamily="34" charset="0"/>
                <a:cs typeface="Times New Roman" panose="02020603050405020304" pitchFamily="18" charset="0"/>
              </a:rPr>
              <a:t>Current response rate is approximately 35%</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All new employees complete this disclosure as part of their new hire packet</a:t>
            </a:r>
          </a:p>
          <a:p>
            <a:pPr marL="1085850" lvl="2" indent="-171450" algn="l">
              <a:buFont typeface="Arial" panose="020B0604020202020204" pitchFamily="34" charset="0"/>
              <a:buChar char="•"/>
            </a:pPr>
            <a:r>
              <a:rPr lang="en-US" sz="1200" dirty="0">
                <a:solidFill>
                  <a:schemeClr val="tx1"/>
                </a:solidFill>
                <a:latin typeface="Calibri" panose="020F0502020204030204" pitchFamily="34" charset="0"/>
                <a:cs typeface="Times New Roman" panose="02020603050405020304" pitchFamily="18" charset="0"/>
              </a:rPr>
              <a:t>Required to complete every 5 years </a:t>
            </a:r>
          </a:p>
          <a:p>
            <a:pPr marL="1085850" lvl="2" indent="-171450" algn="l">
              <a:buFont typeface="Arial" panose="020B0604020202020204" pitchFamily="34" charset="0"/>
              <a:buChar char="•"/>
            </a:pPr>
            <a:endParaRPr lang="en-US" sz="1200" dirty="0">
              <a:solidFill>
                <a:schemeClr val="tx1"/>
              </a:solidFill>
              <a:latin typeface="Calibri" panose="020F0502020204030204" pitchFamily="34" charset="0"/>
              <a:cs typeface="Times New Roman" panose="02020603050405020304" pitchFamily="18" charset="0"/>
            </a:endParaRPr>
          </a:p>
          <a:p>
            <a:pPr marL="1085850" lvl="2" indent="-171450" algn="l">
              <a:buFont typeface="Arial" panose="020B0604020202020204" pitchFamily="34" charset="0"/>
              <a:buChar char="•"/>
            </a:pPr>
            <a:endParaRPr lang="en-US" sz="1200" dirty="0">
              <a:solidFill>
                <a:schemeClr val="tx1"/>
              </a:solidFill>
              <a:latin typeface="Calibri" panose="020F0502020204030204" pitchFamily="34" charset="0"/>
              <a:cs typeface="Times New Roman" panose="02020603050405020304" pitchFamily="18" charset="0"/>
            </a:endParaRPr>
          </a:p>
          <a:p>
            <a:pPr lvl="2" algn="l"/>
            <a:endParaRPr lang="en-US" sz="1200" dirty="0">
              <a:solidFill>
                <a:schemeClr val="tx1"/>
              </a:solidFill>
              <a:latin typeface="Calibri" panose="020F0502020204030204" pitchFamily="34" charset="0"/>
              <a:cs typeface="Times New Roman" panose="02020603050405020304" pitchFamily="18" charset="0"/>
            </a:endParaRPr>
          </a:p>
          <a:p>
            <a:pPr marL="1085850" lvl="2" indent="-171450" algn="l">
              <a:buFont typeface="Arial" panose="020B0604020202020204" pitchFamily="34" charset="0"/>
              <a:buChar char="•"/>
            </a:pPr>
            <a:endParaRPr lang="en-US" sz="1200" dirty="0">
              <a:solidFill>
                <a:schemeClr val="tx1"/>
              </a:solidFill>
              <a:latin typeface="Calibri" panose="020F0502020204030204" pitchFamily="34" charset="0"/>
              <a:cs typeface="Times New Roman" panose="02020603050405020304" pitchFamily="18" charset="0"/>
            </a:endParaRPr>
          </a:p>
          <a:p>
            <a:pPr lvl="2" algn="l"/>
            <a:endParaRPr lang="en-US" sz="1200" dirty="0">
              <a:solidFill>
                <a:schemeClr val="tx1"/>
              </a:solidFill>
              <a:latin typeface="Calibri" panose="020F0502020204030204" pitchFamily="34" charset="0"/>
              <a:cs typeface="Times New Roman" panose="02020603050405020304" pitchFamily="18" charset="0"/>
            </a:endParaRPr>
          </a:p>
          <a:p>
            <a:pPr marL="1200150" lvl="2" indent="-285750" algn="l">
              <a:buFontTx/>
              <a:buChar char="-"/>
            </a:pPr>
            <a:endParaRPr lang="en-US" dirty="0">
              <a:solidFill>
                <a:schemeClr val="tx1"/>
              </a:solidFill>
              <a:latin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89B240D-9F2E-B9FE-FAB6-C8AE4EA24742}"/>
              </a:ext>
            </a:extLst>
          </p:cNvPr>
          <p:cNvSpPr txBox="1"/>
          <p:nvPr/>
        </p:nvSpPr>
        <p:spPr>
          <a:xfrm>
            <a:off x="152400" y="1219200"/>
            <a:ext cx="2141355" cy="400110"/>
          </a:xfrm>
          <a:prstGeom prst="rect">
            <a:avLst/>
          </a:prstGeom>
          <a:noFill/>
        </p:spPr>
        <p:txBody>
          <a:bodyPr wrap="none" rtlCol="0">
            <a:spAutoFit/>
          </a:bodyPr>
          <a:lstStyle/>
          <a:p>
            <a:r>
              <a:rPr lang="en-US" sz="2000" b="1" dirty="0"/>
              <a:t>Friendly Reminder</a:t>
            </a:r>
          </a:p>
        </p:txBody>
      </p:sp>
      <p:pic>
        <p:nvPicPr>
          <p:cNvPr id="4" name="Picture 3">
            <a:extLst>
              <a:ext uri="{FF2B5EF4-FFF2-40B4-BE49-F238E27FC236}">
                <a16:creationId xmlns:a16="http://schemas.microsoft.com/office/drawing/2014/main" id="{EB669671-5450-F651-A540-5009C58C94B4}"/>
              </a:ext>
            </a:extLst>
          </p:cNvPr>
          <p:cNvPicPr>
            <a:picLocks noChangeAspect="1"/>
          </p:cNvPicPr>
          <p:nvPr/>
        </p:nvPicPr>
        <p:blipFill>
          <a:blip r:embed="rId2"/>
          <a:stretch>
            <a:fillRect/>
          </a:stretch>
        </p:blipFill>
        <p:spPr>
          <a:xfrm>
            <a:off x="5486400" y="2209800"/>
            <a:ext cx="3413832" cy="3679156"/>
          </a:xfrm>
          <a:prstGeom prst="rect">
            <a:avLst/>
          </a:prstGeom>
        </p:spPr>
      </p:pic>
      <p:sp>
        <p:nvSpPr>
          <p:cNvPr id="5" name="TextBox 4">
            <a:extLst>
              <a:ext uri="{FF2B5EF4-FFF2-40B4-BE49-F238E27FC236}">
                <a16:creationId xmlns:a16="http://schemas.microsoft.com/office/drawing/2014/main" id="{A63F6FF3-ED63-99A0-13BC-93BE1C01E26F}"/>
              </a:ext>
            </a:extLst>
          </p:cNvPr>
          <p:cNvSpPr txBox="1"/>
          <p:nvPr/>
        </p:nvSpPr>
        <p:spPr>
          <a:xfrm>
            <a:off x="4442395" y="6200320"/>
            <a:ext cx="4892915" cy="646331"/>
          </a:xfrm>
          <a:prstGeom prst="rect">
            <a:avLst/>
          </a:prstGeom>
          <a:noFill/>
        </p:spPr>
        <p:txBody>
          <a:bodyPr wrap="square" rtlCol="0">
            <a:spAutoFit/>
          </a:bodyPr>
          <a:lstStyle/>
          <a:p>
            <a:pPr algn="ctr"/>
            <a:r>
              <a:rPr lang="en-US" sz="900" dirty="0">
                <a:effectLst/>
                <a:latin typeface="Calibri" panose="020F0502020204030204" pitchFamily="34" charset="0"/>
                <a:ea typeface="Calibri" panose="020F0502020204030204" pitchFamily="34" charset="0"/>
              </a:rPr>
              <a:t>PeopleSoft self-service (Main Menu&gt; Self-Service&gt; Personal Information&gt; Disability</a:t>
            </a:r>
          </a:p>
          <a:p>
            <a:pPr algn="ctr"/>
            <a:endParaRPr lang="en-US" sz="900" dirty="0">
              <a:latin typeface="Calibri" panose="020F0502020204030204" pitchFamily="34" charset="0"/>
            </a:endParaRPr>
          </a:p>
          <a:p>
            <a:pPr algn="ctr"/>
            <a:r>
              <a:rPr lang="en-US" sz="900" dirty="0">
                <a:latin typeface="Calibri" panose="020F0502020204030204" pitchFamily="34" charset="0"/>
              </a:rPr>
              <a:t>Office of Human Resource Management&gt; Forms&gt; </a:t>
            </a:r>
            <a:r>
              <a:rPr lang="en-US" sz="900" b="0" i="0" u="sng" dirty="0">
                <a:solidFill>
                  <a:srgbClr val="3C1755"/>
                </a:solidFill>
                <a:effectLst/>
                <a:latin typeface="Arial" panose="020B0604020202020204" pitchFamily="34" charset="0"/>
                <a:hlinkClick r:id="rId3"/>
              </a:rPr>
              <a:t>Voluntary Self Identification of Disability</a:t>
            </a:r>
            <a:endParaRPr lang="en-US" sz="900" b="0" i="0" dirty="0">
              <a:solidFill>
                <a:srgbClr val="461D7C"/>
              </a:solidFill>
              <a:effectLst/>
              <a:latin typeface="Arial" panose="020B0604020202020204" pitchFamily="34" charset="0"/>
            </a:endParaRPr>
          </a:p>
          <a:p>
            <a:endParaRPr lang="en-US" sz="900" dirty="0">
              <a:latin typeface="Calibri" panose="020F0502020204030204" pitchFamily="34" charset="0"/>
            </a:endParaRPr>
          </a:p>
        </p:txBody>
      </p:sp>
      <p:sp>
        <p:nvSpPr>
          <p:cNvPr id="9" name="Title 1">
            <a:extLst>
              <a:ext uri="{FF2B5EF4-FFF2-40B4-BE49-F238E27FC236}">
                <a16:creationId xmlns:a16="http://schemas.microsoft.com/office/drawing/2014/main" id="{BE75713C-F646-2048-0F0D-A623C6EA8EE6}"/>
              </a:ext>
            </a:extLst>
          </p:cNvPr>
          <p:cNvSpPr txBox="1">
            <a:spLocks/>
          </p:cNvSpPr>
          <p:nvPr/>
        </p:nvSpPr>
        <p:spPr>
          <a:xfrm>
            <a:off x="6018339" y="193357"/>
            <a:ext cx="2800349" cy="1446550"/>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algn="r" rtl="0"/>
            <a:r>
              <a:rPr lang="en-US" sz="1600" dirty="0">
                <a:solidFill>
                  <a:srgbClr val="4C216D"/>
                </a:solidFill>
              </a:rPr>
              <a:t>Human Resource Management</a:t>
            </a:r>
            <a:br>
              <a:rPr lang="en-US" sz="1800" dirty="0">
                <a:solidFill>
                  <a:srgbClr val="4C216D"/>
                </a:solidFill>
              </a:rPr>
            </a:br>
            <a:r>
              <a:rPr lang="en-US" sz="1600" dirty="0">
                <a:solidFill>
                  <a:srgbClr val="4C216D"/>
                </a:solidFill>
                <a:hlinkClick r:id="rId4"/>
              </a:rPr>
              <a:t>nohrm@lsuhsc.edu</a:t>
            </a:r>
            <a:br>
              <a:rPr lang="en-US" sz="1200" kern="0" dirty="0">
                <a:solidFill>
                  <a:srgbClr val="4C216D"/>
                </a:solidFill>
              </a:rPr>
            </a:br>
            <a:endParaRPr lang="en-US" kern="0" dirty="0"/>
          </a:p>
        </p:txBody>
      </p:sp>
    </p:spTree>
    <p:extLst>
      <p:ext uri="{BB962C8B-B14F-4D97-AF65-F5344CB8AC3E}">
        <p14:creationId xmlns:p14="http://schemas.microsoft.com/office/powerpoint/2010/main" val="3340969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Benefits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Madison Hopkins, </a:t>
            </a:r>
            <a:r>
              <a:rPr lang="en-US" sz="2000" i="1" spc="-10" dirty="0">
                <a:solidFill>
                  <a:srgbClr val="451D7A"/>
                </a:solidFill>
                <a:latin typeface="Arial" panose="020B0604020202020204" pitchFamily="34" charset="0"/>
                <a:cs typeface="Arial" panose="020B0604020202020204" pitchFamily="34" charset="0"/>
              </a:rPr>
              <a:t>Benefits Consultant</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5</a:t>
            </a:fld>
            <a:endParaRPr lang="en-US"/>
          </a:p>
        </p:txBody>
      </p:sp>
    </p:spTree>
    <p:extLst>
      <p:ext uri="{BB962C8B-B14F-4D97-AF65-F5344CB8AC3E}">
        <p14:creationId xmlns:p14="http://schemas.microsoft.com/office/powerpoint/2010/main" val="242296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603D-2F29-FD2D-4A50-ABEB71DFF50A}"/>
              </a:ext>
            </a:extLst>
          </p:cNvPr>
          <p:cNvSpPr>
            <a:spLocks noGrp="1"/>
          </p:cNvSpPr>
          <p:nvPr>
            <p:ph type="title"/>
          </p:nvPr>
        </p:nvSpPr>
        <p:spPr>
          <a:xfrm>
            <a:off x="290957" y="126391"/>
            <a:ext cx="8562085" cy="492443"/>
          </a:xfrm>
        </p:spPr>
        <p:txBody>
          <a:bodyPr/>
          <a:lstStyle/>
          <a:p>
            <a:pPr algn="r"/>
            <a:r>
              <a:rPr lang="en-US" sz="1600" dirty="0"/>
              <a:t>Benefits &amp; Retirement</a:t>
            </a:r>
            <a:br>
              <a:rPr lang="en-US" sz="1600" b="0" dirty="0"/>
            </a:br>
            <a:r>
              <a:rPr lang="en-US" sz="1600" b="0" dirty="0">
                <a:hlinkClick r:id="rId2"/>
              </a:rPr>
              <a:t>nohrmbenefits@lsuhsc.edu</a:t>
            </a:r>
            <a:r>
              <a:rPr lang="en-US" sz="1600" b="0" dirty="0"/>
              <a:t> </a:t>
            </a:r>
          </a:p>
        </p:txBody>
      </p:sp>
      <p:sp>
        <p:nvSpPr>
          <p:cNvPr id="3" name="Text Placeholder 2">
            <a:extLst>
              <a:ext uri="{FF2B5EF4-FFF2-40B4-BE49-F238E27FC236}">
                <a16:creationId xmlns:a16="http://schemas.microsoft.com/office/drawing/2014/main" id="{66D9D4FA-BE23-7968-7AD1-4710478F7201}"/>
              </a:ext>
            </a:extLst>
          </p:cNvPr>
          <p:cNvSpPr>
            <a:spLocks noGrp="1"/>
          </p:cNvSpPr>
          <p:nvPr>
            <p:ph type="body" idx="1"/>
          </p:nvPr>
        </p:nvSpPr>
        <p:spPr>
          <a:xfrm>
            <a:off x="685800" y="1513228"/>
            <a:ext cx="7848600" cy="3970318"/>
          </a:xfrm>
        </p:spPr>
        <p:txBody>
          <a:bodyPr/>
          <a:lstStyle/>
          <a:p>
            <a:r>
              <a:rPr lang="en-US" sz="2400" b="1" dirty="0"/>
              <a:t>Annual Enrollment Update</a:t>
            </a:r>
          </a:p>
          <a:p>
            <a:endParaRPr lang="en-US" dirty="0"/>
          </a:p>
          <a:p>
            <a:pPr marL="285750" indent="-285750">
              <a:buFont typeface="Arial" panose="020B0604020202020204" pitchFamily="34" charset="0"/>
              <a:buChar char="•"/>
            </a:pPr>
            <a:r>
              <a:rPr lang="en-US" dirty="0"/>
              <a:t>Annual enrollment ran from October 1</a:t>
            </a:r>
            <a:r>
              <a:rPr lang="en-US" baseline="30000" dirty="0"/>
              <a:t>st</a:t>
            </a:r>
            <a:r>
              <a:rPr lang="en-US" dirty="0"/>
              <a:t> through November 15</a:t>
            </a:r>
            <a:r>
              <a:rPr lang="en-US" baseline="30000" dirty="0"/>
              <a:t>th</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Changes made are effective January 1</a:t>
            </a:r>
            <a:r>
              <a:rPr lang="en-US" baseline="30000" dirty="0"/>
              <a:t>st</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Premium changes will be reflected in the below paychecks:</a:t>
            </a:r>
          </a:p>
          <a:p>
            <a:r>
              <a:rPr lang="en-US" dirty="0"/>
              <a:t>	Monthly Payroll		12/30/2022</a:t>
            </a:r>
          </a:p>
          <a:p>
            <a:r>
              <a:rPr lang="en-US" dirty="0"/>
              <a:t>	Biweekly Payroll		12/02/2022</a:t>
            </a:r>
          </a:p>
          <a:p>
            <a:r>
              <a:rPr lang="en-US" dirty="0"/>
              <a:t>	Residents Payroll		12/15/2022</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AC86359-1316-A8A4-84B9-B869EE30708A}"/>
              </a:ext>
            </a:extLst>
          </p:cNvPr>
          <p:cNvSpPr>
            <a:spLocks noGrp="1"/>
          </p:cNvSpPr>
          <p:nvPr>
            <p:ph type="sldNum" sz="quarter" idx="7"/>
          </p:nvPr>
        </p:nvSpPr>
        <p:spPr/>
        <p:txBody>
          <a:bodyPr/>
          <a:lstStyle/>
          <a:p>
            <a:fld id="{B6F15528-21DE-4FAA-801E-634DDDAF4B2B}" type="slidenum">
              <a:rPr lang="en-US" smtClean="0"/>
              <a:t>6</a:t>
            </a:fld>
            <a:endParaRPr lang="en-US"/>
          </a:p>
        </p:txBody>
      </p:sp>
    </p:spTree>
    <p:extLst>
      <p:ext uri="{BB962C8B-B14F-4D97-AF65-F5344CB8AC3E}">
        <p14:creationId xmlns:p14="http://schemas.microsoft.com/office/powerpoint/2010/main" val="2687229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Acquisition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Shauna Caputo, </a:t>
            </a:r>
            <a:r>
              <a:rPr lang="en-US" sz="2000" i="1" spc="-10" dirty="0">
                <a:solidFill>
                  <a:srgbClr val="451D7A"/>
                </a:solidFill>
                <a:latin typeface="Arial" panose="020B0604020202020204" pitchFamily="34" charset="0"/>
                <a:cs typeface="Arial" panose="020B0604020202020204" pitchFamily="34" charset="0"/>
              </a:rPr>
              <a:t>Talent Acquisition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7</a:t>
            </a:fld>
            <a:endParaRPr lang="en-US"/>
          </a:p>
        </p:txBody>
      </p:sp>
    </p:spTree>
    <p:extLst>
      <p:ext uri="{BB962C8B-B14F-4D97-AF65-F5344CB8AC3E}">
        <p14:creationId xmlns:p14="http://schemas.microsoft.com/office/powerpoint/2010/main" val="239801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62000" y="1447800"/>
            <a:ext cx="7620000" cy="7017306"/>
          </a:xfrm>
        </p:spPr>
        <p:txBody>
          <a:bodyPr/>
          <a:lstStyle/>
          <a:p>
            <a:pPr algn="l"/>
            <a:r>
              <a:rPr lang="en-US" sz="2400" b="1" dirty="0"/>
              <a:t>Forms  - </a:t>
            </a:r>
            <a:r>
              <a:rPr lang="en-US" sz="2400" b="1" i="1" dirty="0"/>
              <a:t>Please discard all old versions </a:t>
            </a:r>
          </a:p>
          <a:p>
            <a:pPr marL="285750" indent="-285750" algn="l">
              <a:buFont typeface="Arial" panose="020B0604020202020204" pitchFamily="34" charset="0"/>
              <a:buChar char="•"/>
            </a:pPr>
            <a:endParaRPr lang="en-US" b="1" dirty="0"/>
          </a:p>
          <a:p>
            <a:pPr algn="l"/>
            <a:r>
              <a:rPr lang="en-US" b="1" dirty="0"/>
              <a:t>People Admin Hiring Proposal Funding Sheet (August 2022)</a:t>
            </a:r>
            <a:endParaRPr lang="en-US" dirty="0"/>
          </a:p>
          <a:p>
            <a:pPr marL="285750" indent="-285750" algn="l">
              <a:buFont typeface="Arial" panose="020B0604020202020204" pitchFamily="34" charset="0"/>
              <a:buChar char="•"/>
            </a:pPr>
            <a:r>
              <a:rPr lang="en-US" dirty="0"/>
              <a:t>HR Webpage, HR Resources (PeopleAdmin)</a:t>
            </a:r>
          </a:p>
          <a:p>
            <a:pPr marL="285750" indent="-285750" algn="l">
              <a:buFont typeface="Arial" panose="020B0604020202020204" pitchFamily="34" charset="0"/>
              <a:buChar char="•"/>
            </a:pPr>
            <a:r>
              <a:rPr lang="en-US" dirty="0"/>
              <a:t>Bottom right corner of People Admin home page</a:t>
            </a:r>
          </a:p>
          <a:p>
            <a:pPr marL="285750" indent="-285750" algn="l">
              <a:buFont typeface="Arial" panose="020B0604020202020204" pitchFamily="34" charset="0"/>
              <a:buChar char="•"/>
            </a:pPr>
            <a:endParaRPr lang="en-US" b="1" dirty="0"/>
          </a:p>
          <a:p>
            <a:pPr algn="l"/>
            <a:r>
              <a:rPr lang="en-US" b="1" dirty="0"/>
              <a:t>Unclassified &amp; Faculty Employment Packet Checklist (November 2021)</a:t>
            </a:r>
          </a:p>
          <a:p>
            <a:pPr marL="285750" indent="-285750" algn="l">
              <a:buFont typeface="Arial" panose="020B0604020202020204" pitchFamily="34" charset="0"/>
              <a:buChar char="•"/>
            </a:pPr>
            <a:r>
              <a:rPr lang="en-US" dirty="0"/>
              <a:t>HR Webpage, Forms</a:t>
            </a:r>
          </a:p>
          <a:p>
            <a:pPr algn="l"/>
            <a:endParaRPr lang="en-US" b="1" dirty="0"/>
          </a:p>
          <a:p>
            <a:pPr algn="l"/>
            <a:r>
              <a:rPr lang="en-US" b="1" dirty="0"/>
              <a:t>Prior State Service Form (May 2022)</a:t>
            </a:r>
          </a:p>
          <a:p>
            <a:pPr marL="285750" indent="-285750" algn="l">
              <a:buFont typeface="Arial" panose="020B0604020202020204" pitchFamily="34" charset="0"/>
              <a:buChar char="•"/>
            </a:pPr>
            <a:r>
              <a:rPr lang="en-US" dirty="0"/>
              <a:t>HR Webpage, New Employees, Onboarding Forms</a:t>
            </a:r>
          </a:p>
          <a:p>
            <a:pPr algn="ctr"/>
            <a:endParaRPr lang="en-US" b="1" dirty="0"/>
          </a:p>
          <a:p>
            <a:r>
              <a:rPr lang="en-US" b="1" dirty="0"/>
              <a:t>Agreement To Submit to Alcohol and/or Drug Test (newly added)</a:t>
            </a:r>
          </a:p>
          <a:p>
            <a:pPr marL="285750" indent="-285750" algn="l">
              <a:buFont typeface="Arial" panose="020B0604020202020204" pitchFamily="34" charset="0"/>
              <a:buChar char="•"/>
            </a:pPr>
            <a:r>
              <a:rPr lang="en-US" dirty="0"/>
              <a:t>HR Webpage, New Employees, Onboarding Forms</a:t>
            </a:r>
          </a:p>
          <a:p>
            <a:pPr algn="l"/>
            <a:endParaRPr lang="en-US" dirty="0"/>
          </a:p>
          <a:p>
            <a:pPr algn="l"/>
            <a:endParaRPr lang="en-US" dirty="0"/>
          </a:p>
          <a:p>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Title 1">
            <a:extLst>
              <a:ext uri="{FF2B5EF4-FFF2-40B4-BE49-F238E27FC236}">
                <a16:creationId xmlns:a16="http://schemas.microsoft.com/office/drawing/2014/main" id="{354476E7-FE09-55A7-C4F2-7C43EB6B6356}"/>
              </a:ext>
            </a:extLst>
          </p:cNvPr>
          <p:cNvSpPr txBox="1">
            <a:spLocks/>
          </p:cNvSpPr>
          <p:nvPr/>
        </p:nvSpPr>
        <p:spPr>
          <a:xfrm>
            <a:off x="6079840" y="164484"/>
            <a:ext cx="2800349" cy="95410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200" kern="0" dirty="0">
                <a:solidFill>
                  <a:srgbClr val="4C216D"/>
                </a:solidFill>
                <a:hlinkClick r:id="rId2"/>
              </a:rPr>
              <a:t>recruittalent@lsuhsc.edu</a:t>
            </a:r>
            <a:br>
              <a:rPr lang="en-US" sz="1200" kern="0" dirty="0">
                <a:solidFill>
                  <a:srgbClr val="4C216D"/>
                </a:solidFill>
              </a:rPr>
            </a:br>
            <a:endParaRPr lang="en-US" kern="0" dirty="0"/>
          </a:p>
        </p:txBody>
      </p:sp>
    </p:spTree>
    <p:extLst>
      <p:ext uri="{BB962C8B-B14F-4D97-AF65-F5344CB8AC3E}">
        <p14:creationId xmlns:p14="http://schemas.microsoft.com/office/powerpoint/2010/main" val="3624920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20089" y="1158348"/>
            <a:ext cx="7703821" cy="5242452"/>
          </a:xfrm>
        </p:spPr>
        <p:txBody>
          <a:bodyPr/>
          <a:lstStyle/>
          <a:p>
            <a:pPr algn="ctr"/>
            <a:endParaRPr lang="en-US" b="1" dirty="0"/>
          </a:p>
          <a:p>
            <a:pPr algn="l"/>
            <a:r>
              <a:rPr lang="en-US" sz="2800" b="1" dirty="0"/>
              <a:t>I-9 Guide </a:t>
            </a:r>
          </a:p>
          <a:p>
            <a:pPr algn="l"/>
            <a:endParaRPr lang="en-US" b="1" dirty="0"/>
          </a:p>
          <a:p>
            <a:pPr algn="l"/>
            <a:r>
              <a:rPr lang="en-US" dirty="0"/>
              <a:t>HR Webpage, HR Resources (PeopleAdmin) </a:t>
            </a:r>
          </a:p>
          <a:p>
            <a:pPr marL="742950" lvl="1" indent="-285750" algn="l">
              <a:buFont typeface="Arial" panose="020B0604020202020204" pitchFamily="34" charset="0"/>
              <a:buChar char="•"/>
            </a:pPr>
            <a:r>
              <a:rPr lang="en-US" dirty="0">
                <a:hlinkClick r:id="rId3"/>
              </a:rPr>
              <a:t>https://www.lsuhsc.edu/administration/hrm/docs/I-9%20and%20E-Verify%20Solutions%20User%20Guide_JAN122018.pdf</a:t>
            </a:r>
            <a:r>
              <a:rPr lang="en-US" dirty="0"/>
              <a:t> </a:t>
            </a:r>
          </a:p>
          <a:p>
            <a:pPr marL="742950" lvl="1"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b="1" dirty="0"/>
              <a:t>Company Code: LHS001</a:t>
            </a:r>
          </a:p>
          <a:p>
            <a:pPr marL="285750" indent="-285750" algn="l">
              <a:buFont typeface="Arial" panose="020B0604020202020204" pitchFamily="34" charset="0"/>
              <a:buChar char="•"/>
            </a:pPr>
            <a:r>
              <a:rPr lang="en-US" dirty="0"/>
              <a:t>Candidate must complete page 1 by first day of employment</a:t>
            </a:r>
          </a:p>
          <a:p>
            <a:pPr marL="285750" indent="-285750" algn="l">
              <a:buFont typeface="Arial" panose="020B0604020202020204" pitchFamily="34" charset="0"/>
              <a:buChar char="•"/>
            </a:pPr>
            <a:r>
              <a:rPr lang="en-US" dirty="0"/>
              <a:t>Employer must certify page 2 by third business day after start</a:t>
            </a:r>
          </a:p>
          <a:p>
            <a:pPr marL="285750" indent="-285750" algn="l">
              <a:buFont typeface="Arial" panose="020B0604020202020204" pitchFamily="34" charset="0"/>
              <a:buChar char="•"/>
            </a:pPr>
            <a:r>
              <a:rPr lang="en-US" dirty="0"/>
              <a:t>Employer must review original I-9 documents</a:t>
            </a:r>
          </a:p>
          <a:p>
            <a:pPr marL="285750" indent="-285750" algn="l">
              <a:buFont typeface="Arial" panose="020B0604020202020204" pitchFamily="34" charset="0"/>
              <a:buChar char="•"/>
            </a:pPr>
            <a:r>
              <a:rPr lang="en-US" dirty="0"/>
              <a:t>Link to acceptable documents: </a:t>
            </a:r>
            <a:r>
              <a:rPr lang="en-US" dirty="0">
                <a:hlinkClick r:id="rId4"/>
              </a:rPr>
              <a:t>https://www.uscis.gov/i-9-central/form-i-9-acceptable-documents</a:t>
            </a:r>
            <a:r>
              <a:rPr lang="en-US" dirty="0"/>
              <a:t> </a:t>
            </a:r>
          </a:p>
          <a:p>
            <a:pPr marL="285750" indent="-285750" algn="l">
              <a:buFont typeface="Arial" panose="020B0604020202020204" pitchFamily="34" charset="0"/>
              <a:buChar char="•"/>
            </a:pPr>
            <a:r>
              <a:rPr lang="en-US" dirty="0"/>
              <a:t>When initiating I-9, if you are unsure of start date, leave blank until you certify (to avoid having to correct start date)</a:t>
            </a:r>
          </a:p>
          <a:p>
            <a:pPr marL="285750" indent="-285750" algn="l">
              <a:buFont typeface="Arial" panose="020B0604020202020204" pitchFamily="34" charset="0"/>
              <a:buChar char="•"/>
            </a:pPr>
            <a:r>
              <a:rPr lang="en-US" dirty="0"/>
              <a:t>Supporting documents must be uploaded in Hire Right (do not include in new hire packet)</a:t>
            </a:r>
          </a:p>
          <a:p>
            <a:pPr marL="285750" indent="-285750" algn="l">
              <a:buFont typeface="Arial" panose="020B0604020202020204" pitchFamily="34" charset="0"/>
              <a:buChar char="•"/>
            </a:pPr>
            <a:r>
              <a:rPr lang="en-US" dirty="0"/>
              <a:t>If using B &amp; C documents make that selection and upload as one page</a:t>
            </a:r>
          </a:p>
          <a:p>
            <a:pPr marL="285750" indent="-285750" algn="l">
              <a:buFont typeface="Arial" panose="020B0604020202020204" pitchFamily="34" charset="0"/>
              <a:buChar char="•"/>
            </a:pPr>
            <a:endParaRPr lang="en-US" dirty="0"/>
          </a:p>
          <a:p>
            <a:pPr algn="ctr"/>
            <a:endParaRPr lang="en-US" b="1" dirty="0"/>
          </a:p>
          <a:p>
            <a:pPr algn="ctr"/>
            <a:endParaRPr lang="en-US" b="1" dirty="0"/>
          </a:p>
          <a:p>
            <a:pPr algn="ctr"/>
            <a:endParaRPr lang="en-US" b="1" dirty="0"/>
          </a:p>
          <a:p>
            <a:pPr algn="ctr"/>
            <a:endParaRPr lang="en-US" b="1" dirty="0"/>
          </a:p>
          <a:p>
            <a:pPr algn="ctr"/>
            <a:endParaRPr lang="en-US" b="1" dirty="0"/>
          </a:p>
          <a:p>
            <a:pPr algn="ctr"/>
            <a:endParaRPr lang="en-US" b="1" dirty="0"/>
          </a:p>
        </p:txBody>
      </p:sp>
      <p:sp>
        <p:nvSpPr>
          <p:cNvPr id="6" name="Title 1">
            <a:extLst>
              <a:ext uri="{FF2B5EF4-FFF2-40B4-BE49-F238E27FC236}">
                <a16:creationId xmlns:a16="http://schemas.microsoft.com/office/drawing/2014/main" id="{34CFF09D-F5A6-A2C4-832B-870989599C1C}"/>
              </a:ext>
            </a:extLst>
          </p:cNvPr>
          <p:cNvSpPr txBox="1">
            <a:spLocks/>
          </p:cNvSpPr>
          <p:nvPr/>
        </p:nvSpPr>
        <p:spPr>
          <a:xfrm>
            <a:off x="6079840" y="164484"/>
            <a:ext cx="2800349" cy="95410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200" kern="0" dirty="0">
                <a:solidFill>
                  <a:srgbClr val="4C216D"/>
                </a:solidFill>
                <a:hlinkClick r:id="rId5"/>
              </a:rPr>
              <a:t>recruittalent@lsuhsc.edu</a:t>
            </a:r>
            <a:br>
              <a:rPr lang="en-US" sz="1200" kern="0" dirty="0">
                <a:solidFill>
                  <a:srgbClr val="4C216D"/>
                </a:solidFill>
              </a:rPr>
            </a:br>
            <a:endParaRPr lang="en-US" kern="0" dirty="0"/>
          </a:p>
        </p:txBody>
      </p:sp>
    </p:spTree>
    <p:extLst>
      <p:ext uri="{BB962C8B-B14F-4D97-AF65-F5344CB8AC3E}">
        <p14:creationId xmlns:p14="http://schemas.microsoft.com/office/powerpoint/2010/main" val="3075831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12709</TotalTime>
  <Words>1027</Words>
  <Application>Microsoft Office PowerPoint</Application>
  <PresentationFormat>On-screen Show (4:3)</PresentationFormat>
  <Paragraphs>227</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Amasis MT Pro Black</vt:lpstr>
      <vt:lpstr>Amasis MT Pro Medium</vt:lpstr>
      <vt:lpstr>Arial</vt:lpstr>
      <vt:lpstr>Calibri</vt:lpstr>
      <vt:lpstr>MetaPlus</vt:lpstr>
      <vt:lpstr>Office Theme</vt:lpstr>
      <vt:lpstr>PowerPoint Presentation</vt:lpstr>
      <vt:lpstr>PowerPoint Presentation</vt:lpstr>
      <vt:lpstr>PowerPoint Presentation</vt:lpstr>
      <vt:lpstr>PowerPoint Presentation</vt:lpstr>
      <vt:lpstr>PowerPoint Presentation</vt:lpstr>
      <vt:lpstr>Benefits &amp; Retirement nohrmbenefits@lsuhsc.edu </vt:lpstr>
      <vt:lpstr>PowerPoint Presentation</vt:lpstr>
      <vt:lpstr>PowerPoint Presentation</vt:lpstr>
      <vt:lpstr>PowerPoint Presentation</vt:lpstr>
      <vt:lpstr>PowerPoint Presentation</vt:lpstr>
      <vt:lpstr>HRM Talent Development talentdevelopment@lsuhsc.edu </vt:lpstr>
      <vt:lpstr>HRM Talent Development talentdevelopment@lsuhsc.edu </vt:lpstr>
      <vt:lpstr>HRM Talent Development talentdevelopment@lsuhsc.edu </vt:lpstr>
      <vt:lpstr>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Puszczewicz, Samantha</dc:creator>
  <cp:lastModifiedBy>Tran, Alexander-Quang D.</cp:lastModifiedBy>
  <cp:revision>161</cp:revision>
  <cp:lastPrinted>2022-06-17T14:12:59Z</cp:lastPrinted>
  <dcterms:created xsi:type="dcterms:W3CDTF">2021-07-02T20:02:56Z</dcterms:created>
  <dcterms:modified xsi:type="dcterms:W3CDTF">2022-11-17T15:14:39Z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2016</vt:lpwstr>
  </property>
  <property fmtid="{D5CDD505-2E9C-101B-9397-08002B2CF9AE}" pid="4" name="LastSaved">
    <vt:filetime>2021-07-02T00:00:00Z</vt:filetime>
  </property>
</Properties>
</file>