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2"/>
  </p:sldMasterIdLst>
  <p:notesMasterIdLst>
    <p:notesMasterId r:id="rId24"/>
  </p:notesMasterIdLst>
  <p:sldIdLst>
    <p:sldId id="256" r:id="rId3"/>
    <p:sldId id="440" r:id="rId4"/>
    <p:sldId id="445" r:id="rId5"/>
    <p:sldId id="454" r:id="rId6"/>
    <p:sldId id="452" r:id="rId7"/>
    <p:sldId id="453" r:id="rId8"/>
    <p:sldId id="334" r:id="rId9"/>
    <p:sldId id="278" r:id="rId10"/>
    <p:sldId id="292" r:id="rId11"/>
    <p:sldId id="293" r:id="rId12"/>
    <p:sldId id="329" r:id="rId13"/>
    <p:sldId id="451" r:id="rId14"/>
    <p:sldId id="443" r:id="rId15"/>
    <p:sldId id="432" r:id="rId16"/>
    <p:sldId id="439" r:id="rId17"/>
    <p:sldId id="433" r:id="rId18"/>
    <p:sldId id="344" r:id="rId19"/>
    <p:sldId id="290" r:id="rId20"/>
    <p:sldId id="311" r:id="rId21"/>
    <p:sldId id="277" r:id="rId22"/>
    <p:sldId id="309" r:id="rId2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Lst>
        </p14:section>
        <p14:section name="HRIS" id="{73BC5A2B-614B-40C2-97A4-B433429D598F}">
          <p14:sldIdLst>
            <p14:sldId id="440"/>
            <p14:sldId id="445"/>
            <p14:sldId id="454"/>
          </p14:sldIdLst>
        </p14:section>
        <p14:section name="HRM Benefits" id="{38C7A85E-1C82-4749-B7F7-7EC03756399C}">
          <p14:sldIdLst>
            <p14:sldId id="452"/>
            <p14:sldId id="453"/>
          </p14:sldIdLst>
        </p14:section>
        <p14:section name="HRM Talent Acquisition" id="{905B3BED-75DA-484D-95E2-CBC147863F28}">
          <p14:sldIdLst>
            <p14:sldId id="334"/>
            <p14:sldId id="278"/>
            <p14:sldId id="292"/>
            <p14:sldId id="293"/>
          </p14:sldIdLst>
        </p14:section>
        <p14:section name="HRM Compensation" id="{1C3B59E1-EBA7-4FF5-A043-A47A9C66C852}">
          <p14:sldIdLst>
            <p14:sldId id="329"/>
            <p14:sldId id="451"/>
          </p14:sldIdLst>
        </p14:section>
        <p14:section name="HRM Talent Development" id="{8C768AB3-A121-4728-A1DA-914EB88A788F}">
          <p14:sldIdLst>
            <p14:sldId id="443"/>
            <p14:sldId id="432"/>
            <p14:sldId id="439"/>
            <p14:sldId id="433"/>
            <p14:sldId id="344"/>
          </p14:sldIdLst>
        </p14:section>
        <p14:section name="Wrap-Up" id="{B7417A44-3D80-4216-87B1-FB26132BAB8C}">
          <p14:sldIdLst>
            <p14:sldId id="290"/>
            <p14:sldId id="311"/>
            <p14:sldId id="277"/>
            <p14:sldId id="30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3CC4"/>
    <a:srgbClr val="A6C6FF"/>
    <a:srgbClr val="C9B5E8"/>
    <a:srgbClr val="D5C5EC"/>
    <a:srgbClr val="E6DDF4"/>
    <a:srgbClr val="E2D3F5"/>
    <a:srgbClr val="F9CF21"/>
    <a:srgbClr val="A4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84254" autoAdjust="0"/>
  </p:normalViewPr>
  <p:slideViewPr>
    <p:cSldViewPr>
      <p:cViewPr varScale="1">
        <p:scale>
          <a:sx n="96" d="100"/>
          <a:sy n="96" d="100"/>
        </p:scale>
        <p:origin x="2004" y="84"/>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544A9E-BAF1-4F97-B634-B911C6EB0C1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4268996-5927-4B1E-90B8-C676E6954E35}">
      <dgm:prSet phldrT="[Text]"/>
      <dgm:spPr>
        <a:solidFill>
          <a:srgbClr val="7030A0"/>
        </a:solidFill>
        <a:ln>
          <a:solidFill>
            <a:srgbClr val="8A3CC4"/>
          </a:solidFill>
        </a:ln>
      </dgm:spPr>
      <dgm:t>
        <a:bodyPr/>
        <a:lstStyle/>
        <a:p>
          <a:r>
            <a:rPr lang="en-US" dirty="0"/>
            <a:t>Position Request</a:t>
          </a:r>
        </a:p>
      </dgm:t>
    </dgm:pt>
    <dgm:pt modelId="{2D3200C6-F56D-4050-8C8D-5E89207FF172}" type="parTrans" cxnId="{1A967F02-781D-4C5B-8EBD-C5034B56E28E}">
      <dgm:prSet/>
      <dgm:spPr/>
      <dgm:t>
        <a:bodyPr/>
        <a:lstStyle/>
        <a:p>
          <a:endParaRPr lang="en-US"/>
        </a:p>
      </dgm:t>
    </dgm:pt>
    <dgm:pt modelId="{20C56AEB-F82C-407D-A3A5-140180C608B5}" type="sibTrans" cxnId="{1A967F02-781D-4C5B-8EBD-C5034B56E28E}">
      <dgm:prSet/>
      <dgm:spPr/>
      <dgm:t>
        <a:bodyPr/>
        <a:lstStyle/>
        <a:p>
          <a:endParaRPr lang="en-US"/>
        </a:p>
      </dgm:t>
    </dgm:pt>
    <dgm:pt modelId="{DA9C06C3-F790-4E52-8A2F-9609D7C064F9}">
      <dgm:prSet phldrT="[Text]" custT="1"/>
      <dgm:spPr>
        <a:ln>
          <a:solidFill>
            <a:srgbClr val="7030A0"/>
          </a:solidFill>
        </a:ln>
      </dgm:spPr>
      <dgm:t>
        <a:bodyPr/>
        <a:lstStyle/>
        <a:p>
          <a:r>
            <a:rPr lang="en-US" sz="800" dirty="0"/>
            <a:t>Initiator - Modifies an existing PD or creates a new one (optional)</a:t>
          </a:r>
        </a:p>
      </dgm:t>
    </dgm:pt>
    <dgm:pt modelId="{18E82373-FE82-49CD-8F76-3EB55196014D}" type="parTrans" cxnId="{FEF0DF1A-541A-430A-B0C8-A44A7235B356}">
      <dgm:prSet/>
      <dgm:spPr/>
      <dgm:t>
        <a:bodyPr/>
        <a:lstStyle/>
        <a:p>
          <a:endParaRPr lang="en-US"/>
        </a:p>
      </dgm:t>
    </dgm:pt>
    <dgm:pt modelId="{7FF42817-A722-4EB5-8CFD-BCDD61E3A499}" type="sibTrans" cxnId="{FEF0DF1A-541A-430A-B0C8-A44A7235B356}">
      <dgm:prSet/>
      <dgm:spPr/>
      <dgm:t>
        <a:bodyPr/>
        <a:lstStyle/>
        <a:p>
          <a:endParaRPr lang="en-US"/>
        </a:p>
      </dgm:t>
    </dgm:pt>
    <dgm:pt modelId="{2F356C24-2456-4022-8A98-B1871B1612BE}">
      <dgm:prSet phldrT="[Text]"/>
      <dgm:spPr>
        <a:solidFill>
          <a:srgbClr val="7030A0"/>
        </a:solidFill>
        <a:ln>
          <a:solidFill>
            <a:srgbClr val="8A3CC4"/>
          </a:solidFill>
        </a:ln>
      </dgm:spPr>
      <dgm:t>
        <a:bodyPr/>
        <a:lstStyle/>
        <a:p>
          <a:r>
            <a:rPr lang="en-US" dirty="0"/>
            <a:t>Posting</a:t>
          </a:r>
        </a:p>
      </dgm:t>
    </dgm:pt>
    <dgm:pt modelId="{58F862A9-31F5-4C4B-BC82-8FC465C664AC}" type="parTrans" cxnId="{6B66AA89-6B0F-4714-A68C-0FC2B95DD7AB}">
      <dgm:prSet/>
      <dgm:spPr/>
      <dgm:t>
        <a:bodyPr/>
        <a:lstStyle/>
        <a:p>
          <a:endParaRPr lang="en-US"/>
        </a:p>
      </dgm:t>
    </dgm:pt>
    <dgm:pt modelId="{F1BB96E9-83A7-4C5C-AEBD-26B88AE4A1D7}" type="sibTrans" cxnId="{6B66AA89-6B0F-4714-A68C-0FC2B95DD7AB}">
      <dgm:prSet/>
      <dgm:spPr/>
      <dgm:t>
        <a:bodyPr/>
        <a:lstStyle/>
        <a:p>
          <a:endParaRPr lang="en-US"/>
        </a:p>
      </dgm:t>
    </dgm:pt>
    <dgm:pt modelId="{D2F20E54-E0D9-4152-9416-0BA4E42A3D01}">
      <dgm:prSet phldrT="[Text]" custT="1"/>
      <dgm:spPr>
        <a:ln>
          <a:solidFill>
            <a:srgbClr val="8A3CC4"/>
          </a:solidFill>
        </a:ln>
      </dgm:spPr>
      <dgm:t>
        <a:bodyPr/>
        <a:lstStyle/>
        <a:p>
          <a:r>
            <a:rPr lang="en-US" sz="800" dirty="0"/>
            <a:t>Initiator - Creates posting (optional)</a:t>
          </a:r>
        </a:p>
      </dgm:t>
    </dgm:pt>
    <dgm:pt modelId="{35B17E94-A238-4FB0-8B0F-61BA8A2CDD88}" type="parTrans" cxnId="{04CD5C5D-D24C-4AAD-B01B-D8AF42C80DC6}">
      <dgm:prSet/>
      <dgm:spPr/>
      <dgm:t>
        <a:bodyPr/>
        <a:lstStyle/>
        <a:p>
          <a:endParaRPr lang="en-US"/>
        </a:p>
      </dgm:t>
    </dgm:pt>
    <dgm:pt modelId="{84AF114E-25CF-4574-8DB6-411A97D94942}" type="sibTrans" cxnId="{04CD5C5D-D24C-4AAD-B01B-D8AF42C80DC6}">
      <dgm:prSet/>
      <dgm:spPr/>
      <dgm:t>
        <a:bodyPr/>
        <a:lstStyle/>
        <a:p>
          <a:endParaRPr lang="en-US"/>
        </a:p>
      </dgm:t>
    </dgm:pt>
    <dgm:pt modelId="{1F74A011-1C78-4B80-BB86-28A6DF8837F1}">
      <dgm:prSet phldrT="[Text]" custT="1"/>
      <dgm:spPr>
        <a:ln>
          <a:solidFill>
            <a:srgbClr val="8A3CC4"/>
          </a:solidFill>
        </a:ln>
      </dgm:spPr>
      <dgm:t>
        <a:bodyPr/>
        <a:lstStyle/>
        <a:p>
          <a:r>
            <a:rPr lang="en-US" sz="800" dirty="0"/>
            <a:t>HR Operations - Check approval of PD </a:t>
          </a:r>
        </a:p>
      </dgm:t>
    </dgm:pt>
    <dgm:pt modelId="{AE90131D-5406-4791-93F4-E881D35170A1}" type="parTrans" cxnId="{9273ADE6-5B7C-43C3-A099-D82F60D2F80E}">
      <dgm:prSet/>
      <dgm:spPr/>
      <dgm:t>
        <a:bodyPr/>
        <a:lstStyle/>
        <a:p>
          <a:endParaRPr lang="en-US"/>
        </a:p>
      </dgm:t>
    </dgm:pt>
    <dgm:pt modelId="{64795017-8F2A-4833-A76E-396D64ED0145}" type="sibTrans" cxnId="{9273ADE6-5B7C-43C3-A099-D82F60D2F80E}">
      <dgm:prSet/>
      <dgm:spPr/>
      <dgm:t>
        <a:bodyPr/>
        <a:lstStyle/>
        <a:p>
          <a:endParaRPr lang="en-US"/>
        </a:p>
      </dgm:t>
    </dgm:pt>
    <dgm:pt modelId="{704038CA-4E38-4429-A371-1115FDEF2E7A}">
      <dgm:prSet phldrT="[Text]"/>
      <dgm:spPr>
        <a:solidFill>
          <a:srgbClr val="7030A0"/>
        </a:solidFill>
        <a:ln>
          <a:solidFill>
            <a:srgbClr val="8A3CC4"/>
          </a:solidFill>
        </a:ln>
      </dgm:spPr>
      <dgm:t>
        <a:bodyPr/>
        <a:lstStyle/>
        <a:p>
          <a:r>
            <a:rPr lang="en-US"/>
            <a:t>Hiring Proposal</a:t>
          </a:r>
        </a:p>
      </dgm:t>
    </dgm:pt>
    <dgm:pt modelId="{10EC641D-42E6-49F8-8222-14502B3A7C8F}" type="parTrans" cxnId="{5404601F-8E68-4C3A-91AF-1FDF70923523}">
      <dgm:prSet/>
      <dgm:spPr/>
      <dgm:t>
        <a:bodyPr/>
        <a:lstStyle/>
        <a:p>
          <a:endParaRPr lang="en-US"/>
        </a:p>
      </dgm:t>
    </dgm:pt>
    <dgm:pt modelId="{17AEC770-78A8-4CC9-B356-1A9645A8AD08}" type="sibTrans" cxnId="{5404601F-8E68-4C3A-91AF-1FDF70923523}">
      <dgm:prSet/>
      <dgm:spPr/>
      <dgm:t>
        <a:bodyPr/>
        <a:lstStyle/>
        <a:p>
          <a:endParaRPr lang="en-US"/>
        </a:p>
      </dgm:t>
    </dgm:pt>
    <dgm:pt modelId="{08A8EEE5-43F6-4795-986B-A64B4F56B2C9}">
      <dgm:prSet phldrT="[Text]" custT="1"/>
      <dgm:spPr>
        <a:ln>
          <a:solidFill>
            <a:srgbClr val="8A3CC4"/>
          </a:solidFill>
        </a:ln>
      </dgm:spPr>
      <dgm:t>
        <a:bodyPr/>
        <a:lstStyle/>
        <a:p>
          <a:r>
            <a:rPr lang="en-US" sz="800" dirty="0"/>
            <a:t>Initiator - Starts hiring proposal (optional)</a:t>
          </a:r>
        </a:p>
      </dgm:t>
    </dgm:pt>
    <dgm:pt modelId="{BF3936B7-E926-4BB7-9536-6C68567A2A0A}" type="parTrans" cxnId="{D2B7005E-1229-4D8E-A50C-5F8CC711930E}">
      <dgm:prSet/>
      <dgm:spPr/>
      <dgm:t>
        <a:bodyPr/>
        <a:lstStyle/>
        <a:p>
          <a:endParaRPr lang="en-US"/>
        </a:p>
      </dgm:t>
    </dgm:pt>
    <dgm:pt modelId="{A35C9363-DAA9-4A7D-88A3-576CA9D6B4F1}" type="sibTrans" cxnId="{D2B7005E-1229-4D8E-A50C-5F8CC711930E}">
      <dgm:prSet/>
      <dgm:spPr/>
      <dgm:t>
        <a:bodyPr/>
        <a:lstStyle/>
        <a:p>
          <a:endParaRPr lang="en-US"/>
        </a:p>
      </dgm:t>
    </dgm:pt>
    <dgm:pt modelId="{AB01FC21-11D4-4324-A070-7F140FC19392}">
      <dgm:prSet custT="1"/>
      <dgm:spPr>
        <a:ln>
          <a:solidFill>
            <a:srgbClr val="7030A0"/>
          </a:solidFill>
        </a:ln>
      </dgm:spPr>
      <dgm:t>
        <a:bodyPr/>
        <a:lstStyle/>
        <a:p>
          <a:r>
            <a:rPr lang="en-US" sz="800" dirty="0"/>
            <a:t>Department Approver - Starts or reviews request</a:t>
          </a:r>
        </a:p>
      </dgm:t>
    </dgm:pt>
    <dgm:pt modelId="{2DD6E2A1-1C8F-4E14-A2F5-538A6323CDC4}" type="parTrans" cxnId="{40C8BA1E-D7F3-47AD-88C9-DE0C7AC05AEE}">
      <dgm:prSet/>
      <dgm:spPr/>
      <dgm:t>
        <a:bodyPr/>
        <a:lstStyle/>
        <a:p>
          <a:endParaRPr lang="en-US"/>
        </a:p>
      </dgm:t>
    </dgm:pt>
    <dgm:pt modelId="{92AF2D79-B61F-4F0D-BF8F-12A02D3EBD31}" type="sibTrans" cxnId="{40C8BA1E-D7F3-47AD-88C9-DE0C7AC05AEE}">
      <dgm:prSet/>
      <dgm:spPr/>
      <dgm:t>
        <a:bodyPr/>
        <a:lstStyle/>
        <a:p>
          <a:endParaRPr lang="en-US"/>
        </a:p>
      </dgm:t>
    </dgm:pt>
    <dgm:pt modelId="{7419F46B-C5DE-41F2-909B-94F9CD8AD1C0}">
      <dgm:prSet custT="1"/>
      <dgm:spPr>
        <a:ln>
          <a:solidFill>
            <a:srgbClr val="7030A0"/>
          </a:solidFill>
        </a:ln>
      </dgm:spPr>
      <dgm:t>
        <a:bodyPr/>
        <a:lstStyle/>
        <a:p>
          <a:r>
            <a:rPr lang="en-US" sz="800" dirty="0"/>
            <a:t>Department Head (optional)</a:t>
          </a:r>
        </a:p>
      </dgm:t>
    </dgm:pt>
    <dgm:pt modelId="{D268F293-8F23-40A1-966B-F1DC9E416CB6}" type="parTrans" cxnId="{80F06394-6EE0-4AC1-95D5-4910794F7562}">
      <dgm:prSet/>
      <dgm:spPr/>
      <dgm:t>
        <a:bodyPr/>
        <a:lstStyle/>
        <a:p>
          <a:endParaRPr lang="en-US"/>
        </a:p>
      </dgm:t>
    </dgm:pt>
    <dgm:pt modelId="{2FD80CB7-5ABD-4926-B507-259482F5A02A}" type="sibTrans" cxnId="{80F06394-6EE0-4AC1-95D5-4910794F7562}">
      <dgm:prSet/>
      <dgm:spPr/>
      <dgm:t>
        <a:bodyPr/>
        <a:lstStyle/>
        <a:p>
          <a:endParaRPr lang="en-US"/>
        </a:p>
      </dgm:t>
    </dgm:pt>
    <dgm:pt modelId="{525B760F-A5F2-4066-8E6C-FF48EE97197A}">
      <dgm:prSet custT="1"/>
      <dgm:spPr>
        <a:ln>
          <a:solidFill>
            <a:srgbClr val="7030A0"/>
          </a:solidFill>
        </a:ln>
      </dgm:spPr>
      <dgm:t>
        <a:bodyPr/>
        <a:lstStyle/>
        <a:p>
          <a:r>
            <a:rPr lang="en-US" sz="800" dirty="0"/>
            <a:t>Budget Approver - Review and approve</a:t>
          </a:r>
        </a:p>
      </dgm:t>
    </dgm:pt>
    <dgm:pt modelId="{FC8268E1-79CC-4331-8770-3DBBB87A3A74}" type="parTrans" cxnId="{5859BB0E-C1C2-43C2-9415-D0CC47D53056}">
      <dgm:prSet/>
      <dgm:spPr/>
      <dgm:t>
        <a:bodyPr/>
        <a:lstStyle/>
        <a:p>
          <a:endParaRPr lang="en-US"/>
        </a:p>
      </dgm:t>
    </dgm:pt>
    <dgm:pt modelId="{16AB67DE-0142-43E0-9EA6-A0D109706D72}" type="sibTrans" cxnId="{5859BB0E-C1C2-43C2-9415-D0CC47D53056}">
      <dgm:prSet/>
      <dgm:spPr/>
      <dgm:t>
        <a:bodyPr/>
        <a:lstStyle/>
        <a:p>
          <a:endParaRPr lang="en-US"/>
        </a:p>
      </dgm:t>
    </dgm:pt>
    <dgm:pt modelId="{F25144F7-F537-458B-8E30-64145781DDAA}">
      <dgm:prSet custT="1"/>
      <dgm:spPr>
        <a:ln>
          <a:solidFill>
            <a:srgbClr val="7030A0"/>
          </a:solidFill>
        </a:ln>
      </dgm:spPr>
      <dgm:t>
        <a:bodyPr/>
        <a:lstStyle/>
        <a:p>
          <a:r>
            <a:rPr lang="en-US" sz="800" dirty="0"/>
            <a:t>Dean or Vice Chancellor (School/Division </a:t>
          </a:r>
          <a:r>
            <a:rPr lang="en-US" sz="800" dirty="0">
              <a:solidFill>
                <a:sysClr val="windowText" lastClr="000000"/>
              </a:solidFill>
            </a:rPr>
            <a:t>Approver) </a:t>
          </a:r>
          <a:r>
            <a:rPr lang="en-US" sz="800" dirty="0"/>
            <a:t>- Review and approve</a:t>
          </a:r>
        </a:p>
      </dgm:t>
    </dgm:pt>
    <dgm:pt modelId="{F8E4CFF5-A64B-4F16-ACBA-A52E537F35D9}" type="parTrans" cxnId="{1762AE23-42E3-4333-A58B-760D1053AD06}">
      <dgm:prSet/>
      <dgm:spPr/>
      <dgm:t>
        <a:bodyPr/>
        <a:lstStyle/>
        <a:p>
          <a:endParaRPr lang="en-US"/>
        </a:p>
      </dgm:t>
    </dgm:pt>
    <dgm:pt modelId="{47EEAFDD-B17E-4A1D-85EC-BC61E823DA14}" type="sibTrans" cxnId="{1762AE23-42E3-4333-A58B-760D1053AD06}">
      <dgm:prSet/>
      <dgm:spPr/>
      <dgm:t>
        <a:bodyPr/>
        <a:lstStyle/>
        <a:p>
          <a:endParaRPr lang="en-US"/>
        </a:p>
      </dgm:t>
    </dgm:pt>
    <dgm:pt modelId="{95C1DB48-5296-4279-9CFF-8DA82CAA58CA}">
      <dgm:prSet custT="1"/>
      <dgm:spPr>
        <a:ln>
          <a:solidFill>
            <a:srgbClr val="7030A0"/>
          </a:solidFill>
        </a:ln>
      </dgm:spPr>
      <dgm:t>
        <a:bodyPr/>
        <a:lstStyle/>
        <a:p>
          <a:r>
            <a:rPr lang="en-US" sz="800" dirty="0"/>
            <a:t>Compensation - Reviews grade, salary range and position specifications (for PD updates not requiring grade change or hiring/filling open position - move to approved)</a:t>
          </a:r>
        </a:p>
      </dgm:t>
    </dgm:pt>
    <dgm:pt modelId="{5AA2B264-B523-48F0-91AD-2D2CA5930AF5}" type="parTrans" cxnId="{E16B33C9-E9ED-4347-937B-1B8F18D6A1C4}">
      <dgm:prSet/>
      <dgm:spPr/>
      <dgm:t>
        <a:bodyPr/>
        <a:lstStyle/>
        <a:p>
          <a:endParaRPr lang="en-US"/>
        </a:p>
      </dgm:t>
    </dgm:pt>
    <dgm:pt modelId="{1C6A23E6-1973-4417-946C-173F9CF6FFC8}" type="sibTrans" cxnId="{E16B33C9-E9ED-4347-937B-1B8F18D6A1C4}">
      <dgm:prSet/>
      <dgm:spPr/>
      <dgm:t>
        <a:bodyPr/>
        <a:lstStyle/>
        <a:p>
          <a:endParaRPr lang="en-US"/>
        </a:p>
      </dgm:t>
    </dgm:pt>
    <dgm:pt modelId="{448E66A1-5CB7-42E1-A8D6-974FC0DF9B20}">
      <dgm:prSet custT="1"/>
      <dgm:spPr>
        <a:ln>
          <a:solidFill>
            <a:srgbClr val="7030A0"/>
          </a:solidFill>
        </a:ln>
      </dgm:spPr>
      <dgm:t>
        <a:bodyPr/>
        <a:lstStyle/>
        <a:p>
          <a:r>
            <a:rPr lang="en-US" sz="800" dirty="0"/>
            <a:t>Chancellor - Review and approve</a:t>
          </a:r>
        </a:p>
      </dgm:t>
    </dgm:pt>
    <dgm:pt modelId="{1351C0C9-7495-47B4-B034-1CE71B7FB67C}" type="parTrans" cxnId="{64E636AD-B03C-4166-9275-052F0D8E1870}">
      <dgm:prSet/>
      <dgm:spPr/>
      <dgm:t>
        <a:bodyPr/>
        <a:lstStyle/>
        <a:p>
          <a:endParaRPr lang="en-US"/>
        </a:p>
      </dgm:t>
    </dgm:pt>
    <dgm:pt modelId="{9E6B810F-30D2-4E96-B24C-382C5C26ED02}" type="sibTrans" cxnId="{64E636AD-B03C-4166-9275-052F0D8E1870}">
      <dgm:prSet/>
      <dgm:spPr/>
      <dgm:t>
        <a:bodyPr/>
        <a:lstStyle/>
        <a:p>
          <a:endParaRPr lang="en-US"/>
        </a:p>
      </dgm:t>
    </dgm:pt>
    <dgm:pt modelId="{E708361B-991F-4ADF-89DE-7AD3A0FCBB97}">
      <dgm:prSet custT="1"/>
      <dgm:spPr>
        <a:ln>
          <a:solidFill>
            <a:srgbClr val="7030A0"/>
          </a:solidFill>
        </a:ln>
      </dgm:spPr>
      <dgm:t>
        <a:bodyPr/>
        <a:lstStyle/>
        <a:p>
          <a:r>
            <a:rPr lang="en-US" sz="800" dirty="0"/>
            <a:t>Compensation - Updates position data in PeopleSoft</a:t>
          </a:r>
        </a:p>
      </dgm:t>
    </dgm:pt>
    <dgm:pt modelId="{D5B20D3D-3A4E-494C-81BF-C39D999E79B3}" type="parTrans" cxnId="{434F7913-FD6B-4CED-9BE9-98B396B6D58F}">
      <dgm:prSet/>
      <dgm:spPr/>
      <dgm:t>
        <a:bodyPr/>
        <a:lstStyle/>
        <a:p>
          <a:endParaRPr lang="en-US"/>
        </a:p>
      </dgm:t>
    </dgm:pt>
    <dgm:pt modelId="{5FC60F1D-1471-4A37-B778-CDEEC4292BF8}" type="sibTrans" cxnId="{434F7913-FD6B-4CED-9BE9-98B396B6D58F}">
      <dgm:prSet/>
      <dgm:spPr/>
      <dgm:t>
        <a:bodyPr/>
        <a:lstStyle/>
        <a:p>
          <a:endParaRPr lang="en-US"/>
        </a:p>
      </dgm:t>
    </dgm:pt>
    <dgm:pt modelId="{22264A7B-E6FD-45D2-AB10-D9077B16C864}">
      <dgm:prSet custT="1"/>
      <dgm:spPr>
        <a:ln>
          <a:solidFill>
            <a:srgbClr val="7030A0"/>
          </a:solidFill>
        </a:ln>
      </dgm:spPr>
      <dgm:t>
        <a:bodyPr/>
        <a:lstStyle/>
        <a:p>
          <a:r>
            <a:rPr lang="en-US" sz="800" dirty="0"/>
            <a:t>Initiator and Department Approver - Notified of approval, starts posting</a:t>
          </a:r>
        </a:p>
      </dgm:t>
    </dgm:pt>
    <dgm:pt modelId="{E7E90500-3E7A-449C-A622-65F2D9D64FE1}" type="parTrans" cxnId="{2376E8BF-E71E-4B17-AAF8-A27C7E4A24B6}">
      <dgm:prSet/>
      <dgm:spPr/>
      <dgm:t>
        <a:bodyPr/>
        <a:lstStyle/>
        <a:p>
          <a:endParaRPr lang="en-US"/>
        </a:p>
      </dgm:t>
    </dgm:pt>
    <dgm:pt modelId="{3EC68084-7571-4D61-9648-E8309FAD4282}" type="sibTrans" cxnId="{2376E8BF-E71E-4B17-AAF8-A27C7E4A24B6}">
      <dgm:prSet/>
      <dgm:spPr/>
      <dgm:t>
        <a:bodyPr/>
        <a:lstStyle/>
        <a:p>
          <a:endParaRPr lang="en-US"/>
        </a:p>
      </dgm:t>
    </dgm:pt>
    <dgm:pt modelId="{31BCE428-178C-4E4B-BCF5-3A305D99B720}">
      <dgm:prSet phldrT="[Text]" custT="1"/>
      <dgm:spPr>
        <a:ln>
          <a:solidFill>
            <a:srgbClr val="8A3CC4"/>
          </a:solidFill>
        </a:ln>
      </dgm:spPr>
      <dgm:t>
        <a:bodyPr/>
        <a:lstStyle/>
        <a:p>
          <a:r>
            <a:rPr lang="en-US" sz="800" dirty="0"/>
            <a:t>Department Approver - Creates or Approves posting</a:t>
          </a:r>
        </a:p>
      </dgm:t>
    </dgm:pt>
    <dgm:pt modelId="{1D193CDC-D645-4DFE-813A-EFEEDC6FE88C}" type="parTrans" cxnId="{6B420695-D74A-489F-81AE-67911955A511}">
      <dgm:prSet/>
      <dgm:spPr/>
      <dgm:t>
        <a:bodyPr/>
        <a:lstStyle/>
        <a:p>
          <a:endParaRPr lang="en-US"/>
        </a:p>
      </dgm:t>
    </dgm:pt>
    <dgm:pt modelId="{644173D7-24C5-4883-942F-FC9C4786AEBC}" type="sibTrans" cxnId="{6B420695-D74A-489F-81AE-67911955A511}">
      <dgm:prSet/>
      <dgm:spPr/>
      <dgm:t>
        <a:bodyPr/>
        <a:lstStyle/>
        <a:p>
          <a:endParaRPr lang="en-US"/>
        </a:p>
      </dgm:t>
    </dgm:pt>
    <dgm:pt modelId="{5FBF00B4-0644-4270-8252-4BE8A23EA919}">
      <dgm:prSet phldrT="[Text]" custT="1"/>
      <dgm:spPr>
        <a:ln>
          <a:solidFill>
            <a:srgbClr val="8A3CC4"/>
          </a:solidFill>
        </a:ln>
      </dgm:spPr>
      <dgm:t>
        <a:bodyPr/>
        <a:lstStyle/>
        <a:p>
          <a:r>
            <a:rPr lang="en-US" sz="800"/>
            <a:t>Department Head - Reviews (optional)</a:t>
          </a:r>
        </a:p>
      </dgm:t>
    </dgm:pt>
    <dgm:pt modelId="{A85BFC05-162B-4EEF-8A20-83E7D2904421}" type="parTrans" cxnId="{EC1E0CAD-67E5-40E3-9F74-0516DB3804C6}">
      <dgm:prSet/>
      <dgm:spPr/>
      <dgm:t>
        <a:bodyPr/>
        <a:lstStyle/>
        <a:p>
          <a:endParaRPr lang="en-US"/>
        </a:p>
      </dgm:t>
    </dgm:pt>
    <dgm:pt modelId="{11DB9A1F-DCBB-41A9-AC1B-50F6CA6BAA07}" type="sibTrans" cxnId="{EC1E0CAD-67E5-40E3-9F74-0516DB3804C6}">
      <dgm:prSet/>
      <dgm:spPr/>
      <dgm:t>
        <a:bodyPr/>
        <a:lstStyle/>
        <a:p>
          <a:endParaRPr lang="en-US"/>
        </a:p>
      </dgm:t>
    </dgm:pt>
    <dgm:pt modelId="{EF96FD24-C9D0-4832-8DB0-841ECA04C2D3}">
      <dgm:prSet phldrT="[Text]" custT="1"/>
      <dgm:spPr>
        <a:ln>
          <a:solidFill>
            <a:srgbClr val="8A3CC4"/>
          </a:solidFill>
        </a:ln>
      </dgm:spPr>
      <dgm:t>
        <a:bodyPr/>
        <a:lstStyle/>
        <a:p>
          <a:r>
            <a:rPr lang="en-US" sz="800"/>
            <a:t>Talent Aquisition - Final Review of Advertisement and position details</a:t>
          </a:r>
        </a:p>
      </dgm:t>
    </dgm:pt>
    <dgm:pt modelId="{3C8FEB00-3E0C-401E-A354-A5EFBA29C1B9}" type="parTrans" cxnId="{A69854AB-7AAF-48EE-AF2E-86845E39365A}">
      <dgm:prSet/>
      <dgm:spPr/>
      <dgm:t>
        <a:bodyPr/>
        <a:lstStyle/>
        <a:p>
          <a:endParaRPr lang="en-US"/>
        </a:p>
      </dgm:t>
    </dgm:pt>
    <dgm:pt modelId="{C47DBDBE-C4F8-42E3-B0D1-D1E6C13812C1}" type="sibTrans" cxnId="{A69854AB-7AAF-48EE-AF2E-86845E39365A}">
      <dgm:prSet/>
      <dgm:spPr/>
      <dgm:t>
        <a:bodyPr/>
        <a:lstStyle/>
        <a:p>
          <a:endParaRPr lang="en-US"/>
        </a:p>
      </dgm:t>
    </dgm:pt>
    <dgm:pt modelId="{4EDE59AE-BF04-4D25-BEAC-0A460C1E16B1}">
      <dgm:prSet phldrT="[Text]" custT="1"/>
      <dgm:spPr>
        <a:ln>
          <a:solidFill>
            <a:srgbClr val="8A3CC4"/>
          </a:solidFill>
        </a:ln>
      </dgm:spPr>
      <dgm:t>
        <a:bodyPr/>
        <a:lstStyle/>
        <a:p>
          <a:r>
            <a:rPr lang="en-US" sz="800" dirty="0"/>
            <a:t>Position Posted - Initiator and Department Approver notified of status</a:t>
          </a:r>
        </a:p>
      </dgm:t>
    </dgm:pt>
    <dgm:pt modelId="{497F6B4E-3C77-4EC4-B9ED-7DD1FCFFB129}" type="parTrans" cxnId="{15415E1D-6C16-4EED-800C-9D161D559000}">
      <dgm:prSet/>
      <dgm:spPr/>
      <dgm:t>
        <a:bodyPr/>
        <a:lstStyle/>
        <a:p>
          <a:endParaRPr lang="en-US"/>
        </a:p>
      </dgm:t>
    </dgm:pt>
    <dgm:pt modelId="{71F1EF9D-0ACA-4AAF-AAA2-0A401CEE4686}" type="sibTrans" cxnId="{15415E1D-6C16-4EED-800C-9D161D559000}">
      <dgm:prSet/>
      <dgm:spPr/>
      <dgm:t>
        <a:bodyPr/>
        <a:lstStyle/>
        <a:p>
          <a:endParaRPr lang="en-US"/>
        </a:p>
      </dgm:t>
    </dgm:pt>
    <dgm:pt modelId="{E0A0B98B-9D50-44D0-B313-11E8CB4E6BF1}">
      <dgm:prSet phldrT="[Text]" custT="1"/>
      <dgm:spPr>
        <a:ln>
          <a:solidFill>
            <a:srgbClr val="8A3CC4"/>
          </a:solidFill>
        </a:ln>
      </dgm:spPr>
      <dgm:t>
        <a:bodyPr/>
        <a:lstStyle/>
        <a:p>
          <a:r>
            <a:rPr lang="en-US" sz="800" dirty="0"/>
            <a:t>Applicant Reviewer - Reviews applications and moves in workflow through Recommend for Hire (must move to campus interview before Recommend for Hire)</a:t>
          </a:r>
        </a:p>
      </dgm:t>
    </dgm:pt>
    <dgm:pt modelId="{E0525326-93B8-4A2B-B48C-2B2225BD1401}" type="parTrans" cxnId="{EC6B3D8B-D299-4048-9DBC-1FDB1BC4BA75}">
      <dgm:prSet/>
      <dgm:spPr/>
      <dgm:t>
        <a:bodyPr/>
        <a:lstStyle/>
        <a:p>
          <a:endParaRPr lang="en-US"/>
        </a:p>
      </dgm:t>
    </dgm:pt>
    <dgm:pt modelId="{A5D93D30-983D-4800-B3B0-0502E6E87773}" type="sibTrans" cxnId="{EC6B3D8B-D299-4048-9DBC-1FDB1BC4BA75}">
      <dgm:prSet/>
      <dgm:spPr/>
      <dgm:t>
        <a:bodyPr/>
        <a:lstStyle/>
        <a:p>
          <a:endParaRPr lang="en-US"/>
        </a:p>
      </dgm:t>
    </dgm:pt>
    <dgm:pt modelId="{91EF9091-2885-46B9-82CD-4CA8769461A9}">
      <dgm:prSet phldrT="[Text]" custT="1"/>
      <dgm:spPr>
        <a:ln>
          <a:solidFill>
            <a:srgbClr val="8A3CC4"/>
          </a:solidFill>
        </a:ln>
      </dgm:spPr>
      <dgm:t>
        <a:bodyPr/>
        <a:lstStyle/>
        <a:p>
          <a:r>
            <a:rPr lang="en-US" sz="800" dirty="0"/>
            <a:t>Initiator and Department Approver notified of Recommend for Hire, start hiring proposal</a:t>
          </a:r>
        </a:p>
      </dgm:t>
    </dgm:pt>
    <dgm:pt modelId="{C6B17247-BEE1-4168-AC4D-97E224001072}" type="parTrans" cxnId="{BEFEC760-F475-4FCD-91ED-84B0D20C8CB6}">
      <dgm:prSet/>
      <dgm:spPr/>
      <dgm:t>
        <a:bodyPr/>
        <a:lstStyle/>
        <a:p>
          <a:endParaRPr lang="en-US"/>
        </a:p>
      </dgm:t>
    </dgm:pt>
    <dgm:pt modelId="{88E0E8B0-67B1-4276-819D-F54DCCCB31C5}" type="sibTrans" cxnId="{BEFEC760-F475-4FCD-91ED-84B0D20C8CB6}">
      <dgm:prSet/>
      <dgm:spPr/>
      <dgm:t>
        <a:bodyPr/>
        <a:lstStyle/>
        <a:p>
          <a:endParaRPr lang="en-US"/>
        </a:p>
      </dgm:t>
    </dgm:pt>
    <dgm:pt modelId="{361372B5-E0E1-42CE-B6FA-79AF9B1E4A1F}">
      <dgm:prSet custT="1"/>
      <dgm:spPr>
        <a:ln>
          <a:solidFill>
            <a:srgbClr val="8A3CC4"/>
          </a:solidFill>
        </a:ln>
      </dgm:spPr>
      <dgm:t>
        <a:bodyPr/>
        <a:lstStyle/>
        <a:p>
          <a:r>
            <a:rPr lang="en-US" sz="800" dirty="0"/>
            <a:t>Department Approver - Creates or Approves hiring proposal</a:t>
          </a:r>
        </a:p>
      </dgm:t>
    </dgm:pt>
    <dgm:pt modelId="{6C015885-7259-409B-94C2-C0A177231A44}" type="parTrans" cxnId="{61DFAF47-0BB4-4E49-8B06-516FE3FDD059}">
      <dgm:prSet/>
      <dgm:spPr/>
      <dgm:t>
        <a:bodyPr/>
        <a:lstStyle/>
        <a:p>
          <a:endParaRPr lang="en-US"/>
        </a:p>
      </dgm:t>
    </dgm:pt>
    <dgm:pt modelId="{DA03843A-12E0-4B24-947B-FB220DEF0D2A}" type="sibTrans" cxnId="{61DFAF47-0BB4-4E49-8B06-516FE3FDD059}">
      <dgm:prSet/>
      <dgm:spPr/>
      <dgm:t>
        <a:bodyPr/>
        <a:lstStyle/>
        <a:p>
          <a:endParaRPr lang="en-US"/>
        </a:p>
      </dgm:t>
    </dgm:pt>
    <dgm:pt modelId="{0332B007-BFE6-41EC-BF37-4557B07C02C1}">
      <dgm:prSet custT="1"/>
      <dgm:spPr>
        <a:ln>
          <a:solidFill>
            <a:srgbClr val="8A3CC4"/>
          </a:solidFill>
        </a:ln>
      </dgm:spPr>
      <dgm:t>
        <a:bodyPr/>
        <a:lstStyle/>
        <a:p>
          <a:r>
            <a:rPr lang="en-US" sz="800"/>
            <a:t>Department Head - Reviews (optional)</a:t>
          </a:r>
        </a:p>
      </dgm:t>
    </dgm:pt>
    <dgm:pt modelId="{3C66F85C-DA6D-45F4-8E63-F064BF286EAD}" type="parTrans" cxnId="{8CF35BC5-9E33-40B7-BC82-F47053908190}">
      <dgm:prSet/>
      <dgm:spPr/>
      <dgm:t>
        <a:bodyPr/>
        <a:lstStyle/>
        <a:p>
          <a:endParaRPr lang="en-US"/>
        </a:p>
      </dgm:t>
    </dgm:pt>
    <dgm:pt modelId="{17CD2110-5682-4C9E-A98D-661C86F0B4B1}" type="sibTrans" cxnId="{8CF35BC5-9E33-40B7-BC82-F47053908190}">
      <dgm:prSet/>
      <dgm:spPr/>
      <dgm:t>
        <a:bodyPr/>
        <a:lstStyle/>
        <a:p>
          <a:endParaRPr lang="en-US"/>
        </a:p>
      </dgm:t>
    </dgm:pt>
    <dgm:pt modelId="{A5C1F622-6A2C-4929-B14D-9EE2B20C298C}">
      <dgm:prSet custT="1"/>
      <dgm:spPr>
        <a:ln>
          <a:solidFill>
            <a:srgbClr val="8A3CC4"/>
          </a:solidFill>
        </a:ln>
      </dgm:spPr>
      <dgm:t>
        <a:bodyPr/>
        <a:lstStyle/>
        <a:p>
          <a:r>
            <a:rPr lang="en-US" sz="800" dirty="0"/>
            <a:t>Talent </a:t>
          </a:r>
          <a:r>
            <a:rPr lang="en-US" sz="800" dirty="0" err="1"/>
            <a:t>Aquisition</a:t>
          </a:r>
          <a:r>
            <a:rPr lang="en-US" sz="800" dirty="0"/>
            <a:t> - Reviews candidate qualifications</a:t>
          </a:r>
        </a:p>
      </dgm:t>
    </dgm:pt>
    <dgm:pt modelId="{D7B8F56B-F685-481D-B526-E1A6B8068FEB}" type="parTrans" cxnId="{C2C48664-78F7-4505-9851-780023A2CDD0}">
      <dgm:prSet/>
      <dgm:spPr/>
      <dgm:t>
        <a:bodyPr/>
        <a:lstStyle/>
        <a:p>
          <a:endParaRPr lang="en-US"/>
        </a:p>
      </dgm:t>
    </dgm:pt>
    <dgm:pt modelId="{2A5A478B-616B-4811-B9EA-66634C9AD176}" type="sibTrans" cxnId="{C2C48664-78F7-4505-9851-780023A2CDD0}">
      <dgm:prSet/>
      <dgm:spPr/>
      <dgm:t>
        <a:bodyPr/>
        <a:lstStyle/>
        <a:p>
          <a:endParaRPr lang="en-US"/>
        </a:p>
      </dgm:t>
    </dgm:pt>
    <dgm:pt modelId="{62B5676C-134D-4800-B3B7-6CD056B2426E}">
      <dgm:prSet custT="1"/>
      <dgm:spPr>
        <a:ln>
          <a:solidFill>
            <a:srgbClr val="8A3CC4"/>
          </a:solidFill>
        </a:ln>
      </dgm:spPr>
      <dgm:t>
        <a:bodyPr/>
        <a:lstStyle/>
        <a:p>
          <a:r>
            <a:rPr lang="en-US" sz="800"/>
            <a:t>Compensation - Provides HR Recommended salary range</a:t>
          </a:r>
        </a:p>
      </dgm:t>
    </dgm:pt>
    <dgm:pt modelId="{FAB4C234-3C80-496D-A03D-93EF08E86E3D}" type="parTrans" cxnId="{1F195BC0-B312-4EFE-84C7-CA2554F06D16}">
      <dgm:prSet/>
      <dgm:spPr/>
      <dgm:t>
        <a:bodyPr/>
        <a:lstStyle/>
        <a:p>
          <a:endParaRPr lang="en-US"/>
        </a:p>
      </dgm:t>
    </dgm:pt>
    <dgm:pt modelId="{2C409C54-FCAE-4FCE-9183-D232939658BB}" type="sibTrans" cxnId="{1F195BC0-B312-4EFE-84C7-CA2554F06D16}">
      <dgm:prSet/>
      <dgm:spPr/>
      <dgm:t>
        <a:bodyPr/>
        <a:lstStyle/>
        <a:p>
          <a:endParaRPr lang="en-US"/>
        </a:p>
      </dgm:t>
    </dgm:pt>
    <dgm:pt modelId="{CA0B4249-90B4-4462-BF1C-AED4F13CEE95}">
      <dgm:prSet custT="1"/>
      <dgm:spPr>
        <a:ln>
          <a:solidFill>
            <a:srgbClr val="8A3CC4"/>
          </a:solidFill>
        </a:ln>
      </dgm:spPr>
      <dgm:t>
        <a:bodyPr/>
        <a:lstStyle/>
        <a:p>
          <a:r>
            <a:rPr lang="en-US" sz="800" dirty="0"/>
            <a:t>Budget Approver - Adds approved starting salary</a:t>
          </a:r>
        </a:p>
      </dgm:t>
    </dgm:pt>
    <dgm:pt modelId="{FD822210-6865-4147-86DC-03FB9491B876}" type="parTrans" cxnId="{259E8F3C-0815-4B2C-8BA4-EC3F75E73A6E}">
      <dgm:prSet/>
      <dgm:spPr/>
      <dgm:t>
        <a:bodyPr/>
        <a:lstStyle/>
        <a:p>
          <a:endParaRPr lang="en-US"/>
        </a:p>
      </dgm:t>
    </dgm:pt>
    <dgm:pt modelId="{34F91FEC-3854-4474-8135-AB9A73491F7A}" type="sibTrans" cxnId="{259E8F3C-0815-4B2C-8BA4-EC3F75E73A6E}">
      <dgm:prSet/>
      <dgm:spPr/>
      <dgm:t>
        <a:bodyPr/>
        <a:lstStyle/>
        <a:p>
          <a:endParaRPr lang="en-US"/>
        </a:p>
      </dgm:t>
    </dgm:pt>
    <dgm:pt modelId="{117F88F5-B79D-4B36-9AB2-8B48F1C0C321}">
      <dgm:prSet custT="1"/>
      <dgm:spPr>
        <a:ln>
          <a:solidFill>
            <a:srgbClr val="8A3CC4"/>
          </a:solidFill>
        </a:ln>
      </dgm:spPr>
      <dgm:t>
        <a:bodyPr/>
        <a:lstStyle/>
        <a:p>
          <a:r>
            <a:rPr lang="en-US" sz="800" dirty="0"/>
            <a:t>Dean or Vice Chancellor (School/Division </a:t>
          </a:r>
          <a:r>
            <a:rPr lang="en-US" sz="800" dirty="0">
              <a:solidFill>
                <a:sysClr val="windowText" lastClr="000000"/>
              </a:solidFill>
            </a:rPr>
            <a:t>Approver) </a:t>
          </a:r>
          <a:r>
            <a:rPr lang="en-US" sz="800" dirty="0"/>
            <a:t>- Approves or changes/enters approved starting salary</a:t>
          </a:r>
        </a:p>
      </dgm:t>
    </dgm:pt>
    <dgm:pt modelId="{1188F4A5-52A0-4943-ABD8-0393B8E62843}" type="parTrans" cxnId="{7843AFC6-2980-4358-B151-5317D48DDA60}">
      <dgm:prSet/>
      <dgm:spPr/>
      <dgm:t>
        <a:bodyPr/>
        <a:lstStyle/>
        <a:p>
          <a:endParaRPr lang="en-US"/>
        </a:p>
      </dgm:t>
    </dgm:pt>
    <dgm:pt modelId="{A5151039-5B9C-43D7-81C4-1D67BD8D85DC}" type="sibTrans" cxnId="{7843AFC6-2980-4358-B151-5317D48DDA60}">
      <dgm:prSet/>
      <dgm:spPr/>
      <dgm:t>
        <a:bodyPr/>
        <a:lstStyle/>
        <a:p>
          <a:endParaRPr lang="en-US"/>
        </a:p>
      </dgm:t>
    </dgm:pt>
    <dgm:pt modelId="{EAF1DA3A-9F12-446D-81EF-8F4C93D8DAC2}">
      <dgm:prSet custT="1"/>
      <dgm:spPr>
        <a:ln>
          <a:solidFill>
            <a:srgbClr val="8A3CC4"/>
          </a:solidFill>
        </a:ln>
      </dgm:spPr>
      <dgm:t>
        <a:bodyPr/>
        <a:lstStyle/>
        <a:p>
          <a:r>
            <a:rPr lang="en-US" sz="800" dirty="0"/>
            <a:t>Initiator or Department Approver - </a:t>
          </a:r>
          <a:r>
            <a:rPr lang="en-US" sz="800" dirty="0" err="1"/>
            <a:t>recieves</a:t>
          </a:r>
          <a:r>
            <a:rPr lang="en-US" sz="800" dirty="0"/>
            <a:t> notice to extend offer and moves to "Offer Accepted."  If rejected, sends back through with revised offer to school/division approver or moves to next candidate</a:t>
          </a:r>
        </a:p>
      </dgm:t>
    </dgm:pt>
    <dgm:pt modelId="{72719062-9878-4619-9C1D-49013D5BFD1E}" type="parTrans" cxnId="{84B78CC2-6FE7-450D-A732-5B0B9E064A92}">
      <dgm:prSet/>
      <dgm:spPr/>
      <dgm:t>
        <a:bodyPr/>
        <a:lstStyle/>
        <a:p>
          <a:endParaRPr lang="en-US"/>
        </a:p>
      </dgm:t>
    </dgm:pt>
    <dgm:pt modelId="{C5FE58E0-47DC-4552-B38F-4C6A0EF5A519}" type="sibTrans" cxnId="{84B78CC2-6FE7-450D-A732-5B0B9E064A92}">
      <dgm:prSet/>
      <dgm:spPr/>
      <dgm:t>
        <a:bodyPr/>
        <a:lstStyle/>
        <a:p>
          <a:endParaRPr lang="en-US"/>
        </a:p>
      </dgm:t>
    </dgm:pt>
    <dgm:pt modelId="{714101DE-A4BD-4A96-BC2D-0BB26A163986}">
      <dgm:prSet custT="1"/>
      <dgm:spPr>
        <a:ln>
          <a:solidFill>
            <a:srgbClr val="8A3CC4"/>
          </a:solidFill>
        </a:ln>
      </dgm:spPr>
      <dgm:t>
        <a:bodyPr/>
        <a:lstStyle/>
        <a:p>
          <a:r>
            <a:rPr lang="en-US" sz="800">
              <a:solidFill>
                <a:sysClr val="windowText" lastClr="000000"/>
              </a:solidFill>
            </a:rPr>
            <a:t>HR - Compensation, Talent Aquisition (Review) &amp; HR Director process candidate</a:t>
          </a:r>
        </a:p>
      </dgm:t>
    </dgm:pt>
    <dgm:pt modelId="{78DAD004-F3E8-4493-9AF3-2E5AFC00B169}" type="parTrans" cxnId="{039A2B93-8D7F-40BC-AA96-9326E00AFA79}">
      <dgm:prSet/>
      <dgm:spPr/>
      <dgm:t>
        <a:bodyPr/>
        <a:lstStyle/>
        <a:p>
          <a:endParaRPr lang="en-US"/>
        </a:p>
      </dgm:t>
    </dgm:pt>
    <dgm:pt modelId="{EB1CDF80-F814-4392-AC5C-7905FA668D5F}" type="sibTrans" cxnId="{039A2B93-8D7F-40BC-AA96-9326E00AFA79}">
      <dgm:prSet/>
      <dgm:spPr/>
      <dgm:t>
        <a:bodyPr/>
        <a:lstStyle/>
        <a:p>
          <a:endParaRPr lang="en-US"/>
        </a:p>
      </dgm:t>
    </dgm:pt>
    <dgm:pt modelId="{901A6864-0DC2-43E6-B05E-E9036DDF8140}">
      <dgm:prSet custT="1"/>
      <dgm:spPr>
        <a:ln>
          <a:solidFill>
            <a:srgbClr val="8A3CC4"/>
          </a:solidFill>
        </a:ln>
      </dgm:spPr>
      <dgm:t>
        <a:bodyPr/>
        <a:lstStyle/>
        <a:p>
          <a:r>
            <a:rPr lang="en-US" sz="800">
              <a:solidFill>
                <a:sysClr val="windowText" lastClr="000000"/>
              </a:solidFill>
            </a:rPr>
            <a:t>Chancellor - Reviews and Approves</a:t>
          </a:r>
        </a:p>
      </dgm:t>
    </dgm:pt>
    <dgm:pt modelId="{AC7A566D-CC4E-4466-A49D-36280F89FA5C}" type="parTrans" cxnId="{91440A55-E297-4AAF-A628-BB77B64B724B}">
      <dgm:prSet/>
      <dgm:spPr/>
      <dgm:t>
        <a:bodyPr/>
        <a:lstStyle/>
        <a:p>
          <a:endParaRPr lang="en-US"/>
        </a:p>
      </dgm:t>
    </dgm:pt>
    <dgm:pt modelId="{95DC067D-7743-4C65-B6DF-3C0F23BF7861}" type="sibTrans" cxnId="{91440A55-E297-4AAF-A628-BB77B64B724B}">
      <dgm:prSet/>
      <dgm:spPr/>
      <dgm:t>
        <a:bodyPr/>
        <a:lstStyle/>
        <a:p>
          <a:endParaRPr lang="en-US"/>
        </a:p>
      </dgm:t>
    </dgm:pt>
    <dgm:pt modelId="{836A3138-6732-4EAB-B966-4816EFF884F5}">
      <dgm:prSet custT="1"/>
      <dgm:spPr>
        <a:ln>
          <a:solidFill>
            <a:srgbClr val="8A3CC4"/>
          </a:solidFill>
        </a:ln>
      </dgm:spPr>
      <dgm:t>
        <a:bodyPr/>
        <a:lstStyle/>
        <a:p>
          <a:r>
            <a:rPr lang="en-US" sz="800" dirty="0"/>
            <a:t>HR Operations - Enters new hire into PeopleSoft</a:t>
          </a:r>
        </a:p>
      </dgm:t>
    </dgm:pt>
    <dgm:pt modelId="{EFA981D5-9BCD-4833-B983-B01513CC8B85}" type="parTrans" cxnId="{36F84DF5-B447-4629-AA67-B4D2484DDEF8}">
      <dgm:prSet/>
      <dgm:spPr/>
      <dgm:t>
        <a:bodyPr/>
        <a:lstStyle/>
        <a:p>
          <a:endParaRPr lang="en-US"/>
        </a:p>
      </dgm:t>
    </dgm:pt>
    <dgm:pt modelId="{FFE79081-A2ED-42BE-8BD8-6F260BE70CEC}" type="sibTrans" cxnId="{36F84DF5-B447-4629-AA67-B4D2484DDEF8}">
      <dgm:prSet/>
      <dgm:spPr/>
      <dgm:t>
        <a:bodyPr/>
        <a:lstStyle/>
        <a:p>
          <a:endParaRPr lang="en-US"/>
        </a:p>
      </dgm:t>
    </dgm:pt>
    <dgm:pt modelId="{5F15A90E-6D5E-4430-99B1-0352F1D62DD1}">
      <dgm:prSet custT="1"/>
      <dgm:spPr>
        <a:ln>
          <a:solidFill>
            <a:srgbClr val="8A3CC4"/>
          </a:solidFill>
        </a:ln>
      </dgm:spPr>
      <dgm:t>
        <a:bodyPr/>
        <a:lstStyle/>
        <a:p>
          <a:r>
            <a:rPr lang="en-US" sz="800" dirty="0">
              <a:solidFill>
                <a:sysClr val="windowText" lastClr="000000"/>
              </a:solidFill>
            </a:rPr>
            <a:t>Talent </a:t>
          </a:r>
          <a:r>
            <a:rPr lang="en-US" sz="800" dirty="0" err="1">
              <a:solidFill>
                <a:sysClr val="windowText" lastClr="000000"/>
              </a:solidFill>
            </a:rPr>
            <a:t>Aquisition</a:t>
          </a:r>
          <a:r>
            <a:rPr lang="en-US" sz="800" dirty="0">
              <a:solidFill>
                <a:sysClr val="windowText" lastClr="000000"/>
              </a:solidFill>
            </a:rPr>
            <a:t> (HR Final)</a:t>
          </a:r>
        </a:p>
      </dgm:t>
    </dgm:pt>
    <dgm:pt modelId="{B26E4257-CDE6-4836-8B73-0A315599BDB0}" type="parTrans" cxnId="{0DD59E6F-7A9C-4B5F-9D81-97FCC2A067B6}">
      <dgm:prSet/>
      <dgm:spPr/>
      <dgm:t>
        <a:bodyPr/>
        <a:lstStyle/>
        <a:p>
          <a:endParaRPr lang="en-US"/>
        </a:p>
      </dgm:t>
    </dgm:pt>
    <dgm:pt modelId="{BE94D0E5-631B-4221-BBA0-C92E88BB4BFF}" type="sibTrans" cxnId="{0DD59E6F-7A9C-4B5F-9D81-97FCC2A067B6}">
      <dgm:prSet/>
      <dgm:spPr/>
      <dgm:t>
        <a:bodyPr/>
        <a:lstStyle/>
        <a:p>
          <a:endParaRPr lang="en-US"/>
        </a:p>
      </dgm:t>
    </dgm:pt>
    <dgm:pt modelId="{442B128D-EAF4-498D-BD04-A532C4A3E22D}" type="pres">
      <dgm:prSet presAssocID="{92544A9E-BAF1-4F97-B634-B911C6EB0C1C}" presName="linearFlow" presStyleCnt="0">
        <dgm:presLayoutVars>
          <dgm:dir/>
          <dgm:animLvl val="lvl"/>
          <dgm:resizeHandles val="exact"/>
        </dgm:presLayoutVars>
      </dgm:prSet>
      <dgm:spPr/>
    </dgm:pt>
    <dgm:pt modelId="{C778D088-0476-4E78-9C30-1B0C43CF06DD}" type="pres">
      <dgm:prSet presAssocID="{54268996-5927-4B1E-90B8-C676E6954E35}" presName="composite" presStyleCnt="0"/>
      <dgm:spPr/>
    </dgm:pt>
    <dgm:pt modelId="{FAFF92DD-7F91-43B1-9010-B877DB2DB07B}" type="pres">
      <dgm:prSet presAssocID="{54268996-5927-4B1E-90B8-C676E6954E35}" presName="parentText" presStyleLbl="alignNode1" presStyleIdx="0" presStyleCnt="3">
        <dgm:presLayoutVars>
          <dgm:chMax val="1"/>
          <dgm:bulletEnabled val="1"/>
        </dgm:presLayoutVars>
      </dgm:prSet>
      <dgm:spPr/>
    </dgm:pt>
    <dgm:pt modelId="{38F9FFE7-5BC7-46BB-A772-91DDDD73D167}" type="pres">
      <dgm:prSet presAssocID="{54268996-5927-4B1E-90B8-C676E6954E35}" presName="descendantText" presStyleLbl="alignAcc1" presStyleIdx="0" presStyleCnt="3" custScaleY="110110">
        <dgm:presLayoutVars>
          <dgm:bulletEnabled val="1"/>
        </dgm:presLayoutVars>
      </dgm:prSet>
      <dgm:spPr/>
    </dgm:pt>
    <dgm:pt modelId="{DF5F0984-8A80-4E62-BE84-01C3CFABD0A0}" type="pres">
      <dgm:prSet presAssocID="{20C56AEB-F82C-407D-A3A5-140180C608B5}" presName="sp" presStyleCnt="0"/>
      <dgm:spPr/>
    </dgm:pt>
    <dgm:pt modelId="{3D2E7CAE-2181-45C3-A67D-9C562AB4F8DF}" type="pres">
      <dgm:prSet presAssocID="{2F356C24-2456-4022-8A98-B1871B1612BE}" presName="composite" presStyleCnt="0"/>
      <dgm:spPr/>
    </dgm:pt>
    <dgm:pt modelId="{CFFC1BC4-DBA7-40C5-9B1C-2DD8A40EF6A8}" type="pres">
      <dgm:prSet presAssocID="{2F356C24-2456-4022-8A98-B1871B1612BE}" presName="parentText" presStyleLbl="alignNode1" presStyleIdx="1" presStyleCnt="3">
        <dgm:presLayoutVars>
          <dgm:chMax val="1"/>
          <dgm:bulletEnabled val="1"/>
        </dgm:presLayoutVars>
      </dgm:prSet>
      <dgm:spPr/>
    </dgm:pt>
    <dgm:pt modelId="{13D491C3-29D6-404E-ACC9-BAE0C6787C25}" type="pres">
      <dgm:prSet presAssocID="{2F356C24-2456-4022-8A98-B1871B1612BE}" presName="descendantText" presStyleLbl="alignAcc1" presStyleIdx="1" presStyleCnt="3">
        <dgm:presLayoutVars>
          <dgm:bulletEnabled val="1"/>
        </dgm:presLayoutVars>
      </dgm:prSet>
      <dgm:spPr/>
    </dgm:pt>
    <dgm:pt modelId="{5F6DE893-585F-45D2-AA18-21C58281EB71}" type="pres">
      <dgm:prSet presAssocID="{F1BB96E9-83A7-4C5C-AEBD-26B88AE4A1D7}" presName="sp" presStyleCnt="0"/>
      <dgm:spPr/>
    </dgm:pt>
    <dgm:pt modelId="{558CA342-DD6A-47B7-8E28-CB85CD96D78E}" type="pres">
      <dgm:prSet presAssocID="{704038CA-4E38-4429-A371-1115FDEF2E7A}" presName="composite" presStyleCnt="0"/>
      <dgm:spPr/>
    </dgm:pt>
    <dgm:pt modelId="{7A63AE7C-117B-48D7-86C6-96B8CDE999F9}" type="pres">
      <dgm:prSet presAssocID="{704038CA-4E38-4429-A371-1115FDEF2E7A}" presName="parentText" presStyleLbl="alignNode1" presStyleIdx="2" presStyleCnt="3" custScaleX="100886" custScaleY="131439">
        <dgm:presLayoutVars>
          <dgm:chMax val="1"/>
          <dgm:bulletEnabled val="1"/>
        </dgm:presLayoutVars>
      </dgm:prSet>
      <dgm:spPr/>
    </dgm:pt>
    <dgm:pt modelId="{37A5BEBE-0A84-4917-888D-FDF3486FCB62}" type="pres">
      <dgm:prSet presAssocID="{704038CA-4E38-4429-A371-1115FDEF2E7A}" presName="descendantText" presStyleLbl="alignAcc1" presStyleIdx="2" presStyleCnt="3" custScaleY="146937">
        <dgm:presLayoutVars>
          <dgm:bulletEnabled val="1"/>
        </dgm:presLayoutVars>
      </dgm:prSet>
      <dgm:spPr/>
    </dgm:pt>
  </dgm:ptLst>
  <dgm:cxnLst>
    <dgm:cxn modelId="{1A967F02-781D-4C5B-8EBD-C5034B56E28E}" srcId="{92544A9E-BAF1-4F97-B634-B911C6EB0C1C}" destId="{54268996-5927-4B1E-90B8-C676E6954E35}" srcOrd="0" destOrd="0" parTransId="{2D3200C6-F56D-4050-8C8D-5E89207FF172}" sibTransId="{20C56AEB-F82C-407D-A3A5-140180C608B5}"/>
    <dgm:cxn modelId="{0C466107-C8DF-4BF7-ACD6-5571CB0E84D3}" type="presOf" srcId="{714101DE-A4BD-4A96-BC2D-0BB26A163986}" destId="{37A5BEBE-0A84-4917-888D-FDF3486FCB62}" srcOrd="0" destOrd="8" presId="urn:microsoft.com/office/officeart/2005/8/layout/chevron2"/>
    <dgm:cxn modelId="{5859BB0E-C1C2-43C2-9415-D0CC47D53056}" srcId="{54268996-5927-4B1E-90B8-C676E6954E35}" destId="{525B760F-A5F2-4066-8E6C-FF48EE97197A}" srcOrd="3" destOrd="0" parTransId="{FC8268E1-79CC-4331-8770-3DBBB87A3A74}" sibTransId="{16AB67DE-0142-43E0-9EA6-A0D109706D72}"/>
    <dgm:cxn modelId="{509D6211-1C38-4A37-8285-CAA162EF2DFA}" type="presOf" srcId="{DA9C06C3-F790-4E52-8A2F-9609D7C064F9}" destId="{38F9FFE7-5BC7-46BB-A772-91DDDD73D167}" srcOrd="0" destOrd="0" presId="urn:microsoft.com/office/officeart/2005/8/layout/chevron2"/>
    <dgm:cxn modelId="{434F7913-FD6B-4CED-9BE9-98B396B6D58F}" srcId="{54268996-5927-4B1E-90B8-C676E6954E35}" destId="{E708361B-991F-4ADF-89DE-7AD3A0FCBB97}" srcOrd="7" destOrd="0" parTransId="{D5B20D3D-3A4E-494C-81BF-C39D999E79B3}" sibTransId="{5FC60F1D-1471-4A37-B778-CDEEC4292BF8}"/>
    <dgm:cxn modelId="{0C8B9318-A570-4FF1-8424-59B4541C3084}" type="presOf" srcId="{901A6864-0DC2-43E6-B05E-E9036DDF8140}" destId="{37A5BEBE-0A84-4917-888D-FDF3486FCB62}" srcOrd="0" destOrd="9" presId="urn:microsoft.com/office/officeart/2005/8/layout/chevron2"/>
    <dgm:cxn modelId="{FEF0DF1A-541A-430A-B0C8-A44A7235B356}" srcId="{54268996-5927-4B1E-90B8-C676E6954E35}" destId="{DA9C06C3-F790-4E52-8A2F-9609D7C064F9}" srcOrd="0" destOrd="0" parTransId="{18E82373-FE82-49CD-8F76-3EB55196014D}" sibTransId="{7FF42817-A722-4EB5-8CFD-BCDD61E3A499}"/>
    <dgm:cxn modelId="{9798011D-A191-4A30-B8F9-E1C8AE66C9BD}" type="presOf" srcId="{5F15A90E-6D5E-4430-99B1-0352F1D62DD1}" destId="{37A5BEBE-0A84-4917-888D-FDF3486FCB62}" srcOrd="0" destOrd="10" presId="urn:microsoft.com/office/officeart/2005/8/layout/chevron2"/>
    <dgm:cxn modelId="{15415E1D-6C16-4EED-800C-9D161D559000}" srcId="{2F356C24-2456-4022-8A98-B1871B1612BE}" destId="{4EDE59AE-BF04-4D25-BEAC-0A460C1E16B1}" srcOrd="5" destOrd="0" parTransId="{497F6B4E-3C77-4EC4-B9ED-7DD1FCFFB129}" sibTransId="{71F1EF9D-0ACA-4AAF-AAA2-0A401CEE4686}"/>
    <dgm:cxn modelId="{BE8AEE1D-4365-4C42-8F67-BC923B5BEAE0}" type="presOf" srcId="{95C1DB48-5296-4279-9CFF-8DA82CAA58CA}" destId="{38F9FFE7-5BC7-46BB-A772-91DDDD73D167}" srcOrd="0" destOrd="5" presId="urn:microsoft.com/office/officeart/2005/8/layout/chevron2"/>
    <dgm:cxn modelId="{40C8BA1E-D7F3-47AD-88C9-DE0C7AC05AEE}" srcId="{54268996-5927-4B1E-90B8-C676E6954E35}" destId="{AB01FC21-11D4-4324-A070-7F140FC19392}" srcOrd="1" destOrd="0" parTransId="{2DD6E2A1-1C8F-4E14-A2F5-538A6323CDC4}" sibTransId="{92AF2D79-B61F-4F0D-BF8F-12A02D3EBD31}"/>
    <dgm:cxn modelId="{5404601F-8E68-4C3A-91AF-1FDF70923523}" srcId="{92544A9E-BAF1-4F97-B634-B911C6EB0C1C}" destId="{704038CA-4E38-4429-A371-1115FDEF2E7A}" srcOrd="2" destOrd="0" parTransId="{10EC641D-42E6-49F8-8222-14502B3A7C8F}" sibTransId="{17AEC770-78A8-4CC9-B356-1A9645A8AD08}"/>
    <dgm:cxn modelId="{1762AE23-42E3-4333-A58B-760D1053AD06}" srcId="{54268996-5927-4B1E-90B8-C676E6954E35}" destId="{F25144F7-F537-458B-8E30-64145781DDAA}" srcOrd="4" destOrd="0" parTransId="{F8E4CFF5-A64B-4F16-ACBA-A52E537F35D9}" sibTransId="{47EEAFDD-B17E-4A1D-85EC-BC61E823DA14}"/>
    <dgm:cxn modelId="{B1786024-FBFD-4536-9AD0-1877376AF55D}" type="presOf" srcId="{EAF1DA3A-9F12-446D-81EF-8F4C93D8DAC2}" destId="{37A5BEBE-0A84-4917-888D-FDF3486FCB62}" srcOrd="0" destOrd="7" presId="urn:microsoft.com/office/officeart/2005/8/layout/chevron2"/>
    <dgm:cxn modelId="{6C86AE31-8F00-4137-8791-DC4F6CBDF8A2}" type="presOf" srcId="{CA0B4249-90B4-4462-BF1C-AED4F13CEE95}" destId="{37A5BEBE-0A84-4917-888D-FDF3486FCB62}" srcOrd="0" destOrd="5" presId="urn:microsoft.com/office/officeart/2005/8/layout/chevron2"/>
    <dgm:cxn modelId="{259E8F3C-0815-4B2C-8BA4-EC3F75E73A6E}" srcId="{704038CA-4E38-4429-A371-1115FDEF2E7A}" destId="{CA0B4249-90B4-4462-BF1C-AED4F13CEE95}" srcOrd="5" destOrd="0" parTransId="{FD822210-6865-4147-86DC-03FB9491B876}" sibTransId="{34F91FEC-3854-4474-8135-AB9A73491F7A}"/>
    <dgm:cxn modelId="{34896F40-FB6E-44B8-ABE7-43053CCF788B}" type="presOf" srcId="{91EF9091-2885-46B9-82CD-4CA8769461A9}" destId="{13D491C3-29D6-404E-ACC9-BAE0C6787C25}" srcOrd="0" destOrd="7" presId="urn:microsoft.com/office/officeart/2005/8/layout/chevron2"/>
    <dgm:cxn modelId="{04CD5C5D-D24C-4AAD-B01B-D8AF42C80DC6}" srcId="{2F356C24-2456-4022-8A98-B1871B1612BE}" destId="{D2F20E54-E0D9-4152-9416-0BA4E42A3D01}" srcOrd="0" destOrd="0" parTransId="{35B17E94-A238-4FB0-8B0F-61BA8A2CDD88}" sibTransId="{84AF114E-25CF-4574-8DB6-411A97D94942}"/>
    <dgm:cxn modelId="{D2B7005E-1229-4D8E-A50C-5F8CC711930E}" srcId="{704038CA-4E38-4429-A371-1115FDEF2E7A}" destId="{08A8EEE5-43F6-4795-986B-A64B4F56B2C9}" srcOrd="0" destOrd="0" parTransId="{BF3936B7-E926-4BB7-9536-6C68567A2A0A}" sibTransId="{A35C9363-DAA9-4A7D-88A3-576CA9D6B4F1}"/>
    <dgm:cxn modelId="{BEFEC760-F475-4FCD-91ED-84B0D20C8CB6}" srcId="{2F356C24-2456-4022-8A98-B1871B1612BE}" destId="{91EF9091-2885-46B9-82CD-4CA8769461A9}" srcOrd="7" destOrd="0" parTransId="{C6B17247-BEE1-4168-AC4D-97E224001072}" sibTransId="{88E0E8B0-67B1-4276-819D-F54DCCCB31C5}"/>
    <dgm:cxn modelId="{54EEBE41-DF1A-4299-8098-E78D9C3F3D3F}" type="presOf" srcId="{7419F46B-C5DE-41F2-909B-94F9CD8AD1C0}" destId="{38F9FFE7-5BC7-46BB-A772-91DDDD73D167}" srcOrd="0" destOrd="2" presId="urn:microsoft.com/office/officeart/2005/8/layout/chevron2"/>
    <dgm:cxn modelId="{1D01A742-B937-4AA3-AD7E-DA1617858B89}" type="presOf" srcId="{92544A9E-BAF1-4F97-B634-B911C6EB0C1C}" destId="{442B128D-EAF4-498D-BD04-A532C4A3E22D}" srcOrd="0" destOrd="0" presId="urn:microsoft.com/office/officeart/2005/8/layout/chevron2"/>
    <dgm:cxn modelId="{C2C48664-78F7-4505-9851-780023A2CDD0}" srcId="{704038CA-4E38-4429-A371-1115FDEF2E7A}" destId="{A5C1F622-6A2C-4929-B14D-9EE2B20C298C}" srcOrd="3" destOrd="0" parTransId="{D7B8F56B-F685-481D-B526-E1A6B8068FEB}" sibTransId="{2A5A478B-616B-4811-B9EA-66634C9AD176}"/>
    <dgm:cxn modelId="{C6ABA545-AC4E-428F-9A4B-5ABE759BC67A}" type="presOf" srcId="{5FBF00B4-0644-4270-8252-4BE8A23EA919}" destId="{13D491C3-29D6-404E-ACC9-BAE0C6787C25}" srcOrd="0" destOrd="2" presId="urn:microsoft.com/office/officeart/2005/8/layout/chevron2"/>
    <dgm:cxn modelId="{4ACDC346-DF1C-432C-8FE2-4B20659A2C61}" type="presOf" srcId="{2F356C24-2456-4022-8A98-B1871B1612BE}" destId="{CFFC1BC4-DBA7-40C5-9B1C-2DD8A40EF6A8}" srcOrd="0" destOrd="0" presId="urn:microsoft.com/office/officeart/2005/8/layout/chevron2"/>
    <dgm:cxn modelId="{F232F246-0CEC-4570-BB53-525993FD3415}" type="presOf" srcId="{704038CA-4E38-4429-A371-1115FDEF2E7A}" destId="{7A63AE7C-117B-48D7-86C6-96B8CDE999F9}" srcOrd="0" destOrd="0" presId="urn:microsoft.com/office/officeart/2005/8/layout/chevron2"/>
    <dgm:cxn modelId="{61DFAF47-0BB4-4E49-8B06-516FE3FDD059}" srcId="{704038CA-4E38-4429-A371-1115FDEF2E7A}" destId="{361372B5-E0E1-42CE-B6FA-79AF9B1E4A1F}" srcOrd="1" destOrd="0" parTransId="{6C015885-7259-409B-94C2-C0A177231A44}" sibTransId="{DA03843A-12E0-4B24-947B-FB220DEF0D2A}"/>
    <dgm:cxn modelId="{06215468-1330-4443-9971-19FF72158DD8}" type="presOf" srcId="{62B5676C-134D-4800-B3B7-6CD056B2426E}" destId="{37A5BEBE-0A84-4917-888D-FDF3486FCB62}" srcOrd="0" destOrd="4" presId="urn:microsoft.com/office/officeart/2005/8/layout/chevron2"/>
    <dgm:cxn modelId="{1A44E54B-4DF0-45AB-845E-318EECA4F883}" type="presOf" srcId="{D2F20E54-E0D9-4152-9416-0BA4E42A3D01}" destId="{13D491C3-29D6-404E-ACC9-BAE0C6787C25}" srcOrd="0" destOrd="0" presId="urn:microsoft.com/office/officeart/2005/8/layout/chevron2"/>
    <dgm:cxn modelId="{24FE646E-F662-4851-AE4D-9E8A3D01E3B7}" type="presOf" srcId="{AB01FC21-11D4-4324-A070-7F140FC19392}" destId="{38F9FFE7-5BC7-46BB-A772-91DDDD73D167}" srcOrd="0" destOrd="1" presId="urn:microsoft.com/office/officeart/2005/8/layout/chevron2"/>
    <dgm:cxn modelId="{0DD59E6F-7A9C-4B5F-9D81-97FCC2A067B6}" srcId="{704038CA-4E38-4429-A371-1115FDEF2E7A}" destId="{5F15A90E-6D5E-4430-99B1-0352F1D62DD1}" srcOrd="10" destOrd="0" parTransId="{B26E4257-CDE6-4836-8B73-0A315599BDB0}" sibTransId="{BE94D0E5-631B-4221-BBA0-C92E88BB4BFF}"/>
    <dgm:cxn modelId="{1E497B73-9913-4D22-81AE-6D5311696168}" type="presOf" srcId="{31BCE428-178C-4E4B-BCF5-3A305D99B720}" destId="{13D491C3-29D6-404E-ACC9-BAE0C6787C25}" srcOrd="0" destOrd="1" presId="urn:microsoft.com/office/officeart/2005/8/layout/chevron2"/>
    <dgm:cxn modelId="{91440A55-E297-4AAF-A628-BB77B64B724B}" srcId="{704038CA-4E38-4429-A371-1115FDEF2E7A}" destId="{901A6864-0DC2-43E6-B05E-E9036DDF8140}" srcOrd="9" destOrd="0" parTransId="{AC7A566D-CC4E-4466-A49D-36280F89FA5C}" sibTransId="{95DC067D-7743-4C65-B6DF-3C0F23BF7861}"/>
    <dgm:cxn modelId="{A039EB77-F625-4182-84D6-E963C76A7C8D}" type="presOf" srcId="{EF96FD24-C9D0-4832-8DB0-841ECA04C2D3}" destId="{13D491C3-29D6-404E-ACC9-BAE0C6787C25}" srcOrd="0" destOrd="4" presId="urn:microsoft.com/office/officeart/2005/8/layout/chevron2"/>
    <dgm:cxn modelId="{6B66AA89-6B0F-4714-A68C-0FC2B95DD7AB}" srcId="{92544A9E-BAF1-4F97-B634-B911C6EB0C1C}" destId="{2F356C24-2456-4022-8A98-B1871B1612BE}" srcOrd="1" destOrd="0" parTransId="{58F862A9-31F5-4C4B-BC82-8FC465C664AC}" sibTransId="{F1BB96E9-83A7-4C5C-AEBD-26B88AE4A1D7}"/>
    <dgm:cxn modelId="{EC6B3D8B-D299-4048-9DBC-1FDB1BC4BA75}" srcId="{2F356C24-2456-4022-8A98-B1871B1612BE}" destId="{E0A0B98B-9D50-44D0-B313-11E8CB4E6BF1}" srcOrd="6" destOrd="0" parTransId="{E0525326-93B8-4A2B-B48C-2B2225BD1401}" sibTransId="{A5D93D30-983D-4800-B3B0-0502E6E87773}"/>
    <dgm:cxn modelId="{2B923B8F-5442-410E-9AFC-CA5731788688}" type="presOf" srcId="{525B760F-A5F2-4066-8E6C-FF48EE97197A}" destId="{38F9FFE7-5BC7-46BB-A772-91DDDD73D167}" srcOrd="0" destOrd="3" presId="urn:microsoft.com/office/officeart/2005/8/layout/chevron2"/>
    <dgm:cxn modelId="{039A2B93-8D7F-40BC-AA96-9326E00AFA79}" srcId="{704038CA-4E38-4429-A371-1115FDEF2E7A}" destId="{714101DE-A4BD-4A96-BC2D-0BB26A163986}" srcOrd="8" destOrd="0" parTransId="{78DAD004-F3E8-4493-9AF3-2E5AFC00B169}" sibTransId="{EB1CDF80-F814-4392-AC5C-7905FA668D5F}"/>
    <dgm:cxn modelId="{80F06394-6EE0-4AC1-95D5-4910794F7562}" srcId="{54268996-5927-4B1E-90B8-C676E6954E35}" destId="{7419F46B-C5DE-41F2-909B-94F9CD8AD1C0}" srcOrd="2" destOrd="0" parTransId="{D268F293-8F23-40A1-966B-F1DC9E416CB6}" sibTransId="{2FD80CB7-5ABD-4926-B507-259482F5A02A}"/>
    <dgm:cxn modelId="{6B420695-D74A-489F-81AE-67911955A511}" srcId="{2F356C24-2456-4022-8A98-B1871B1612BE}" destId="{31BCE428-178C-4E4B-BCF5-3A305D99B720}" srcOrd="1" destOrd="0" parTransId="{1D193CDC-D645-4DFE-813A-EFEEDC6FE88C}" sibTransId="{644173D7-24C5-4883-942F-FC9C4786AEBC}"/>
    <dgm:cxn modelId="{0FEF57AA-5B52-4029-BF8A-15CFDA787003}" type="presOf" srcId="{F25144F7-F537-458B-8E30-64145781DDAA}" destId="{38F9FFE7-5BC7-46BB-A772-91DDDD73D167}" srcOrd="0" destOrd="4" presId="urn:microsoft.com/office/officeart/2005/8/layout/chevron2"/>
    <dgm:cxn modelId="{A69854AB-7AAF-48EE-AF2E-86845E39365A}" srcId="{2F356C24-2456-4022-8A98-B1871B1612BE}" destId="{EF96FD24-C9D0-4832-8DB0-841ECA04C2D3}" srcOrd="4" destOrd="0" parTransId="{3C8FEB00-3E0C-401E-A354-A5EFBA29C1B9}" sibTransId="{C47DBDBE-C4F8-42E3-B0D1-D1E6C13812C1}"/>
    <dgm:cxn modelId="{EC1E0CAD-67E5-40E3-9F74-0516DB3804C6}" srcId="{2F356C24-2456-4022-8A98-B1871B1612BE}" destId="{5FBF00B4-0644-4270-8252-4BE8A23EA919}" srcOrd="2" destOrd="0" parTransId="{A85BFC05-162B-4EEF-8A20-83E7D2904421}" sibTransId="{11DB9A1F-DCBB-41A9-AC1B-50F6CA6BAA07}"/>
    <dgm:cxn modelId="{64E636AD-B03C-4166-9275-052F0D8E1870}" srcId="{54268996-5927-4B1E-90B8-C676E6954E35}" destId="{448E66A1-5CB7-42E1-A8D6-974FC0DF9B20}" srcOrd="6" destOrd="0" parTransId="{1351C0C9-7495-47B4-B034-1CE71B7FB67C}" sibTransId="{9E6B810F-30D2-4E96-B24C-382C5C26ED02}"/>
    <dgm:cxn modelId="{284BA6B7-7A55-44EF-9A5B-E72712AB59E0}" type="presOf" srcId="{E0A0B98B-9D50-44D0-B313-11E8CB4E6BF1}" destId="{13D491C3-29D6-404E-ACC9-BAE0C6787C25}" srcOrd="0" destOrd="6" presId="urn:microsoft.com/office/officeart/2005/8/layout/chevron2"/>
    <dgm:cxn modelId="{2E403ABB-33DF-46C2-82BE-B2AE3604FBBB}" type="presOf" srcId="{448E66A1-5CB7-42E1-A8D6-974FC0DF9B20}" destId="{38F9FFE7-5BC7-46BB-A772-91DDDD73D167}" srcOrd="0" destOrd="6" presId="urn:microsoft.com/office/officeart/2005/8/layout/chevron2"/>
    <dgm:cxn modelId="{67ACA1BB-4490-4631-AC10-645819EE4253}" type="presOf" srcId="{E708361B-991F-4ADF-89DE-7AD3A0FCBB97}" destId="{38F9FFE7-5BC7-46BB-A772-91DDDD73D167}" srcOrd="0" destOrd="7" presId="urn:microsoft.com/office/officeart/2005/8/layout/chevron2"/>
    <dgm:cxn modelId="{2376E8BF-E71E-4B17-AAF8-A27C7E4A24B6}" srcId="{54268996-5927-4B1E-90B8-C676E6954E35}" destId="{22264A7B-E6FD-45D2-AB10-D9077B16C864}" srcOrd="8" destOrd="0" parTransId="{E7E90500-3E7A-449C-A622-65F2D9D64FE1}" sibTransId="{3EC68084-7571-4D61-9648-E8309FAD4282}"/>
    <dgm:cxn modelId="{1F195BC0-B312-4EFE-84C7-CA2554F06D16}" srcId="{704038CA-4E38-4429-A371-1115FDEF2E7A}" destId="{62B5676C-134D-4800-B3B7-6CD056B2426E}" srcOrd="4" destOrd="0" parTransId="{FAB4C234-3C80-496D-A03D-93EF08E86E3D}" sibTransId="{2C409C54-FCAE-4FCE-9183-D232939658BB}"/>
    <dgm:cxn modelId="{84B78CC2-6FE7-450D-A732-5B0B9E064A92}" srcId="{704038CA-4E38-4429-A371-1115FDEF2E7A}" destId="{EAF1DA3A-9F12-446D-81EF-8F4C93D8DAC2}" srcOrd="7" destOrd="0" parTransId="{72719062-9878-4619-9C1D-49013D5BFD1E}" sibTransId="{C5FE58E0-47DC-4552-B38F-4C6A0EF5A519}"/>
    <dgm:cxn modelId="{8CF35BC5-9E33-40B7-BC82-F47053908190}" srcId="{704038CA-4E38-4429-A371-1115FDEF2E7A}" destId="{0332B007-BFE6-41EC-BF37-4557B07C02C1}" srcOrd="2" destOrd="0" parTransId="{3C66F85C-DA6D-45F4-8E63-F064BF286EAD}" sibTransId="{17CD2110-5682-4C9E-A98D-661C86F0B4B1}"/>
    <dgm:cxn modelId="{7843AFC6-2980-4358-B151-5317D48DDA60}" srcId="{704038CA-4E38-4429-A371-1115FDEF2E7A}" destId="{117F88F5-B79D-4B36-9AB2-8B48F1C0C321}" srcOrd="6" destOrd="0" parTransId="{1188F4A5-52A0-4943-ABD8-0393B8E62843}" sibTransId="{A5151039-5B9C-43D7-81C4-1D67BD8D85DC}"/>
    <dgm:cxn modelId="{198EBDC8-4A7C-4AE1-9818-0E7B5F4072D0}" type="presOf" srcId="{1F74A011-1C78-4B80-BB86-28A6DF8837F1}" destId="{13D491C3-29D6-404E-ACC9-BAE0C6787C25}" srcOrd="0" destOrd="3" presId="urn:microsoft.com/office/officeart/2005/8/layout/chevron2"/>
    <dgm:cxn modelId="{E16B33C9-E9ED-4347-937B-1B8F18D6A1C4}" srcId="{54268996-5927-4B1E-90B8-C676E6954E35}" destId="{95C1DB48-5296-4279-9CFF-8DA82CAA58CA}" srcOrd="5" destOrd="0" parTransId="{5AA2B264-B523-48F0-91AD-2D2CA5930AF5}" sibTransId="{1C6A23E6-1973-4417-946C-173F9CF6FFC8}"/>
    <dgm:cxn modelId="{DC5576CA-2F69-4B89-A4CA-8D6ECDA6FC46}" type="presOf" srcId="{836A3138-6732-4EAB-B966-4816EFF884F5}" destId="{37A5BEBE-0A84-4917-888D-FDF3486FCB62}" srcOrd="0" destOrd="11" presId="urn:microsoft.com/office/officeart/2005/8/layout/chevron2"/>
    <dgm:cxn modelId="{FABCEED2-F7AF-45EC-9683-6EB2E280EA5B}" type="presOf" srcId="{22264A7B-E6FD-45D2-AB10-D9077B16C864}" destId="{38F9FFE7-5BC7-46BB-A772-91DDDD73D167}" srcOrd="0" destOrd="8" presId="urn:microsoft.com/office/officeart/2005/8/layout/chevron2"/>
    <dgm:cxn modelId="{09F831DB-DBD8-4D18-BDBC-22FBD9D1B571}" type="presOf" srcId="{361372B5-E0E1-42CE-B6FA-79AF9B1E4A1F}" destId="{37A5BEBE-0A84-4917-888D-FDF3486FCB62}" srcOrd="0" destOrd="1" presId="urn:microsoft.com/office/officeart/2005/8/layout/chevron2"/>
    <dgm:cxn modelId="{36AFB5E3-A932-4D31-9B38-DEC757B461E0}" type="presOf" srcId="{54268996-5927-4B1E-90B8-C676E6954E35}" destId="{FAFF92DD-7F91-43B1-9010-B877DB2DB07B}" srcOrd="0" destOrd="0" presId="urn:microsoft.com/office/officeart/2005/8/layout/chevron2"/>
    <dgm:cxn modelId="{9273ADE6-5B7C-43C3-A099-D82F60D2F80E}" srcId="{2F356C24-2456-4022-8A98-B1871B1612BE}" destId="{1F74A011-1C78-4B80-BB86-28A6DF8837F1}" srcOrd="3" destOrd="0" parTransId="{AE90131D-5406-4791-93F4-E881D35170A1}" sibTransId="{64795017-8F2A-4833-A76E-396D64ED0145}"/>
    <dgm:cxn modelId="{79628FEC-0885-4B32-98B7-1A8A2B2C60A4}" type="presOf" srcId="{0332B007-BFE6-41EC-BF37-4557B07C02C1}" destId="{37A5BEBE-0A84-4917-888D-FDF3486FCB62}" srcOrd="0" destOrd="2" presId="urn:microsoft.com/office/officeart/2005/8/layout/chevron2"/>
    <dgm:cxn modelId="{5716C2EF-03D7-418E-9D38-461C0CAD043C}" type="presOf" srcId="{4EDE59AE-BF04-4D25-BEAC-0A460C1E16B1}" destId="{13D491C3-29D6-404E-ACC9-BAE0C6787C25}" srcOrd="0" destOrd="5" presId="urn:microsoft.com/office/officeart/2005/8/layout/chevron2"/>
    <dgm:cxn modelId="{F1F95CF0-64D3-48E7-8ED2-BBF62903AA36}" type="presOf" srcId="{117F88F5-B79D-4B36-9AB2-8B48F1C0C321}" destId="{37A5BEBE-0A84-4917-888D-FDF3486FCB62}" srcOrd="0" destOrd="6" presId="urn:microsoft.com/office/officeart/2005/8/layout/chevron2"/>
    <dgm:cxn modelId="{36F84DF5-B447-4629-AA67-B4D2484DDEF8}" srcId="{704038CA-4E38-4429-A371-1115FDEF2E7A}" destId="{836A3138-6732-4EAB-B966-4816EFF884F5}" srcOrd="11" destOrd="0" parTransId="{EFA981D5-9BCD-4833-B983-B01513CC8B85}" sibTransId="{FFE79081-A2ED-42BE-8BD8-6F260BE70CEC}"/>
    <dgm:cxn modelId="{8B7C00F9-8BA5-4152-A5F5-E8C3C5D3D08B}" type="presOf" srcId="{08A8EEE5-43F6-4795-986B-A64B4F56B2C9}" destId="{37A5BEBE-0A84-4917-888D-FDF3486FCB62}" srcOrd="0" destOrd="0" presId="urn:microsoft.com/office/officeart/2005/8/layout/chevron2"/>
    <dgm:cxn modelId="{17D098FC-58E5-4570-870C-D785922DCD40}" type="presOf" srcId="{A5C1F622-6A2C-4929-B14D-9EE2B20C298C}" destId="{37A5BEBE-0A84-4917-888D-FDF3486FCB62}" srcOrd="0" destOrd="3" presId="urn:microsoft.com/office/officeart/2005/8/layout/chevron2"/>
    <dgm:cxn modelId="{38D93F45-855E-4DE7-AB53-1239BE200331}" type="presParOf" srcId="{442B128D-EAF4-498D-BD04-A532C4A3E22D}" destId="{C778D088-0476-4E78-9C30-1B0C43CF06DD}" srcOrd="0" destOrd="0" presId="urn:microsoft.com/office/officeart/2005/8/layout/chevron2"/>
    <dgm:cxn modelId="{DB14DE22-8719-40BF-B554-9F21CCBF8030}" type="presParOf" srcId="{C778D088-0476-4E78-9C30-1B0C43CF06DD}" destId="{FAFF92DD-7F91-43B1-9010-B877DB2DB07B}" srcOrd="0" destOrd="0" presId="urn:microsoft.com/office/officeart/2005/8/layout/chevron2"/>
    <dgm:cxn modelId="{9395B90A-EF90-4E0B-8168-1373550CAA74}" type="presParOf" srcId="{C778D088-0476-4E78-9C30-1B0C43CF06DD}" destId="{38F9FFE7-5BC7-46BB-A772-91DDDD73D167}" srcOrd="1" destOrd="0" presId="urn:microsoft.com/office/officeart/2005/8/layout/chevron2"/>
    <dgm:cxn modelId="{3822A6BF-BF96-4C43-8E72-DC3A48693AAD}" type="presParOf" srcId="{442B128D-EAF4-498D-BD04-A532C4A3E22D}" destId="{DF5F0984-8A80-4E62-BE84-01C3CFABD0A0}" srcOrd="1" destOrd="0" presId="urn:microsoft.com/office/officeart/2005/8/layout/chevron2"/>
    <dgm:cxn modelId="{4C52BE89-D09B-46B3-BE7B-30A8CA3A35C8}" type="presParOf" srcId="{442B128D-EAF4-498D-BD04-A532C4A3E22D}" destId="{3D2E7CAE-2181-45C3-A67D-9C562AB4F8DF}" srcOrd="2" destOrd="0" presId="urn:microsoft.com/office/officeart/2005/8/layout/chevron2"/>
    <dgm:cxn modelId="{767E5E36-BF9E-4D55-8E8D-3B6D6C7FFAA6}" type="presParOf" srcId="{3D2E7CAE-2181-45C3-A67D-9C562AB4F8DF}" destId="{CFFC1BC4-DBA7-40C5-9B1C-2DD8A40EF6A8}" srcOrd="0" destOrd="0" presId="urn:microsoft.com/office/officeart/2005/8/layout/chevron2"/>
    <dgm:cxn modelId="{07660920-89F3-4646-9FB0-52A599ABA675}" type="presParOf" srcId="{3D2E7CAE-2181-45C3-A67D-9C562AB4F8DF}" destId="{13D491C3-29D6-404E-ACC9-BAE0C6787C25}" srcOrd="1" destOrd="0" presId="urn:microsoft.com/office/officeart/2005/8/layout/chevron2"/>
    <dgm:cxn modelId="{5DFCBCD4-F6E2-4453-9B90-459D69239E3A}" type="presParOf" srcId="{442B128D-EAF4-498D-BD04-A532C4A3E22D}" destId="{5F6DE893-585F-45D2-AA18-21C58281EB71}" srcOrd="3" destOrd="0" presId="urn:microsoft.com/office/officeart/2005/8/layout/chevron2"/>
    <dgm:cxn modelId="{C982F65D-F225-4A3B-AD42-E632A8805DFB}" type="presParOf" srcId="{442B128D-EAF4-498D-BD04-A532C4A3E22D}" destId="{558CA342-DD6A-47B7-8E28-CB85CD96D78E}" srcOrd="4" destOrd="0" presId="urn:microsoft.com/office/officeart/2005/8/layout/chevron2"/>
    <dgm:cxn modelId="{35802046-A25C-468F-93B6-D49E6CBD41B8}" type="presParOf" srcId="{558CA342-DD6A-47B7-8E28-CB85CD96D78E}" destId="{7A63AE7C-117B-48D7-86C6-96B8CDE999F9}" srcOrd="0" destOrd="0" presId="urn:microsoft.com/office/officeart/2005/8/layout/chevron2"/>
    <dgm:cxn modelId="{7BEA30B2-70F9-4E0A-9779-DA59AFEF0AB6}" type="presParOf" srcId="{558CA342-DD6A-47B7-8E28-CB85CD96D78E}" destId="{37A5BEBE-0A84-4917-888D-FDF3486FCB6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890C3F-A6A8-4EE7-A759-F97DA79B77E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310BAB41-380A-46AA-B58A-E6119588DAC1}">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2</a:t>
          </a:r>
        </a:p>
      </dgm:t>
    </dgm:pt>
    <dgm:pt modelId="{8F5DE62D-8447-4CE0-A63E-3F58DF8DE91F}" type="sibTrans" cxnId="{22CCB96A-D8B5-4970-A051-4EE2E20672B9}">
      <dgm:prSet/>
      <dgm:spPr/>
      <dgm:t>
        <a:bodyPr/>
        <a:lstStyle/>
        <a:p>
          <a:pPr algn="ctr"/>
          <a:endParaRPr lang="en-US"/>
        </a:p>
      </dgm:t>
    </dgm:pt>
    <dgm:pt modelId="{F9EE5B48-77A9-4DBD-9393-D9C9CEE89CC5}" type="parTrans" cxnId="{22CCB96A-D8B5-4970-A051-4EE2E20672B9}">
      <dgm:prSet/>
      <dgm:spPr/>
      <dgm:t>
        <a:bodyPr/>
        <a:lstStyle/>
        <a:p>
          <a:pPr algn="ctr"/>
          <a:endParaRPr lang="en-US"/>
        </a:p>
      </dgm:t>
    </dgm:pt>
    <dgm:pt modelId="{06DDBAF3-619D-452E-A206-EB53FF66EDEF}">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10</a:t>
          </a:r>
        </a:p>
      </dgm:t>
    </dgm:pt>
    <dgm:pt modelId="{44BE29D9-4FD9-4062-A6C9-2759F74670F7}" type="parTrans" cxnId="{FF6601CD-FC01-4C18-B7E9-73D004998127}">
      <dgm:prSet/>
      <dgm:spPr/>
      <dgm:t>
        <a:bodyPr/>
        <a:lstStyle/>
        <a:p>
          <a:pPr algn="ctr"/>
          <a:endParaRPr lang="en-US"/>
        </a:p>
      </dgm:t>
    </dgm:pt>
    <dgm:pt modelId="{1B4D2608-1080-4E21-8726-ADCFEBC6D192}" type="sibTrans" cxnId="{FF6601CD-FC01-4C18-B7E9-73D004998127}">
      <dgm:prSet/>
      <dgm:spPr/>
      <dgm:t>
        <a:bodyPr/>
        <a:lstStyle/>
        <a:p>
          <a:pPr algn="ctr"/>
          <a:endParaRPr lang="en-US"/>
        </a:p>
      </dgm:t>
    </dgm:pt>
    <dgm:pt modelId="{0A0E43D7-D5F8-4B03-9FCE-4A6F868EC329}">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3</a:t>
          </a:r>
        </a:p>
      </dgm:t>
    </dgm:pt>
    <dgm:pt modelId="{3410F2D8-8007-44B7-AD09-45BC6BED8932}" type="parTrans" cxnId="{0EA0D05A-17DC-45E0-9E3F-5F6702886016}">
      <dgm:prSet/>
      <dgm:spPr/>
      <dgm:t>
        <a:bodyPr/>
        <a:lstStyle/>
        <a:p>
          <a:pPr algn="ctr"/>
          <a:endParaRPr lang="en-US"/>
        </a:p>
      </dgm:t>
    </dgm:pt>
    <dgm:pt modelId="{1EB834DE-D20F-4E1B-BD6D-BE13483CFFEB}" type="sibTrans" cxnId="{0EA0D05A-17DC-45E0-9E3F-5F6702886016}">
      <dgm:prSet/>
      <dgm:spPr/>
      <dgm:t>
        <a:bodyPr/>
        <a:lstStyle/>
        <a:p>
          <a:pPr algn="ctr"/>
          <a:endParaRPr lang="en-US"/>
        </a:p>
      </dgm:t>
    </dgm:pt>
    <dgm:pt modelId="{DF72005F-5F4C-4C84-8698-891C7340ACCB}">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4</a:t>
          </a:r>
        </a:p>
      </dgm:t>
    </dgm:pt>
    <dgm:pt modelId="{08AA106A-C2B7-486C-9987-7EA116EF91DA}" type="parTrans" cxnId="{62504DEF-F3AF-4007-8319-B9CE4A842CAB}">
      <dgm:prSet/>
      <dgm:spPr/>
      <dgm:t>
        <a:bodyPr/>
        <a:lstStyle/>
        <a:p>
          <a:pPr algn="ctr"/>
          <a:endParaRPr lang="en-US"/>
        </a:p>
      </dgm:t>
    </dgm:pt>
    <dgm:pt modelId="{1A67E72A-CBBD-4BC5-8C01-734FC8E63437}" type="sibTrans" cxnId="{62504DEF-F3AF-4007-8319-B9CE4A842CAB}">
      <dgm:prSet/>
      <dgm:spPr/>
      <dgm:t>
        <a:bodyPr/>
        <a:lstStyle/>
        <a:p>
          <a:pPr algn="ctr"/>
          <a:endParaRPr lang="en-US"/>
        </a:p>
      </dgm:t>
    </dgm:pt>
    <dgm:pt modelId="{C8AEB6FA-96D9-4C5E-9B9F-B196B0B8739E}">
      <dgm:prSe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5</a:t>
          </a:r>
        </a:p>
      </dgm:t>
    </dgm:pt>
    <dgm:pt modelId="{A66D5AB5-130D-4B68-8B9A-D022B319965A}" type="parTrans" cxnId="{442E553E-1FC8-400B-852B-B166A7033C46}">
      <dgm:prSet/>
      <dgm:spPr/>
      <dgm:t>
        <a:bodyPr/>
        <a:lstStyle/>
        <a:p>
          <a:pPr algn="ctr"/>
          <a:endParaRPr lang="en-US"/>
        </a:p>
      </dgm:t>
    </dgm:pt>
    <dgm:pt modelId="{8ED6A1EA-22CF-4494-BDD8-C81C81D37E19}" type="sibTrans" cxnId="{442E553E-1FC8-400B-852B-B166A7033C46}">
      <dgm:prSet/>
      <dgm:spPr/>
      <dgm:t>
        <a:bodyPr/>
        <a:lstStyle/>
        <a:p>
          <a:pPr algn="ctr"/>
          <a:endParaRPr lang="en-US"/>
        </a:p>
      </dgm:t>
    </dgm:pt>
    <dgm:pt modelId="{3D5A8C61-291E-4BE0-9CF9-CB9E4E6C04CF}">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6</a:t>
          </a:r>
        </a:p>
      </dgm:t>
    </dgm:pt>
    <dgm:pt modelId="{CD95B3A6-EE53-43FF-ABAE-E9BF9016EA53}" type="parTrans" cxnId="{29ABE5EA-C811-476C-9E7D-6F2E4CA58A31}">
      <dgm:prSet/>
      <dgm:spPr/>
      <dgm:t>
        <a:bodyPr/>
        <a:lstStyle/>
        <a:p>
          <a:pPr algn="ctr"/>
          <a:endParaRPr lang="en-US"/>
        </a:p>
      </dgm:t>
    </dgm:pt>
    <dgm:pt modelId="{003CE84A-E167-46E8-B287-7A96DBC4E2E6}" type="sibTrans" cxnId="{29ABE5EA-C811-476C-9E7D-6F2E4CA58A31}">
      <dgm:prSet/>
      <dgm:spPr/>
      <dgm:t>
        <a:bodyPr/>
        <a:lstStyle/>
        <a:p>
          <a:pPr algn="ctr"/>
          <a:endParaRPr lang="en-US"/>
        </a:p>
      </dgm:t>
    </dgm:pt>
    <dgm:pt modelId="{CF9FCB8D-10EB-405C-B933-49AEA97B7849}">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7</a:t>
          </a:r>
        </a:p>
      </dgm:t>
    </dgm:pt>
    <dgm:pt modelId="{C309DDCF-D85B-4522-BE54-12AE75960CEB}" type="parTrans" cxnId="{46D9419A-BD72-42E1-B334-02483F0AF026}">
      <dgm:prSet/>
      <dgm:spPr/>
      <dgm:t>
        <a:bodyPr/>
        <a:lstStyle/>
        <a:p>
          <a:pPr algn="ctr"/>
          <a:endParaRPr lang="en-US"/>
        </a:p>
      </dgm:t>
    </dgm:pt>
    <dgm:pt modelId="{94A543EC-C1F5-4E7F-A2A2-DD4187B3DFE5}" type="sibTrans" cxnId="{46D9419A-BD72-42E1-B334-02483F0AF026}">
      <dgm:prSet/>
      <dgm:spPr/>
      <dgm:t>
        <a:bodyPr/>
        <a:lstStyle/>
        <a:p>
          <a:pPr algn="ctr"/>
          <a:endParaRPr lang="en-US"/>
        </a:p>
      </dgm:t>
    </dgm:pt>
    <dgm:pt modelId="{5071381A-A9F2-4D14-AEFC-D2F0EDD51AD3}">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8</a:t>
          </a:r>
        </a:p>
      </dgm:t>
    </dgm:pt>
    <dgm:pt modelId="{4192B453-AD20-4209-8BEF-58F6ADCDADF1}" type="parTrans" cxnId="{667E1E3A-9103-4878-B3BB-E6B292BCE2CF}">
      <dgm:prSet/>
      <dgm:spPr/>
      <dgm:t>
        <a:bodyPr/>
        <a:lstStyle/>
        <a:p>
          <a:pPr algn="ctr"/>
          <a:endParaRPr lang="en-US"/>
        </a:p>
      </dgm:t>
    </dgm:pt>
    <dgm:pt modelId="{D447F6E5-7D3D-4DB4-AE50-2CC83E8278F6}" type="sibTrans" cxnId="{667E1E3A-9103-4878-B3BB-E6B292BCE2CF}">
      <dgm:prSet/>
      <dgm:spPr/>
      <dgm:t>
        <a:bodyPr/>
        <a:lstStyle/>
        <a:p>
          <a:pPr algn="ctr"/>
          <a:endParaRPr lang="en-US"/>
        </a:p>
      </dgm:t>
    </dgm:pt>
    <dgm:pt modelId="{C8EDD144-AE2A-4802-A042-176FC9711909}">
      <dgm:prSet custT="1"/>
      <dgm:spPr>
        <a:solidFill>
          <a:srgbClr val="CB3535"/>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9</a:t>
          </a:r>
        </a:p>
      </dgm:t>
    </dgm:pt>
    <dgm:pt modelId="{3841C0EE-CFEF-4915-BBCB-3C3B4417BA21}" type="parTrans" cxnId="{2E08947D-C8B1-4442-B42C-5D58E0861800}">
      <dgm:prSet/>
      <dgm:spPr/>
      <dgm:t>
        <a:bodyPr/>
        <a:lstStyle/>
        <a:p>
          <a:pPr algn="ctr"/>
          <a:endParaRPr lang="en-US"/>
        </a:p>
      </dgm:t>
    </dgm:pt>
    <dgm:pt modelId="{241C4F28-C4BB-43B3-A31E-2BBAD1D832A4}" type="sibTrans" cxnId="{2E08947D-C8B1-4442-B42C-5D58E0861800}">
      <dgm:prSet/>
      <dgm:spPr/>
      <dgm:t>
        <a:bodyPr/>
        <a:lstStyle/>
        <a:p>
          <a:pPr algn="ctr"/>
          <a:endParaRPr lang="en-US"/>
        </a:p>
      </dgm:t>
    </dgm:pt>
    <dgm:pt modelId="{4FE59094-E3BB-4DF3-86FB-D7E8C23FD2CC}">
      <dgm:prSet phldrT="[Text]" custT="1"/>
      <dgm:spPr>
        <a:solidFill>
          <a:srgbClr val="3366CC"/>
        </a:solidFill>
        <a:ln w="12700"/>
      </dgm:spPr>
      <dgm:t>
        <a:bodyPr/>
        <a:lstStyle/>
        <a:p>
          <a:pPr algn="ctr"/>
          <a:r>
            <a:rPr lang="en-US" sz="2400" dirty="0">
              <a:latin typeface="Yu Gothic UI Semibold" panose="020B0700000000000000" pitchFamily="34" charset="-128"/>
              <a:ea typeface="Yu Gothic UI Semibold" panose="020B0700000000000000" pitchFamily="34" charset="-128"/>
              <a:cs typeface="Aharoni" panose="020B0604020202020204" pitchFamily="2" charset="-79"/>
            </a:rPr>
            <a:t>1</a:t>
          </a:r>
        </a:p>
      </dgm:t>
    </dgm:pt>
    <dgm:pt modelId="{347CAE6D-379D-4D31-8F69-1EA8AB854446}" type="sibTrans" cxnId="{CB72EAD9-69A4-4A03-B461-F134E784A29A}">
      <dgm:prSet/>
      <dgm:spPr>
        <a:solidFill>
          <a:srgbClr val="A66CD2"/>
        </a:solidFill>
        <a:ln>
          <a:solidFill>
            <a:srgbClr val="642BAF"/>
          </a:solidFill>
        </a:ln>
      </dgm:spPr>
      <dgm:t>
        <a:bodyPr/>
        <a:lstStyle/>
        <a:p>
          <a:pPr algn="ctr"/>
          <a:endParaRPr lang="en-US"/>
        </a:p>
      </dgm:t>
    </dgm:pt>
    <dgm:pt modelId="{97164E21-1A33-4625-8AFE-DB9E900BB44B}" type="parTrans" cxnId="{CB72EAD9-69A4-4A03-B461-F134E784A29A}">
      <dgm:prSet/>
      <dgm:spPr/>
      <dgm:t>
        <a:bodyPr/>
        <a:lstStyle/>
        <a:p>
          <a:pPr algn="ctr"/>
          <a:endParaRPr lang="en-US"/>
        </a:p>
      </dgm:t>
    </dgm:pt>
    <dgm:pt modelId="{88BCB27B-9924-42BD-B681-018A8B38D899}" type="pres">
      <dgm:prSet presAssocID="{29890C3F-A6A8-4EE7-A759-F97DA79B77E1}" presName="Name0" presStyleCnt="0">
        <dgm:presLayoutVars>
          <dgm:dir/>
          <dgm:resizeHandles val="exact"/>
        </dgm:presLayoutVars>
      </dgm:prSet>
      <dgm:spPr/>
    </dgm:pt>
    <dgm:pt modelId="{11B4D0BB-2712-4E36-9261-2B78BC1CC654}" type="pres">
      <dgm:prSet presAssocID="{29890C3F-A6A8-4EE7-A759-F97DA79B77E1}" presName="cycle" presStyleCnt="0"/>
      <dgm:spPr/>
    </dgm:pt>
    <dgm:pt modelId="{5E2DAC4A-C88C-4437-B869-175FF52C343E}" type="pres">
      <dgm:prSet presAssocID="{4FE59094-E3BB-4DF3-86FB-D7E8C23FD2CC}" presName="nodeFirstNode" presStyleLbl="node1" presStyleIdx="0" presStyleCnt="10" custAng="0" custRadScaleRad="93922" custRadScaleInc="68800">
        <dgm:presLayoutVars>
          <dgm:bulletEnabled val="1"/>
        </dgm:presLayoutVars>
      </dgm:prSet>
      <dgm:spPr/>
    </dgm:pt>
    <dgm:pt modelId="{F5069994-DEAD-45B7-A727-50B76AE01F65}" type="pres">
      <dgm:prSet presAssocID="{347CAE6D-379D-4D31-8F69-1EA8AB854446}" presName="sibTransFirstNode" presStyleLbl="bgShp" presStyleIdx="0" presStyleCnt="1" custAng="872959" custLinFactNeighborX="-15184" custLinFactNeighborY="-229"/>
      <dgm:spPr/>
    </dgm:pt>
    <dgm:pt modelId="{06F55A66-D89B-4166-8A9A-7F1CE2115682}" type="pres">
      <dgm:prSet presAssocID="{310BAB41-380A-46AA-B58A-E6119588DAC1}" presName="nodeFollowingNodes" presStyleLbl="node1" presStyleIdx="1" presStyleCnt="10" custRadScaleRad="92627" custRadScaleInc="71747">
        <dgm:presLayoutVars>
          <dgm:bulletEnabled val="1"/>
        </dgm:presLayoutVars>
      </dgm:prSet>
      <dgm:spPr/>
    </dgm:pt>
    <dgm:pt modelId="{5A314117-C56F-4DBE-A2E0-D164CB318165}" type="pres">
      <dgm:prSet presAssocID="{0A0E43D7-D5F8-4B03-9FCE-4A6F868EC329}" presName="nodeFollowingNodes" presStyleLbl="node1" presStyleIdx="2" presStyleCnt="10" custRadScaleRad="99644" custRadScaleInc="61756">
        <dgm:presLayoutVars>
          <dgm:bulletEnabled val="1"/>
        </dgm:presLayoutVars>
      </dgm:prSet>
      <dgm:spPr/>
    </dgm:pt>
    <dgm:pt modelId="{0D13AC2C-B33B-45E4-99F7-0B71BF6A6470}" type="pres">
      <dgm:prSet presAssocID="{DF72005F-5F4C-4C84-8698-891C7340ACCB}" presName="nodeFollowingNodes" presStyleLbl="node1" presStyleIdx="3" presStyleCnt="10" custRadScaleRad="99091" custRadScaleInc="52561">
        <dgm:presLayoutVars>
          <dgm:bulletEnabled val="1"/>
        </dgm:presLayoutVars>
      </dgm:prSet>
      <dgm:spPr/>
    </dgm:pt>
    <dgm:pt modelId="{E43FA5C5-F993-4342-9952-45297FC46BF5}" type="pres">
      <dgm:prSet presAssocID="{C8AEB6FA-96D9-4C5E-9B9F-B196B0B8739E}" presName="nodeFollowingNodes" presStyleLbl="node1" presStyleIdx="4" presStyleCnt="10" custRadScaleRad="107931" custRadScaleInc="45768">
        <dgm:presLayoutVars>
          <dgm:bulletEnabled val="1"/>
        </dgm:presLayoutVars>
      </dgm:prSet>
      <dgm:spPr/>
    </dgm:pt>
    <dgm:pt modelId="{1805EF0C-FDD7-4A87-B3BB-18D358916B62}" type="pres">
      <dgm:prSet presAssocID="{3D5A8C61-291E-4BE0-9CF9-CB9E4E6C04CF}" presName="nodeFollowingNodes" presStyleLbl="node1" presStyleIdx="5" presStyleCnt="10" custRadScaleRad="111906" custRadScaleInc="58523">
        <dgm:presLayoutVars>
          <dgm:bulletEnabled val="1"/>
        </dgm:presLayoutVars>
      </dgm:prSet>
      <dgm:spPr/>
    </dgm:pt>
    <dgm:pt modelId="{E6C3DDC6-62E4-4D81-B265-6ECBAC1AC57C}" type="pres">
      <dgm:prSet presAssocID="{CF9FCB8D-10EB-405C-B933-49AEA97B7849}" presName="nodeFollowingNodes" presStyleLbl="node1" presStyleIdx="6" presStyleCnt="10" custRadScaleRad="101197" custRadScaleInc="60445">
        <dgm:presLayoutVars>
          <dgm:bulletEnabled val="1"/>
        </dgm:presLayoutVars>
      </dgm:prSet>
      <dgm:spPr/>
    </dgm:pt>
    <dgm:pt modelId="{06EF9F5C-34D3-4427-9136-1EFAB12D56E4}" type="pres">
      <dgm:prSet presAssocID="{5071381A-A9F2-4D14-AEFC-D2F0EDD51AD3}" presName="nodeFollowingNodes" presStyleLbl="node1" presStyleIdx="7" presStyleCnt="10" custRadScaleRad="101886" custRadScaleInc="48237">
        <dgm:presLayoutVars>
          <dgm:bulletEnabled val="1"/>
        </dgm:presLayoutVars>
      </dgm:prSet>
      <dgm:spPr/>
    </dgm:pt>
    <dgm:pt modelId="{6A0CD5BD-9E17-471C-8E85-6C6EC9CB9EB0}" type="pres">
      <dgm:prSet presAssocID="{C8EDD144-AE2A-4802-A042-176FC9711909}" presName="nodeFollowingNodes" presStyleLbl="node1" presStyleIdx="8" presStyleCnt="10" custRadScaleRad="93019" custRadScaleInc="38147">
        <dgm:presLayoutVars>
          <dgm:bulletEnabled val="1"/>
        </dgm:presLayoutVars>
      </dgm:prSet>
      <dgm:spPr/>
    </dgm:pt>
    <dgm:pt modelId="{89972087-0F62-45AD-9564-36FAD2CAD5DE}" type="pres">
      <dgm:prSet presAssocID="{06DDBAF3-619D-452E-A206-EB53FF66EDEF}" presName="nodeFollowingNodes" presStyleLbl="node1" presStyleIdx="9" presStyleCnt="10" custRadScaleRad="94815" custRadScaleInc="32981">
        <dgm:presLayoutVars>
          <dgm:bulletEnabled val="1"/>
        </dgm:presLayoutVars>
      </dgm:prSet>
      <dgm:spPr/>
    </dgm:pt>
  </dgm:ptLst>
  <dgm:cxnLst>
    <dgm:cxn modelId="{F2199C0E-864E-4D5A-9D81-7D697D330856}" type="presOf" srcId="{C8EDD144-AE2A-4802-A042-176FC9711909}" destId="{6A0CD5BD-9E17-471C-8E85-6C6EC9CB9EB0}" srcOrd="0" destOrd="0" presId="urn:microsoft.com/office/officeart/2005/8/layout/cycle3"/>
    <dgm:cxn modelId="{9E61562D-7F5D-4984-BD26-1DCD10DFD593}" type="presOf" srcId="{310BAB41-380A-46AA-B58A-E6119588DAC1}" destId="{06F55A66-D89B-4166-8A9A-7F1CE2115682}" srcOrd="0" destOrd="0" presId="urn:microsoft.com/office/officeart/2005/8/layout/cycle3"/>
    <dgm:cxn modelId="{3903E337-798E-491F-A87D-06AC5FED3635}" type="presOf" srcId="{DF72005F-5F4C-4C84-8698-891C7340ACCB}" destId="{0D13AC2C-B33B-45E4-99F7-0B71BF6A6470}" srcOrd="0" destOrd="0" presId="urn:microsoft.com/office/officeart/2005/8/layout/cycle3"/>
    <dgm:cxn modelId="{FBEC7B38-A583-4A40-B628-5DA19588ABF2}" type="presOf" srcId="{06DDBAF3-619D-452E-A206-EB53FF66EDEF}" destId="{89972087-0F62-45AD-9564-36FAD2CAD5DE}" srcOrd="0" destOrd="0" presId="urn:microsoft.com/office/officeart/2005/8/layout/cycle3"/>
    <dgm:cxn modelId="{667E1E3A-9103-4878-B3BB-E6B292BCE2CF}" srcId="{29890C3F-A6A8-4EE7-A759-F97DA79B77E1}" destId="{5071381A-A9F2-4D14-AEFC-D2F0EDD51AD3}" srcOrd="7" destOrd="0" parTransId="{4192B453-AD20-4209-8BEF-58F6ADCDADF1}" sibTransId="{D447F6E5-7D3D-4DB4-AE50-2CC83E8278F6}"/>
    <dgm:cxn modelId="{442E553E-1FC8-400B-852B-B166A7033C46}" srcId="{29890C3F-A6A8-4EE7-A759-F97DA79B77E1}" destId="{C8AEB6FA-96D9-4C5E-9B9F-B196B0B8739E}" srcOrd="4" destOrd="0" parTransId="{A66D5AB5-130D-4B68-8B9A-D022B319965A}" sibTransId="{8ED6A1EA-22CF-4494-BDD8-C81C81D37E19}"/>
    <dgm:cxn modelId="{22CCB96A-D8B5-4970-A051-4EE2E20672B9}" srcId="{29890C3F-A6A8-4EE7-A759-F97DA79B77E1}" destId="{310BAB41-380A-46AA-B58A-E6119588DAC1}" srcOrd="1" destOrd="0" parTransId="{F9EE5B48-77A9-4DBD-9393-D9C9CEE89CC5}" sibTransId="{8F5DE62D-8447-4CE0-A63E-3F58DF8DE91F}"/>
    <dgm:cxn modelId="{F4BEDC56-A0E8-4A7C-BE31-36F164A61479}" type="presOf" srcId="{C8AEB6FA-96D9-4C5E-9B9F-B196B0B8739E}" destId="{E43FA5C5-F993-4342-9952-45297FC46BF5}" srcOrd="0" destOrd="0" presId="urn:microsoft.com/office/officeart/2005/8/layout/cycle3"/>
    <dgm:cxn modelId="{648D1B7A-1342-4640-B58E-F4670D913376}" type="presOf" srcId="{347CAE6D-379D-4D31-8F69-1EA8AB854446}" destId="{F5069994-DEAD-45B7-A727-50B76AE01F65}" srcOrd="0" destOrd="0" presId="urn:microsoft.com/office/officeart/2005/8/layout/cycle3"/>
    <dgm:cxn modelId="{1D2E787A-3B3E-451A-9B46-2DFE855D220E}" type="presOf" srcId="{4FE59094-E3BB-4DF3-86FB-D7E8C23FD2CC}" destId="{5E2DAC4A-C88C-4437-B869-175FF52C343E}" srcOrd="0" destOrd="0" presId="urn:microsoft.com/office/officeart/2005/8/layout/cycle3"/>
    <dgm:cxn modelId="{0EA0D05A-17DC-45E0-9E3F-5F6702886016}" srcId="{29890C3F-A6A8-4EE7-A759-F97DA79B77E1}" destId="{0A0E43D7-D5F8-4B03-9FCE-4A6F868EC329}" srcOrd="2" destOrd="0" parTransId="{3410F2D8-8007-44B7-AD09-45BC6BED8932}" sibTransId="{1EB834DE-D20F-4E1B-BD6D-BE13483CFFEB}"/>
    <dgm:cxn modelId="{2E08947D-C8B1-4442-B42C-5D58E0861800}" srcId="{29890C3F-A6A8-4EE7-A759-F97DA79B77E1}" destId="{C8EDD144-AE2A-4802-A042-176FC9711909}" srcOrd="8" destOrd="0" parTransId="{3841C0EE-CFEF-4915-BBCB-3C3B4417BA21}" sibTransId="{241C4F28-C4BB-43B3-A31E-2BBAD1D832A4}"/>
    <dgm:cxn modelId="{65638598-0429-4BD3-84F7-774E5AE0ECB8}" type="presOf" srcId="{5071381A-A9F2-4D14-AEFC-D2F0EDD51AD3}" destId="{06EF9F5C-34D3-4427-9136-1EFAB12D56E4}" srcOrd="0" destOrd="0" presId="urn:microsoft.com/office/officeart/2005/8/layout/cycle3"/>
    <dgm:cxn modelId="{46D9419A-BD72-42E1-B334-02483F0AF026}" srcId="{29890C3F-A6A8-4EE7-A759-F97DA79B77E1}" destId="{CF9FCB8D-10EB-405C-B933-49AEA97B7849}" srcOrd="6" destOrd="0" parTransId="{C309DDCF-D85B-4522-BE54-12AE75960CEB}" sibTransId="{94A543EC-C1F5-4E7F-A2A2-DD4187B3DFE5}"/>
    <dgm:cxn modelId="{B4DED2B8-A885-43B5-99A7-8F58E51ADD92}" type="presOf" srcId="{29890C3F-A6A8-4EE7-A759-F97DA79B77E1}" destId="{88BCB27B-9924-42BD-B681-018A8B38D899}" srcOrd="0" destOrd="0" presId="urn:microsoft.com/office/officeart/2005/8/layout/cycle3"/>
    <dgm:cxn modelId="{FF6601CD-FC01-4C18-B7E9-73D004998127}" srcId="{29890C3F-A6A8-4EE7-A759-F97DA79B77E1}" destId="{06DDBAF3-619D-452E-A206-EB53FF66EDEF}" srcOrd="9" destOrd="0" parTransId="{44BE29D9-4FD9-4062-A6C9-2759F74670F7}" sibTransId="{1B4D2608-1080-4E21-8726-ADCFEBC6D192}"/>
    <dgm:cxn modelId="{CB72EAD9-69A4-4A03-B461-F134E784A29A}" srcId="{29890C3F-A6A8-4EE7-A759-F97DA79B77E1}" destId="{4FE59094-E3BB-4DF3-86FB-D7E8C23FD2CC}" srcOrd="0" destOrd="0" parTransId="{97164E21-1A33-4625-8AFE-DB9E900BB44B}" sibTransId="{347CAE6D-379D-4D31-8F69-1EA8AB854446}"/>
    <dgm:cxn modelId="{29ABE5EA-C811-476C-9E7D-6F2E4CA58A31}" srcId="{29890C3F-A6A8-4EE7-A759-F97DA79B77E1}" destId="{3D5A8C61-291E-4BE0-9CF9-CB9E4E6C04CF}" srcOrd="5" destOrd="0" parTransId="{CD95B3A6-EE53-43FF-ABAE-E9BF9016EA53}" sibTransId="{003CE84A-E167-46E8-B287-7A96DBC4E2E6}"/>
    <dgm:cxn modelId="{885C68EB-83A5-45D1-88FB-93F6E2D710BC}" type="presOf" srcId="{3D5A8C61-291E-4BE0-9CF9-CB9E4E6C04CF}" destId="{1805EF0C-FDD7-4A87-B3BB-18D358916B62}" srcOrd="0" destOrd="0" presId="urn:microsoft.com/office/officeart/2005/8/layout/cycle3"/>
    <dgm:cxn modelId="{62504DEF-F3AF-4007-8319-B9CE4A842CAB}" srcId="{29890C3F-A6A8-4EE7-A759-F97DA79B77E1}" destId="{DF72005F-5F4C-4C84-8698-891C7340ACCB}" srcOrd="3" destOrd="0" parTransId="{08AA106A-C2B7-486C-9987-7EA116EF91DA}" sibTransId="{1A67E72A-CBBD-4BC5-8C01-734FC8E63437}"/>
    <dgm:cxn modelId="{A8DB7CF2-DA07-447B-B6CC-3F6329C997B9}" type="presOf" srcId="{0A0E43D7-D5F8-4B03-9FCE-4A6F868EC329}" destId="{5A314117-C56F-4DBE-A2E0-D164CB318165}" srcOrd="0" destOrd="0" presId="urn:microsoft.com/office/officeart/2005/8/layout/cycle3"/>
    <dgm:cxn modelId="{E676F5F4-51F0-4790-BB12-76777020BE46}" type="presOf" srcId="{CF9FCB8D-10EB-405C-B933-49AEA97B7849}" destId="{E6C3DDC6-62E4-4D81-B265-6ECBAC1AC57C}" srcOrd="0" destOrd="0" presId="urn:microsoft.com/office/officeart/2005/8/layout/cycle3"/>
    <dgm:cxn modelId="{6376F1A5-5CEA-4B52-B5A8-D4F28F7BFBF3}" type="presParOf" srcId="{88BCB27B-9924-42BD-B681-018A8B38D899}" destId="{11B4D0BB-2712-4E36-9261-2B78BC1CC654}" srcOrd="0" destOrd="0" presId="urn:microsoft.com/office/officeart/2005/8/layout/cycle3"/>
    <dgm:cxn modelId="{89EB2034-7D34-4022-8658-2540F00188F6}" type="presParOf" srcId="{11B4D0BB-2712-4E36-9261-2B78BC1CC654}" destId="{5E2DAC4A-C88C-4437-B869-175FF52C343E}" srcOrd="0" destOrd="0" presId="urn:microsoft.com/office/officeart/2005/8/layout/cycle3"/>
    <dgm:cxn modelId="{92C9B917-748D-4733-BD41-256E4FBCC038}" type="presParOf" srcId="{11B4D0BB-2712-4E36-9261-2B78BC1CC654}" destId="{F5069994-DEAD-45B7-A727-50B76AE01F65}" srcOrd="1" destOrd="0" presId="urn:microsoft.com/office/officeart/2005/8/layout/cycle3"/>
    <dgm:cxn modelId="{8B4CA4A5-E5E1-4058-B900-5EF9B32D7198}" type="presParOf" srcId="{11B4D0BB-2712-4E36-9261-2B78BC1CC654}" destId="{06F55A66-D89B-4166-8A9A-7F1CE2115682}" srcOrd="2" destOrd="0" presId="urn:microsoft.com/office/officeart/2005/8/layout/cycle3"/>
    <dgm:cxn modelId="{FEAB1F42-E7FF-4A20-B5B2-DD5644977E24}" type="presParOf" srcId="{11B4D0BB-2712-4E36-9261-2B78BC1CC654}" destId="{5A314117-C56F-4DBE-A2E0-D164CB318165}" srcOrd="3" destOrd="0" presId="urn:microsoft.com/office/officeart/2005/8/layout/cycle3"/>
    <dgm:cxn modelId="{C31DC0F9-B240-465D-BB1D-08D289F1CDC5}" type="presParOf" srcId="{11B4D0BB-2712-4E36-9261-2B78BC1CC654}" destId="{0D13AC2C-B33B-45E4-99F7-0B71BF6A6470}" srcOrd="4" destOrd="0" presId="urn:microsoft.com/office/officeart/2005/8/layout/cycle3"/>
    <dgm:cxn modelId="{6C837972-15C0-462D-8762-3CD9D556A285}" type="presParOf" srcId="{11B4D0BB-2712-4E36-9261-2B78BC1CC654}" destId="{E43FA5C5-F993-4342-9952-45297FC46BF5}" srcOrd="5" destOrd="0" presId="urn:microsoft.com/office/officeart/2005/8/layout/cycle3"/>
    <dgm:cxn modelId="{FF0CC832-0E7B-44EC-B305-680709A22F2C}" type="presParOf" srcId="{11B4D0BB-2712-4E36-9261-2B78BC1CC654}" destId="{1805EF0C-FDD7-4A87-B3BB-18D358916B62}" srcOrd="6" destOrd="0" presId="urn:microsoft.com/office/officeart/2005/8/layout/cycle3"/>
    <dgm:cxn modelId="{4CA0EFAB-3D29-44D1-A5E5-C7A9AA1EB369}" type="presParOf" srcId="{11B4D0BB-2712-4E36-9261-2B78BC1CC654}" destId="{E6C3DDC6-62E4-4D81-B265-6ECBAC1AC57C}" srcOrd="7" destOrd="0" presId="urn:microsoft.com/office/officeart/2005/8/layout/cycle3"/>
    <dgm:cxn modelId="{A0D09C18-3FB6-4270-B4D9-40BDC796B57B}" type="presParOf" srcId="{11B4D0BB-2712-4E36-9261-2B78BC1CC654}" destId="{06EF9F5C-34D3-4427-9136-1EFAB12D56E4}" srcOrd="8" destOrd="0" presId="urn:microsoft.com/office/officeart/2005/8/layout/cycle3"/>
    <dgm:cxn modelId="{8046CC85-33F5-4669-9AC5-B282A2ADB796}" type="presParOf" srcId="{11B4D0BB-2712-4E36-9261-2B78BC1CC654}" destId="{6A0CD5BD-9E17-471C-8E85-6C6EC9CB9EB0}" srcOrd="9" destOrd="0" presId="urn:microsoft.com/office/officeart/2005/8/layout/cycle3"/>
    <dgm:cxn modelId="{5098727B-164F-4D35-8980-07DCEB1B5A7F}" type="presParOf" srcId="{11B4D0BB-2712-4E36-9261-2B78BC1CC654}" destId="{89972087-0F62-45AD-9564-36FAD2CAD5DE}"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F92DD-7F91-43B1-9010-B877DB2DB07B}">
      <dsp:nvSpPr>
        <dsp:cNvPr id="0" name=""/>
        <dsp:cNvSpPr/>
      </dsp:nvSpPr>
      <dsp:spPr>
        <a:xfrm rot="5400000">
          <a:off x="-310299" y="429804"/>
          <a:ext cx="2047495" cy="1433247"/>
        </a:xfrm>
        <a:prstGeom prst="chevron">
          <a:avLst/>
        </a:prstGeom>
        <a:solidFill>
          <a:srgbClr val="7030A0"/>
        </a:solidFill>
        <a:ln w="25400" cap="flat" cmpd="sng" algn="ctr">
          <a:solidFill>
            <a:srgbClr val="8A3C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Position Request</a:t>
          </a:r>
        </a:p>
      </dsp:txBody>
      <dsp:txXfrm rot="-5400000">
        <a:off x="-3174" y="839304"/>
        <a:ext cx="1433247" cy="614248"/>
      </dsp:txXfrm>
    </dsp:sp>
    <dsp:sp modelId="{38F9FFE7-5BC7-46BB-A772-91DDDD73D167}">
      <dsp:nvSpPr>
        <dsp:cNvPr id="0" name=""/>
        <dsp:cNvSpPr/>
      </dsp:nvSpPr>
      <dsp:spPr>
        <a:xfrm rot="5400000">
          <a:off x="2704887" y="-1219410"/>
          <a:ext cx="1465423" cy="4015052"/>
        </a:xfrm>
        <a:prstGeom prst="round2Same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Initiator - Modifies an existing PD or creates a new one (optional)</a:t>
          </a:r>
        </a:p>
        <a:p>
          <a:pPr marL="57150" lvl="1" indent="-57150" algn="l" defTabSz="355600">
            <a:lnSpc>
              <a:spcPct val="90000"/>
            </a:lnSpc>
            <a:spcBef>
              <a:spcPct val="0"/>
            </a:spcBef>
            <a:spcAft>
              <a:spcPct val="15000"/>
            </a:spcAft>
            <a:buChar char="•"/>
          </a:pPr>
          <a:r>
            <a:rPr lang="en-US" sz="800" kern="1200" dirty="0"/>
            <a:t>Department Approver - Starts or reviews request</a:t>
          </a:r>
        </a:p>
        <a:p>
          <a:pPr marL="57150" lvl="1" indent="-57150" algn="l" defTabSz="355600">
            <a:lnSpc>
              <a:spcPct val="90000"/>
            </a:lnSpc>
            <a:spcBef>
              <a:spcPct val="0"/>
            </a:spcBef>
            <a:spcAft>
              <a:spcPct val="15000"/>
            </a:spcAft>
            <a:buChar char="•"/>
          </a:pPr>
          <a:r>
            <a:rPr lang="en-US" sz="800" kern="1200" dirty="0"/>
            <a:t>Department Head (optional)</a:t>
          </a:r>
        </a:p>
        <a:p>
          <a:pPr marL="57150" lvl="1" indent="-57150" algn="l" defTabSz="355600">
            <a:lnSpc>
              <a:spcPct val="90000"/>
            </a:lnSpc>
            <a:spcBef>
              <a:spcPct val="0"/>
            </a:spcBef>
            <a:spcAft>
              <a:spcPct val="15000"/>
            </a:spcAft>
            <a:buChar char="•"/>
          </a:pPr>
          <a:r>
            <a:rPr lang="en-US" sz="800" kern="1200" dirty="0"/>
            <a:t>Budget Approver - Review and approve</a:t>
          </a:r>
        </a:p>
        <a:p>
          <a:pPr marL="57150" lvl="1" indent="-57150" algn="l" defTabSz="355600">
            <a:lnSpc>
              <a:spcPct val="90000"/>
            </a:lnSpc>
            <a:spcBef>
              <a:spcPct val="0"/>
            </a:spcBef>
            <a:spcAft>
              <a:spcPct val="15000"/>
            </a:spcAft>
            <a:buChar char="•"/>
          </a:pPr>
          <a:r>
            <a:rPr lang="en-US" sz="800" kern="1200" dirty="0"/>
            <a:t>Dean or Vice Chancellor (School/Division </a:t>
          </a:r>
          <a:r>
            <a:rPr lang="en-US" sz="800" kern="1200" dirty="0">
              <a:solidFill>
                <a:sysClr val="windowText" lastClr="000000"/>
              </a:solidFill>
            </a:rPr>
            <a:t>Approver) </a:t>
          </a:r>
          <a:r>
            <a:rPr lang="en-US" sz="800" kern="1200" dirty="0"/>
            <a:t>- Review and approve</a:t>
          </a:r>
        </a:p>
        <a:p>
          <a:pPr marL="57150" lvl="1" indent="-57150" algn="l" defTabSz="355600">
            <a:lnSpc>
              <a:spcPct val="90000"/>
            </a:lnSpc>
            <a:spcBef>
              <a:spcPct val="0"/>
            </a:spcBef>
            <a:spcAft>
              <a:spcPct val="15000"/>
            </a:spcAft>
            <a:buChar char="•"/>
          </a:pPr>
          <a:r>
            <a:rPr lang="en-US" sz="800" kern="1200" dirty="0"/>
            <a:t>Compensation - Reviews grade, salary range and position specifications (for PD updates not requiring grade change or hiring/filling open position - move to approved)</a:t>
          </a:r>
        </a:p>
        <a:p>
          <a:pPr marL="57150" lvl="1" indent="-57150" algn="l" defTabSz="355600">
            <a:lnSpc>
              <a:spcPct val="90000"/>
            </a:lnSpc>
            <a:spcBef>
              <a:spcPct val="0"/>
            </a:spcBef>
            <a:spcAft>
              <a:spcPct val="15000"/>
            </a:spcAft>
            <a:buChar char="•"/>
          </a:pPr>
          <a:r>
            <a:rPr lang="en-US" sz="800" kern="1200" dirty="0"/>
            <a:t>Chancellor - Review and approve</a:t>
          </a:r>
        </a:p>
        <a:p>
          <a:pPr marL="57150" lvl="1" indent="-57150" algn="l" defTabSz="355600">
            <a:lnSpc>
              <a:spcPct val="90000"/>
            </a:lnSpc>
            <a:spcBef>
              <a:spcPct val="0"/>
            </a:spcBef>
            <a:spcAft>
              <a:spcPct val="15000"/>
            </a:spcAft>
            <a:buChar char="•"/>
          </a:pPr>
          <a:r>
            <a:rPr lang="en-US" sz="800" kern="1200" dirty="0"/>
            <a:t>Compensation - Updates position data in PeopleSoft</a:t>
          </a:r>
        </a:p>
        <a:p>
          <a:pPr marL="57150" lvl="1" indent="-57150" algn="l" defTabSz="355600">
            <a:lnSpc>
              <a:spcPct val="90000"/>
            </a:lnSpc>
            <a:spcBef>
              <a:spcPct val="0"/>
            </a:spcBef>
            <a:spcAft>
              <a:spcPct val="15000"/>
            </a:spcAft>
            <a:buChar char="•"/>
          </a:pPr>
          <a:r>
            <a:rPr lang="en-US" sz="800" kern="1200" dirty="0"/>
            <a:t>Initiator and Department Approver - Notified of approval, starts posting</a:t>
          </a:r>
        </a:p>
      </dsp:txBody>
      <dsp:txXfrm rot="-5400000">
        <a:off x="1430073" y="126940"/>
        <a:ext cx="3943516" cy="1322351"/>
      </dsp:txXfrm>
    </dsp:sp>
    <dsp:sp modelId="{CFFC1BC4-DBA7-40C5-9B1C-2DD8A40EF6A8}">
      <dsp:nvSpPr>
        <dsp:cNvPr id="0" name=""/>
        <dsp:cNvSpPr/>
      </dsp:nvSpPr>
      <dsp:spPr>
        <a:xfrm rot="5400000">
          <a:off x="-310299" y="2309540"/>
          <a:ext cx="2047495" cy="1433247"/>
        </a:xfrm>
        <a:prstGeom prst="chevron">
          <a:avLst/>
        </a:prstGeom>
        <a:solidFill>
          <a:srgbClr val="7030A0"/>
        </a:solidFill>
        <a:ln w="25400" cap="flat" cmpd="sng" algn="ctr">
          <a:solidFill>
            <a:srgbClr val="8A3C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Posting</a:t>
          </a:r>
        </a:p>
      </dsp:txBody>
      <dsp:txXfrm rot="-5400000">
        <a:off x="-3174" y="2719040"/>
        <a:ext cx="1433247" cy="614248"/>
      </dsp:txXfrm>
    </dsp:sp>
    <dsp:sp modelId="{13D491C3-29D6-404E-ACC9-BAE0C6787C25}">
      <dsp:nvSpPr>
        <dsp:cNvPr id="0" name=""/>
        <dsp:cNvSpPr/>
      </dsp:nvSpPr>
      <dsp:spPr>
        <a:xfrm rot="5400000">
          <a:off x="2772162" y="660325"/>
          <a:ext cx="1330872" cy="4015052"/>
        </a:xfrm>
        <a:prstGeom prst="round2SameRect">
          <a:avLst/>
        </a:prstGeom>
        <a:solidFill>
          <a:schemeClr val="lt1">
            <a:alpha val="90000"/>
            <a:hueOff val="0"/>
            <a:satOff val="0"/>
            <a:lumOff val="0"/>
            <a:alphaOff val="0"/>
          </a:schemeClr>
        </a:solidFill>
        <a:ln w="25400" cap="flat" cmpd="sng" algn="ctr">
          <a:solidFill>
            <a:srgbClr val="8A3CC4"/>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Initiator - Creates posting (optional)</a:t>
          </a:r>
        </a:p>
        <a:p>
          <a:pPr marL="57150" lvl="1" indent="-57150" algn="l" defTabSz="355600">
            <a:lnSpc>
              <a:spcPct val="90000"/>
            </a:lnSpc>
            <a:spcBef>
              <a:spcPct val="0"/>
            </a:spcBef>
            <a:spcAft>
              <a:spcPct val="15000"/>
            </a:spcAft>
            <a:buChar char="•"/>
          </a:pPr>
          <a:r>
            <a:rPr lang="en-US" sz="800" kern="1200" dirty="0"/>
            <a:t>Department Approver - Creates or Approves posting</a:t>
          </a:r>
        </a:p>
        <a:p>
          <a:pPr marL="57150" lvl="1" indent="-57150" algn="l" defTabSz="355600">
            <a:lnSpc>
              <a:spcPct val="90000"/>
            </a:lnSpc>
            <a:spcBef>
              <a:spcPct val="0"/>
            </a:spcBef>
            <a:spcAft>
              <a:spcPct val="15000"/>
            </a:spcAft>
            <a:buChar char="•"/>
          </a:pPr>
          <a:r>
            <a:rPr lang="en-US" sz="800" kern="1200"/>
            <a:t>Department Head - Reviews (optional)</a:t>
          </a:r>
        </a:p>
        <a:p>
          <a:pPr marL="57150" lvl="1" indent="-57150" algn="l" defTabSz="355600">
            <a:lnSpc>
              <a:spcPct val="90000"/>
            </a:lnSpc>
            <a:spcBef>
              <a:spcPct val="0"/>
            </a:spcBef>
            <a:spcAft>
              <a:spcPct val="15000"/>
            </a:spcAft>
            <a:buChar char="•"/>
          </a:pPr>
          <a:r>
            <a:rPr lang="en-US" sz="800" kern="1200" dirty="0"/>
            <a:t>HR Operations - Check approval of PD </a:t>
          </a:r>
        </a:p>
        <a:p>
          <a:pPr marL="57150" lvl="1" indent="-57150" algn="l" defTabSz="355600">
            <a:lnSpc>
              <a:spcPct val="90000"/>
            </a:lnSpc>
            <a:spcBef>
              <a:spcPct val="0"/>
            </a:spcBef>
            <a:spcAft>
              <a:spcPct val="15000"/>
            </a:spcAft>
            <a:buChar char="•"/>
          </a:pPr>
          <a:r>
            <a:rPr lang="en-US" sz="800" kern="1200"/>
            <a:t>Talent Aquisition - Final Review of Advertisement and position details</a:t>
          </a:r>
        </a:p>
        <a:p>
          <a:pPr marL="57150" lvl="1" indent="-57150" algn="l" defTabSz="355600">
            <a:lnSpc>
              <a:spcPct val="90000"/>
            </a:lnSpc>
            <a:spcBef>
              <a:spcPct val="0"/>
            </a:spcBef>
            <a:spcAft>
              <a:spcPct val="15000"/>
            </a:spcAft>
            <a:buChar char="•"/>
          </a:pPr>
          <a:r>
            <a:rPr lang="en-US" sz="800" kern="1200" dirty="0"/>
            <a:t>Position Posted - Initiator and Department Approver notified of status</a:t>
          </a:r>
        </a:p>
        <a:p>
          <a:pPr marL="57150" lvl="1" indent="-57150" algn="l" defTabSz="355600">
            <a:lnSpc>
              <a:spcPct val="90000"/>
            </a:lnSpc>
            <a:spcBef>
              <a:spcPct val="0"/>
            </a:spcBef>
            <a:spcAft>
              <a:spcPct val="15000"/>
            </a:spcAft>
            <a:buChar char="•"/>
          </a:pPr>
          <a:r>
            <a:rPr lang="en-US" sz="800" kern="1200" dirty="0"/>
            <a:t>Applicant Reviewer - Reviews applications and moves in workflow through Recommend for Hire (must move to campus interview before Recommend for Hire)</a:t>
          </a:r>
        </a:p>
        <a:p>
          <a:pPr marL="57150" lvl="1" indent="-57150" algn="l" defTabSz="355600">
            <a:lnSpc>
              <a:spcPct val="90000"/>
            </a:lnSpc>
            <a:spcBef>
              <a:spcPct val="0"/>
            </a:spcBef>
            <a:spcAft>
              <a:spcPct val="15000"/>
            </a:spcAft>
            <a:buChar char="•"/>
          </a:pPr>
          <a:r>
            <a:rPr lang="en-US" sz="800" kern="1200" dirty="0"/>
            <a:t>Initiator and Department Approver notified of Recommend for Hire, start hiring proposal</a:t>
          </a:r>
        </a:p>
      </dsp:txBody>
      <dsp:txXfrm rot="-5400000">
        <a:off x="1430072" y="2067383"/>
        <a:ext cx="3950084" cy="1200936"/>
      </dsp:txXfrm>
    </dsp:sp>
    <dsp:sp modelId="{7A63AE7C-117B-48D7-86C6-96B8CDE999F9}">
      <dsp:nvSpPr>
        <dsp:cNvPr id="0" name=""/>
        <dsp:cNvSpPr/>
      </dsp:nvSpPr>
      <dsp:spPr>
        <a:xfrm rot="5400000">
          <a:off x="-625805" y="4504784"/>
          <a:ext cx="2691207" cy="1445945"/>
        </a:xfrm>
        <a:prstGeom prst="chevron">
          <a:avLst/>
        </a:prstGeom>
        <a:solidFill>
          <a:srgbClr val="7030A0"/>
        </a:solidFill>
        <a:ln w="25400" cap="flat" cmpd="sng" algn="ctr">
          <a:solidFill>
            <a:srgbClr val="8A3CC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t>Hiring Proposal</a:t>
          </a:r>
        </a:p>
      </dsp:txBody>
      <dsp:txXfrm rot="-5400000">
        <a:off x="-3173" y="4605126"/>
        <a:ext cx="1445945" cy="1245262"/>
      </dsp:txXfrm>
    </dsp:sp>
    <dsp:sp modelId="{37A5BEBE-0A84-4917-888D-FDF3486FCB62}">
      <dsp:nvSpPr>
        <dsp:cNvPr id="0" name=""/>
        <dsp:cNvSpPr/>
      </dsp:nvSpPr>
      <dsp:spPr>
        <a:xfrm rot="5400000">
          <a:off x="2466176" y="2861918"/>
          <a:ext cx="1955543" cy="4015052"/>
        </a:xfrm>
        <a:prstGeom prst="round2SameRect">
          <a:avLst/>
        </a:prstGeom>
        <a:solidFill>
          <a:schemeClr val="lt1">
            <a:alpha val="90000"/>
            <a:hueOff val="0"/>
            <a:satOff val="0"/>
            <a:lumOff val="0"/>
            <a:alphaOff val="0"/>
          </a:schemeClr>
        </a:solidFill>
        <a:ln w="25400" cap="flat" cmpd="sng" algn="ctr">
          <a:solidFill>
            <a:srgbClr val="8A3CC4"/>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5080" rIns="5080" bIns="5080" numCol="1" spcCol="1270" anchor="ctr" anchorCtr="0">
          <a:noAutofit/>
        </a:bodyPr>
        <a:lstStyle/>
        <a:p>
          <a:pPr marL="57150" lvl="1" indent="-57150" algn="l" defTabSz="355600">
            <a:lnSpc>
              <a:spcPct val="90000"/>
            </a:lnSpc>
            <a:spcBef>
              <a:spcPct val="0"/>
            </a:spcBef>
            <a:spcAft>
              <a:spcPct val="15000"/>
            </a:spcAft>
            <a:buChar char="•"/>
          </a:pPr>
          <a:r>
            <a:rPr lang="en-US" sz="800" kern="1200" dirty="0"/>
            <a:t>Initiator - Starts hiring proposal (optional)</a:t>
          </a:r>
        </a:p>
        <a:p>
          <a:pPr marL="57150" lvl="1" indent="-57150" algn="l" defTabSz="355600">
            <a:lnSpc>
              <a:spcPct val="90000"/>
            </a:lnSpc>
            <a:spcBef>
              <a:spcPct val="0"/>
            </a:spcBef>
            <a:spcAft>
              <a:spcPct val="15000"/>
            </a:spcAft>
            <a:buChar char="•"/>
          </a:pPr>
          <a:r>
            <a:rPr lang="en-US" sz="800" kern="1200" dirty="0"/>
            <a:t>Department Approver - Creates or Approves hiring proposal</a:t>
          </a:r>
        </a:p>
        <a:p>
          <a:pPr marL="57150" lvl="1" indent="-57150" algn="l" defTabSz="355600">
            <a:lnSpc>
              <a:spcPct val="90000"/>
            </a:lnSpc>
            <a:spcBef>
              <a:spcPct val="0"/>
            </a:spcBef>
            <a:spcAft>
              <a:spcPct val="15000"/>
            </a:spcAft>
            <a:buChar char="•"/>
          </a:pPr>
          <a:r>
            <a:rPr lang="en-US" sz="800" kern="1200"/>
            <a:t>Department Head - Reviews (optional)</a:t>
          </a:r>
        </a:p>
        <a:p>
          <a:pPr marL="57150" lvl="1" indent="-57150" algn="l" defTabSz="355600">
            <a:lnSpc>
              <a:spcPct val="90000"/>
            </a:lnSpc>
            <a:spcBef>
              <a:spcPct val="0"/>
            </a:spcBef>
            <a:spcAft>
              <a:spcPct val="15000"/>
            </a:spcAft>
            <a:buChar char="•"/>
          </a:pPr>
          <a:r>
            <a:rPr lang="en-US" sz="800" kern="1200" dirty="0"/>
            <a:t>Talent </a:t>
          </a:r>
          <a:r>
            <a:rPr lang="en-US" sz="800" kern="1200" dirty="0" err="1"/>
            <a:t>Aquisition</a:t>
          </a:r>
          <a:r>
            <a:rPr lang="en-US" sz="800" kern="1200" dirty="0"/>
            <a:t> - Reviews candidate qualifications</a:t>
          </a:r>
        </a:p>
        <a:p>
          <a:pPr marL="57150" lvl="1" indent="-57150" algn="l" defTabSz="355600">
            <a:lnSpc>
              <a:spcPct val="90000"/>
            </a:lnSpc>
            <a:spcBef>
              <a:spcPct val="0"/>
            </a:spcBef>
            <a:spcAft>
              <a:spcPct val="15000"/>
            </a:spcAft>
            <a:buChar char="•"/>
          </a:pPr>
          <a:r>
            <a:rPr lang="en-US" sz="800" kern="1200"/>
            <a:t>Compensation - Provides HR Recommended salary range</a:t>
          </a:r>
        </a:p>
        <a:p>
          <a:pPr marL="57150" lvl="1" indent="-57150" algn="l" defTabSz="355600">
            <a:lnSpc>
              <a:spcPct val="90000"/>
            </a:lnSpc>
            <a:spcBef>
              <a:spcPct val="0"/>
            </a:spcBef>
            <a:spcAft>
              <a:spcPct val="15000"/>
            </a:spcAft>
            <a:buChar char="•"/>
          </a:pPr>
          <a:r>
            <a:rPr lang="en-US" sz="800" kern="1200" dirty="0"/>
            <a:t>Budget Approver - Adds approved starting salary</a:t>
          </a:r>
        </a:p>
        <a:p>
          <a:pPr marL="57150" lvl="1" indent="-57150" algn="l" defTabSz="355600">
            <a:lnSpc>
              <a:spcPct val="90000"/>
            </a:lnSpc>
            <a:spcBef>
              <a:spcPct val="0"/>
            </a:spcBef>
            <a:spcAft>
              <a:spcPct val="15000"/>
            </a:spcAft>
            <a:buChar char="•"/>
          </a:pPr>
          <a:r>
            <a:rPr lang="en-US" sz="800" kern="1200" dirty="0"/>
            <a:t>Dean or Vice Chancellor (School/Division </a:t>
          </a:r>
          <a:r>
            <a:rPr lang="en-US" sz="800" kern="1200" dirty="0">
              <a:solidFill>
                <a:sysClr val="windowText" lastClr="000000"/>
              </a:solidFill>
            </a:rPr>
            <a:t>Approver) </a:t>
          </a:r>
          <a:r>
            <a:rPr lang="en-US" sz="800" kern="1200" dirty="0"/>
            <a:t>- Approves or changes/enters approved starting salary</a:t>
          </a:r>
        </a:p>
        <a:p>
          <a:pPr marL="57150" lvl="1" indent="-57150" algn="l" defTabSz="355600">
            <a:lnSpc>
              <a:spcPct val="90000"/>
            </a:lnSpc>
            <a:spcBef>
              <a:spcPct val="0"/>
            </a:spcBef>
            <a:spcAft>
              <a:spcPct val="15000"/>
            </a:spcAft>
            <a:buChar char="•"/>
          </a:pPr>
          <a:r>
            <a:rPr lang="en-US" sz="800" kern="1200" dirty="0"/>
            <a:t>Initiator or Department Approver - </a:t>
          </a:r>
          <a:r>
            <a:rPr lang="en-US" sz="800" kern="1200" dirty="0" err="1"/>
            <a:t>recieves</a:t>
          </a:r>
          <a:r>
            <a:rPr lang="en-US" sz="800" kern="1200" dirty="0"/>
            <a:t> notice to extend offer and moves to "Offer Accepted."  If rejected, sends back through with revised offer to school/division approver or moves to next candidate</a:t>
          </a:r>
        </a:p>
        <a:p>
          <a:pPr marL="57150" lvl="1" indent="-57150" algn="l" defTabSz="355600">
            <a:lnSpc>
              <a:spcPct val="90000"/>
            </a:lnSpc>
            <a:spcBef>
              <a:spcPct val="0"/>
            </a:spcBef>
            <a:spcAft>
              <a:spcPct val="15000"/>
            </a:spcAft>
            <a:buChar char="•"/>
          </a:pPr>
          <a:r>
            <a:rPr lang="en-US" sz="800" kern="1200">
              <a:solidFill>
                <a:sysClr val="windowText" lastClr="000000"/>
              </a:solidFill>
            </a:rPr>
            <a:t>HR - Compensation, Talent Aquisition (Review) &amp; HR Director process candidate</a:t>
          </a:r>
        </a:p>
        <a:p>
          <a:pPr marL="57150" lvl="1" indent="-57150" algn="l" defTabSz="355600">
            <a:lnSpc>
              <a:spcPct val="90000"/>
            </a:lnSpc>
            <a:spcBef>
              <a:spcPct val="0"/>
            </a:spcBef>
            <a:spcAft>
              <a:spcPct val="15000"/>
            </a:spcAft>
            <a:buChar char="•"/>
          </a:pPr>
          <a:r>
            <a:rPr lang="en-US" sz="800" kern="1200">
              <a:solidFill>
                <a:sysClr val="windowText" lastClr="000000"/>
              </a:solidFill>
            </a:rPr>
            <a:t>Chancellor - Reviews and Approves</a:t>
          </a:r>
        </a:p>
        <a:p>
          <a:pPr marL="57150" lvl="1" indent="-57150" algn="l" defTabSz="355600">
            <a:lnSpc>
              <a:spcPct val="90000"/>
            </a:lnSpc>
            <a:spcBef>
              <a:spcPct val="0"/>
            </a:spcBef>
            <a:spcAft>
              <a:spcPct val="15000"/>
            </a:spcAft>
            <a:buChar char="•"/>
          </a:pPr>
          <a:r>
            <a:rPr lang="en-US" sz="800" kern="1200" dirty="0">
              <a:solidFill>
                <a:sysClr val="windowText" lastClr="000000"/>
              </a:solidFill>
            </a:rPr>
            <a:t>Talent </a:t>
          </a:r>
          <a:r>
            <a:rPr lang="en-US" sz="800" kern="1200" dirty="0" err="1">
              <a:solidFill>
                <a:sysClr val="windowText" lastClr="000000"/>
              </a:solidFill>
            </a:rPr>
            <a:t>Aquisition</a:t>
          </a:r>
          <a:r>
            <a:rPr lang="en-US" sz="800" kern="1200" dirty="0">
              <a:solidFill>
                <a:sysClr val="windowText" lastClr="000000"/>
              </a:solidFill>
            </a:rPr>
            <a:t> (HR Final)</a:t>
          </a:r>
        </a:p>
        <a:p>
          <a:pPr marL="57150" lvl="1" indent="-57150" algn="l" defTabSz="355600">
            <a:lnSpc>
              <a:spcPct val="90000"/>
            </a:lnSpc>
            <a:spcBef>
              <a:spcPct val="0"/>
            </a:spcBef>
            <a:spcAft>
              <a:spcPct val="15000"/>
            </a:spcAft>
            <a:buChar char="•"/>
          </a:pPr>
          <a:r>
            <a:rPr lang="en-US" sz="800" kern="1200" dirty="0"/>
            <a:t>HR Operations - Enters new hire into PeopleSoft</a:t>
          </a:r>
        </a:p>
      </dsp:txBody>
      <dsp:txXfrm rot="-5400000">
        <a:off x="1436422" y="3987134"/>
        <a:ext cx="3919590" cy="1764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69994-DEAD-45B7-A727-50B76AE01F65}">
      <dsp:nvSpPr>
        <dsp:cNvPr id="0" name=""/>
        <dsp:cNvSpPr/>
      </dsp:nvSpPr>
      <dsp:spPr>
        <a:xfrm rot="872959">
          <a:off x="306766" y="145031"/>
          <a:ext cx="3658068" cy="3658068"/>
        </a:xfrm>
        <a:prstGeom prst="circularArrow">
          <a:avLst>
            <a:gd name="adj1" fmla="val 5544"/>
            <a:gd name="adj2" fmla="val 330680"/>
            <a:gd name="adj3" fmla="val 14907082"/>
            <a:gd name="adj4" fmla="val 16729146"/>
            <a:gd name="adj5" fmla="val 5757"/>
          </a:avLst>
        </a:prstGeom>
        <a:solidFill>
          <a:srgbClr val="A66CD2"/>
        </a:solidFill>
        <a:ln>
          <a:solidFill>
            <a:srgbClr val="642BAF"/>
          </a:solidFill>
        </a:ln>
        <a:effectLst/>
      </dsp:spPr>
      <dsp:style>
        <a:lnRef idx="0">
          <a:scrgbClr r="0" g="0" b="0"/>
        </a:lnRef>
        <a:fillRef idx="1">
          <a:scrgbClr r="0" g="0" b="0"/>
        </a:fillRef>
        <a:effectRef idx="0">
          <a:scrgbClr r="0" g="0" b="0"/>
        </a:effectRef>
        <a:fontRef idx="minor"/>
      </dsp:style>
    </dsp:sp>
    <dsp:sp modelId="{5E2DAC4A-C88C-4437-B869-175FF52C343E}">
      <dsp:nvSpPr>
        <dsp:cNvPr id="0" name=""/>
        <dsp:cNvSpPr/>
      </dsp:nvSpPr>
      <dsp:spPr>
        <a:xfrm>
          <a:off x="2282473" y="208058"/>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1</a:t>
          </a:r>
        </a:p>
      </dsp:txBody>
      <dsp:txXfrm>
        <a:off x="2302427" y="228012"/>
        <a:ext cx="777629" cy="368860"/>
      </dsp:txXfrm>
    </dsp:sp>
    <dsp:sp modelId="{06F55A66-D89B-4166-8A9A-7F1CE2115682}">
      <dsp:nvSpPr>
        <dsp:cNvPr id="0" name=""/>
        <dsp:cNvSpPr/>
      </dsp:nvSpPr>
      <dsp:spPr>
        <a:xfrm>
          <a:off x="2966153" y="827728"/>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2</a:t>
          </a:r>
        </a:p>
      </dsp:txBody>
      <dsp:txXfrm>
        <a:off x="2986107" y="847682"/>
        <a:ext cx="777629" cy="368860"/>
      </dsp:txXfrm>
    </dsp:sp>
    <dsp:sp modelId="{5A314117-C56F-4DBE-A2E0-D164CB318165}">
      <dsp:nvSpPr>
        <dsp:cNvPr id="0" name=""/>
        <dsp:cNvSpPr/>
      </dsp:nvSpPr>
      <dsp:spPr>
        <a:xfrm>
          <a:off x="3274638" y="1621471"/>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3</a:t>
          </a:r>
        </a:p>
      </dsp:txBody>
      <dsp:txXfrm>
        <a:off x="3294592" y="1641425"/>
        <a:ext cx="777629" cy="368860"/>
      </dsp:txXfrm>
    </dsp:sp>
    <dsp:sp modelId="{0D13AC2C-B33B-45E4-99F7-0B71BF6A6470}">
      <dsp:nvSpPr>
        <dsp:cNvPr id="0" name=""/>
        <dsp:cNvSpPr/>
      </dsp:nvSpPr>
      <dsp:spPr>
        <a:xfrm>
          <a:off x="2984490" y="2452569"/>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4</a:t>
          </a:r>
        </a:p>
      </dsp:txBody>
      <dsp:txXfrm>
        <a:off x="3004444" y="2472523"/>
        <a:ext cx="777629" cy="368860"/>
      </dsp:txXfrm>
    </dsp:sp>
    <dsp:sp modelId="{E43FA5C5-F993-4342-9952-45297FC46BF5}">
      <dsp:nvSpPr>
        <dsp:cNvPr id="0" name=""/>
        <dsp:cNvSpPr/>
      </dsp:nvSpPr>
      <dsp:spPr>
        <a:xfrm>
          <a:off x="2325362" y="3123004"/>
          <a:ext cx="817537" cy="408768"/>
        </a:xfrm>
        <a:prstGeom prst="roundRect">
          <a:avLst/>
        </a:prstGeom>
        <a:solidFill>
          <a:srgbClr val="3366CC"/>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5</a:t>
          </a:r>
        </a:p>
      </dsp:txBody>
      <dsp:txXfrm>
        <a:off x="2345316" y="3142958"/>
        <a:ext cx="777629" cy="368860"/>
      </dsp:txXfrm>
    </dsp:sp>
    <dsp:sp modelId="{1805EF0C-FDD7-4A87-B3BB-18D358916B62}">
      <dsp:nvSpPr>
        <dsp:cNvPr id="0" name=""/>
        <dsp:cNvSpPr/>
      </dsp:nvSpPr>
      <dsp:spPr>
        <a:xfrm>
          <a:off x="1148665" y="3123004"/>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6</a:t>
          </a:r>
        </a:p>
      </dsp:txBody>
      <dsp:txXfrm>
        <a:off x="1168619" y="3142958"/>
        <a:ext cx="777629" cy="368860"/>
      </dsp:txXfrm>
    </dsp:sp>
    <dsp:sp modelId="{E6C3DDC6-62E4-4D81-B265-6ECBAC1AC57C}">
      <dsp:nvSpPr>
        <dsp:cNvPr id="0" name=""/>
        <dsp:cNvSpPr/>
      </dsp:nvSpPr>
      <dsp:spPr>
        <a:xfrm>
          <a:off x="416041" y="2449226"/>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7</a:t>
          </a:r>
        </a:p>
      </dsp:txBody>
      <dsp:txXfrm>
        <a:off x="435995" y="2469180"/>
        <a:ext cx="777629" cy="368860"/>
      </dsp:txXfrm>
    </dsp:sp>
    <dsp:sp modelId="{06EF9F5C-34D3-4427-9136-1EFAB12D56E4}">
      <dsp:nvSpPr>
        <dsp:cNvPr id="0" name=""/>
        <dsp:cNvSpPr/>
      </dsp:nvSpPr>
      <dsp:spPr>
        <a:xfrm>
          <a:off x="133226" y="1622884"/>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8</a:t>
          </a:r>
        </a:p>
      </dsp:txBody>
      <dsp:txXfrm>
        <a:off x="153180" y="1642838"/>
        <a:ext cx="777629" cy="368860"/>
      </dsp:txXfrm>
    </dsp:sp>
    <dsp:sp modelId="{6A0CD5BD-9E17-471C-8E85-6C6EC9CB9EB0}">
      <dsp:nvSpPr>
        <dsp:cNvPr id="0" name=""/>
        <dsp:cNvSpPr/>
      </dsp:nvSpPr>
      <dsp:spPr>
        <a:xfrm>
          <a:off x="470943" y="825380"/>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9</a:t>
          </a:r>
        </a:p>
      </dsp:txBody>
      <dsp:txXfrm>
        <a:off x="490897" y="845334"/>
        <a:ext cx="777629" cy="368860"/>
      </dsp:txXfrm>
    </dsp:sp>
    <dsp:sp modelId="{89972087-0F62-45AD-9564-36FAD2CAD5DE}">
      <dsp:nvSpPr>
        <dsp:cNvPr id="0" name=""/>
        <dsp:cNvSpPr/>
      </dsp:nvSpPr>
      <dsp:spPr>
        <a:xfrm>
          <a:off x="1091506" y="223276"/>
          <a:ext cx="817537" cy="408768"/>
        </a:xfrm>
        <a:prstGeom prst="roundRect">
          <a:avLst/>
        </a:prstGeom>
        <a:solidFill>
          <a:srgbClr val="CB3535"/>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Yu Gothic UI Semibold" panose="020B0700000000000000" pitchFamily="34" charset="-128"/>
              <a:ea typeface="Yu Gothic UI Semibold" panose="020B0700000000000000" pitchFamily="34" charset="-128"/>
              <a:cs typeface="Aharoni" panose="020B0604020202020204" pitchFamily="2" charset="-79"/>
            </a:rPr>
            <a:t>10</a:t>
          </a:r>
        </a:p>
      </dsp:txBody>
      <dsp:txXfrm>
        <a:off x="1111460" y="243230"/>
        <a:ext cx="777629" cy="3688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9/15/2022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Kacy is the Benefits Manager but Michelle will be presenting on her behalf.</a:t>
            </a:r>
          </a:p>
        </p:txBody>
      </p:sp>
      <p:sp>
        <p:nvSpPr>
          <p:cNvPr id="4" name="Slide Number Placeholder 3"/>
          <p:cNvSpPr>
            <a:spLocks noGrp="1"/>
          </p:cNvSpPr>
          <p:nvPr>
            <p:ph type="sldNum" sz="quarter" idx="5"/>
          </p:nvPr>
        </p:nvSpPr>
        <p:spPr/>
        <p:txBody>
          <a:bodyPr/>
          <a:lstStyle/>
          <a:p>
            <a:fld id="{9E167E21-30C4-4FFD-ACB8-6C65C7EB4D1D}" type="slidenum">
              <a:rPr lang="en-US" smtClean="0"/>
              <a:t>5</a:t>
            </a:fld>
            <a:endParaRPr lang="en-US"/>
          </a:p>
        </p:txBody>
      </p:sp>
    </p:spTree>
    <p:extLst>
      <p:ext uri="{BB962C8B-B14F-4D97-AF65-F5344CB8AC3E}">
        <p14:creationId xmlns:p14="http://schemas.microsoft.com/office/powerpoint/2010/main" val="68435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E3BB2-62FD-43C4-99CA-9BD7D4ADC24A}" type="slidenum">
              <a:rPr lang="en-US" smtClean="0"/>
              <a:t>9</a:t>
            </a:fld>
            <a:endParaRPr lang="en-US" dirty="0"/>
          </a:p>
        </p:txBody>
      </p:sp>
    </p:spTree>
    <p:extLst>
      <p:ext uri="{BB962C8B-B14F-4D97-AF65-F5344CB8AC3E}">
        <p14:creationId xmlns:p14="http://schemas.microsoft.com/office/powerpoint/2010/main" val="255185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E3BB2-62FD-43C4-99CA-9BD7D4ADC24A}" type="slidenum">
              <a:rPr lang="en-US" smtClean="0"/>
              <a:t>10</a:t>
            </a:fld>
            <a:endParaRPr lang="en-US" dirty="0"/>
          </a:p>
        </p:txBody>
      </p:sp>
    </p:spTree>
    <p:extLst>
      <p:ext uri="{BB962C8B-B14F-4D97-AF65-F5344CB8AC3E}">
        <p14:creationId xmlns:p14="http://schemas.microsoft.com/office/powerpoint/2010/main" val="122105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PM-20 and Staffing Updates. Welcome, Denise!!</a:t>
            </a:r>
          </a:p>
        </p:txBody>
      </p:sp>
      <p:sp>
        <p:nvSpPr>
          <p:cNvPr id="4" name="Slide Number Placeholder 3"/>
          <p:cNvSpPr>
            <a:spLocks noGrp="1"/>
          </p:cNvSpPr>
          <p:nvPr>
            <p:ph type="sldNum" sz="quarter" idx="10"/>
          </p:nvPr>
        </p:nvSpPr>
        <p:spPr/>
        <p:txBody>
          <a:bodyPr/>
          <a:lstStyle/>
          <a:p>
            <a:fld id="{9E167E21-30C4-4FFD-ACB8-6C65C7EB4D1D}" type="slidenum">
              <a:rPr lang="en-US" smtClean="0"/>
              <a:t>13</a:t>
            </a:fld>
            <a:endParaRPr lang="en-US"/>
          </a:p>
        </p:txBody>
      </p:sp>
    </p:spTree>
    <p:extLst>
      <p:ext uri="{BB962C8B-B14F-4D97-AF65-F5344CB8AC3E}">
        <p14:creationId xmlns:p14="http://schemas.microsoft.com/office/powerpoint/2010/main" val="128381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7030A0"/>
              </a:buClr>
              <a:buSzTx/>
              <a:buFont typeface="Wingdings" panose="05000000000000000000" pitchFamily="2" charset="2"/>
              <a:buNone/>
              <a:tabLst/>
              <a:defRPr/>
            </a:pPr>
            <a:r>
              <a:rPr lang="en-US" sz="4000" b="1" dirty="0"/>
              <a:t>Steps 1 - 5 are colored in blue. These are</a:t>
            </a:r>
            <a:r>
              <a:rPr lang="en-US" sz="4000" b="1" baseline="0" dirty="0"/>
              <a:t> the steps that will be completed in the planning period. </a:t>
            </a:r>
            <a:endParaRPr lang="en-US" sz="4000" b="1" dirty="0"/>
          </a:p>
          <a:p>
            <a:pPr marL="0" indent="0">
              <a:buClr>
                <a:srgbClr val="7030A0"/>
              </a:buClr>
              <a:buFont typeface="Wingdings" panose="05000000000000000000" pitchFamily="2" charset="2"/>
              <a:buNone/>
            </a:pPr>
            <a:endParaRPr lang="en-US" sz="36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Steps 6 - 10 are colored in red. These</a:t>
            </a:r>
            <a:r>
              <a:rPr lang="en-US" sz="2000" b="1" baseline="0" dirty="0"/>
              <a:t> are the steps that will be completed in the performance evaluation period. </a:t>
            </a:r>
            <a:endParaRPr lang="en-US" sz="2000" b="1"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19D71DFA-4EE1-44CF-88E9-BEAF3E371C3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5497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HRM suggests following these milestones to complete the various steps of the PES process in a timely manner, ensuring everyone has ample time to complete their PES steps and staying </a:t>
            </a:r>
          </a:p>
        </p:txBody>
      </p:sp>
      <p:sp>
        <p:nvSpPr>
          <p:cNvPr id="4" name="Slide Number Placeholder 3"/>
          <p:cNvSpPr>
            <a:spLocks noGrp="1"/>
          </p:cNvSpPr>
          <p:nvPr>
            <p:ph type="sldNum" sz="quarter" idx="10"/>
          </p:nvPr>
        </p:nvSpPr>
        <p:spPr/>
        <p:txBody>
          <a:bodyPr/>
          <a:lstStyle/>
          <a:p>
            <a:fld id="{19D71DFA-4EE1-44CF-88E9-BEAF3E371C37}" type="slidenum">
              <a:rPr lang="en-US" smtClean="0"/>
              <a:t>16</a:t>
            </a:fld>
            <a:endParaRPr lang="en-US"/>
          </a:p>
        </p:txBody>
      </p:sp>
    </p:spTree>
    <p:extLst>
      <p:ext uri="{BB962C8B-B14F-4D97-AF65-F5344CB8AC3E}">
        <p14:creationId xmlns:p14="http://schemas.microsoft.com/office/powerpoint/2010/main" val="196942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17</a:t>
            </a:fld>
            <a:endParaRPr lang="en-US"/>
          </a:p>
        </p:txBody>
      </p:sp>
    </p:spTree>
    <p:extLst>
      <p:ext uri="{BB962C8B-B14F-4D97-AF65-F5344CB8AC3E}">
        <p14:creationId xmlns:p14="http://schemas.microsoft.com/office/powerpoint/2010/main" val="831500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9/15/2022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EEEBCF8-689F-4711-B13F-4F2C62773B5C}" type="datetimeFigureOut">
              <a:rPr lang="en-US"/>
              <a:pPr>
                <a:defRPr/>
              </a:pPr>
              <a:t>9/15/2022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70268A3-ABDF-44E6-A89F-D600558EDF6B}" type="slidenum">
              <a:rPr lang="en-US"/>
              <a:pPr>
                <a:defRPr/>
              </a:pPr>
              <a:t>‹#›</a:t>
            </a:fld>
            <a:endParaRPr lang="en-US"/>
          </a:p>
        </p:txBody>
      </p:sp>
    </p:spTree>
    <p:extLst>
      <p:ext uri="{BB962C8B-B14F-4D97-AF65-F5344CB8AC3E}">
        <p14:creationId xmlns:p14="http://schemas.microsoft.com/office/powerpoint/2010/main" val="185649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A6B014F-4022-42A1-B7BD-C951E69A4C0E}" type="datetimeFigureOut">
              <a:rPr lang="en-US"/>
              <a:pPr>
                <a:defRPr/>
              </a:pPr>
              <a:t>9/15/2022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56D838-CFFE-4661-9B6F-1C4FC254C810}" type="slidenum">
              <a:rPr lang="en-US"/>
              <a:pPr>
                <a:defRPr/>
              </a:pPr>
              <a:t>‹#›</a:t>
            </a:fld>
            <a:endParaRPr lang="en-US"/>
          </a:p>
        </p:txBody>
      </p:sp>
    </p:spTree>
    <p:extLst>
      <p:ext uri="{BB962C8B-B14F-4D97-AF65-F5344CB8AC3E}">
        <p14:creationId xmlns:p14="http://schemas.microsoft.com/office/powerpoint/2010/main" val="553538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ACEA9E-19D9-44FE-BFC8-1E9AF9D2C5C2}" type="datetimeFigureOut">
              <a:rPr lang="en-US"/>
              <a:pPr>
                <a:defRPr/>
              </a:pPr>
              <a:t>9/15/2022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D6505A-7062-4A50-8250-9DAD76307D85}" type="slidenum">
              <a:rPr lang="en-US"/>
              <a:pPr>
                <a:defRPr/>
              </a:pPr>
              <a:t>‹#›</a:t>
            </a:fld>
            <a:endParaRPr lang="en-US"/>
          </a:p>
        </p:txBody>
      </p:sp>
    </p:spTree>
    <p:extLst>
      <p:ext uri="{BB962C8B-B14F-4D97-AF65-F5344CB8AC3E}">
        <p14:creationId xmlns:p14="http://schemas.microsoft.com/office/powerpoint/2010/main" val="114227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7DAF6114-DBFF-40F3-8CB4-034815BBEA1C}"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9E6DA7-7B9B-4F3F-9D36-D9825A54B84F}" type="slidenum">
              <a:rPr lang="en-US"/>
              <a:pPr>
                <a:defRPr/>
              </a:pPr>
              <a:t>‹#›</a:t>
            </a:fld>
            <a:endParaRPr lang="en-US"/>
          </a:p>
        </p:txBody>
      </p:sp>
    </p:spTree>
    <p:extLst>
      <p:ext uri="{BB962C8B-B14F-4D97-AF65-F5344CB8AC3E}">
        <p14:creationId xmlns:p14="http://schemas.microsoft.com/office/powerpoint/2010/main" val="213443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5D38862-740F-4438-995E-1AF3A1908C58}"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152C91-E371-4A06-B879-0412C0786432}" type="slidenum">
              <a:rPr lang="en-US"/>
              <a:pPr>
                <a:defRPr/>
              </a:pPr>
              <a:t>‹#›</a:t>
            </a:fld>
            <a:endParaRPr lang="en-US"/>
          </a:p>
        </p:txBody>
      </p:sp>
    </p:spTree>
    <p:extLst>
      <p:ext uri="{BB962C8B-B14F-4D97-AF65-F5344CB8AC3E}">
        <p14:creationId xmlns:p14="http://schemas.microsoft.com/office/powerpoint/2010/main" val="2642302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308DD8-2558-4A5D-B68D-BE6E5BCF9029}"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C0EE1E-FBA1-4884-91E5-B76AC3C42661}" type="slidenum">
              <a:rPr lang="en-US"/>
              <a:pPr>
                <a:defRPr/>
              </a:pPr>
              <a:t>‹#›</a:t>
            </a:fld>
            <a:endParaRPr lang="en-US"/>
          </a:p>
        </p:txBody>
      </p:sp>
    </p:spTree>
    <p:extLst>
      <p:ext uri="{BB962C8B-B14F-4D97-AF65-F5344CB8AC3E}">
        <p14:creationId xmlns:p14="http://schemas.microsoft.com/office/powerpoint/2010/main" val="1864291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A435E49-22A9-4CB6-9F50-AA5EE836C9BD}"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2E6E87-9C3D-4D24-8249-B03202072DD9}" type="slidenum">
              <a:rPr lang="en-US"/>
              <a:pPr>
                <a:defRPr/>
              </a:pPr>
              <a:t>‹#›</a:t>
            </a:fld>
            <a:endParaRPr lang="en-US"/>
          </a:p>
        </p:txBody>
      </p:sp>
    </p:spTree>
    <p:extLst>
      <p:ext uri="{BB962C8B-B14F-4D97-AF65-F5344CB8AC3E}">
        <p14:creationId xmlns:p14="http://schemas.microsoft.com/office/powerpoint/2010/main" val="2529174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26855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559770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32179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9/15/2022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596883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69481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004745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712807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931505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69815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4186538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221419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2996700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70431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9/15/2022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6017351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614403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9144000" cy="775778"/>
          </a:xfrm>
          <a:prstGeom prst="rect">
            <a:avLst/>
          </a:prstGeom>
        </p:spPr>
        <p:txBody>
          <a:bodyPr vert="horz" lIns="91440" tIns="45720" rIns="91440" bIns="45720" rtlCol="0" anchor="ctr">
            <a:normAutofit/>
          </a:bodyPr>
          <a:lstStyle>
            <a:lvl1pPr algn="ctr">
              <a:defRPr sz="36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9144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2"/>
            <a:ext cx="9144000" cy="419379"/>
          </a:xfrm>
          <a:prstGeom prst="rect">
            <a:avLst/>
          </a:prstGeom>
        </p:spPr>
        <p:txBody>
          <a:bodyPr anchor="ctr"/>
          <a:lstStyle>
            <a:lvl1pPr marL="0" marR="0" indent="0" algn="ctr" defTabSz="685800" rtl="0" eaLnBrk="1" fontAlgn="auto" latinLnBrk="1" hangingPunct="1">
              <a:lnSpc>
                <a:spcPct val="90000"/>
              </a:lnSpc>
              <a:spcBef>
                <a:spcPts val="750"/>
              </a:spcBef>
              <a:spcAft>
                <a:spcPts val="0"/>
              </a:spcAft>
              <a:buClrTx/>
              <a:buSzTx/>
              <a:buFontTx/>
              <a:buNone/>
              <a:tabLst/>
              <a:defRPr sz="1800" b="0">
                <a:solidFill>
                  <a:schemeClr val="tx1">
                    <a:lumMod val="65000"/>
                    <a:lumOff val="35000"/>
                  </a:schemeClr>
                </a:solidFill>
              </a:defRPr>
            </a:lvl1pPr>
          </a:lstStyle>
          <a:p>
            <a:pPr marL="0" marR="0" lvl="0" indent="0" algn="ctr" defTabSz="685800" rtl="0" eaLnBrk="1" fontAlgn="auto" latinLnBrk="1" hangingPunct="1">
              <a:lnSpc>
                <a:spcPct val="90000"/>
              </a:lnSpc>
              <a:spcBef>
                <a:spcPts val="75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81423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9/15/2022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9/15/2022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C8CFF02-06C4-48F8-A35E-DBF9EB842388}"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D15264-53AE-4D3D-80EA-ED0E5F96A670}" type="slidenum">
              <a:rPr lang="en-US"/>
              <a:pPr>
                <a:defRPr/>
              </a:pPr>
              <a:t>‹#›</a:t>
            </a:fld>
            <a:endParaRPr lang="en-US"/>
          </a:p>
        </p:txBody>
      </p:sp>
    </p:spTree>
    <p:extLst>
      <p:ext uri="{BB962C8B-B14F-4D97-AF65-F5344CB8AC3E}">
        <p14:creationId xmlns:p14="http://schemas.microsoft.com/office/powerpoint/2010/main" val="335507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13E7FBD-08E1-42A2-8ABF-C37E74A166C7}"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81FF6C-89BA-4FD7-A0F0-E3266B59E3B6}" type="slidenum">
              <a:rPr lang="en-US"/>
              <a:pPr>
                <a:defRPr/>
              </a:pPr>
              <a:t>‹#›</a:t>
            </a:fld>
            <a:endParaRPr lang="en-US"/>
          </a:p>
        </p:txBody>
      </p:sp>
    </p:spTree>
    <p:extLst>
      <p:ext uri="{BB962C8B-B14F-4D97-AF65-F5344CB8AC3E}">
        <p14:creationId xmlns:p14="http://schemas.microsoft.com/office/powerpoint/2010/main" val="150040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880F5AA8-C3EE-4630-8993-F1C014783A8B}"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29D6FD-6F85-4100-9F7B-830B16675A3B}" type="slidenum">
              <a:rPr lang="en-US"/>
              <a:pPr>
                <a:defRPr/>
              </a:pPr>
              <a:t>‹#›</a:t>
            </a:fld>
            <a:endParaRPr lang="en-US"/>
          </a:p>
        </p:txBody>
      </p:sp>
    </p:spTree>
    <p:extLst>
      <p:ext uri="{BB962C8B-B14F-4D97-AF65-F5344CB8AC3E}">
        <p14:creationId xmlns:p14="http://schemas.microsoft.com/office/powerpoint/2010/main" val="73175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6A52D13-685D-420A-AB21-3B27361671F4}"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66A89E-CCC6-4B8B-9864-5040CFEFB97E}" type="slidenum">
              <a:rPr lang="en-US"/>
              <a:pPr>
                <a:defRPr/>
              </a:pPr>
              <a:t>‹#›</a:t>
            </a:fld>
            <a:endParaRPr lang="en-US"/>
          </a:p>
        </p:txBody>
      </p:sp>
    </p:spTree>
    <p:extLst>
      <p:ext uri="{BB962C8B-B14F-4D97-AF65-F5344CB8AC3E}">
        <p14:creationId xmlns:p14="http://schemas.microsoft.com/office/powerpoint/2010/main" val="3070052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9/15/2022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9863DEB-4BB1-4A32-A155-465FECCB32D0}" type="datetimeFigureOut">
              <a:rPr lang="en-US"/>
              <a:pPr>
                <a:defRPr/>
              </a:pPr>
              <a:t>9/15/2022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E80D13D-C2F3-4820-AE4E-8B5DC0731930}" type="slidenum">
              <a:rPr lang="en-US"/>
              <a:pPr>
                <a:defRPr/>
              </a:pPr>
              <a:t>‹#›</a:t>
            </a:fld>
            <a:endParaRPr lang="en-US"/>
          </a:p>
        </p:txBody>
      </p:sp>
    </p:spTree>
    <p:extLst>
      <p:ext uri="{BB962C8B-B14F-4D97-AF65-F5344CB8AC3E}">
        <p14:creationId xmlns:p14="http://schemas.microsoft.com/office/powerpoint/2010/main" val="11700508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mailto:recruittalent@lsuhsc.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nohrmcompensation@lsuhsc.edu"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cric19@lsuhsc.edu" TargetMode="External"/><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nohrm@lsuhsc.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nohrmbenefits@lsuhsc.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mailto:recruittalent@lsuhsc.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recruittalent@lsuhsc.edu"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b="1" spc="-15" dirty="0">
                <a:solidFill>
                  <a:srgbClr val="6F2F9F"/>
                </a:solidFill>
                <a:latin typeface="Arial"/>
                <a:cs typeface="Arial"/>
              </a:rPr>
              <a:t>HRM Liaisons Meeting</a:t>
            </a:r>
            <a:endParaRPr sz="4800" b="1"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September</a:t>
            </a:r>
            <a:r>
              <a:rPr sz="2400" spc="-30" dirty="0">
                <a:latin typeface="Arial"/>
                <a:cs typeface="Arial"/>
              </a:rPr>
              <a:t> </a:t>
            </a:r>
            <a:r>
              <a:rPr sz="2400" spc="-5" dirty="0">
                <a:latin typeface="Arial"/>
                <a:cs typeface="Arial"/>
              </a:rPr>
              <a:t>202</a:t>
            </a:r>
            <a:r>
              <a:rPr lang="en-US" sz="2400" spc="-5" dirty="0">
                <a:latin typeface="Arial"/>
                <a:cs typeface="Arial"/>
              </a:rPr>
              <a:t>2</a:t>
            </a:r>
            <a:r>
              <a:rPr sz="2400" spc="-10" dirty="0">
                <a:latin typeface="Arial"/>
                <a:cs typeface="Arial"/>
              </a:rPr>
              <a:t>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a:p>
        </p:txBody>
      </p:sp>
      <p:sp>
        <p:nvSpPr>
          <p:cNvPr id="4" name="Date Placeholder 3">
            <a:extLst>
              <a:ext uri="{FF2B5EF4-FFF2-40B4-BE49-F238E27FC236}">
                <a16:creationId xmlns:a16="http://schemas.microsoft.com/office/drawing/2014/main" id="{A03C7AD9-41A1-8126-E0B0-5DB0FC3B7430}"/>
              </a:ext>
            </a:extLst>
          </p:cNvPr>
          <p:cNvSpPr>
            <a:spLocks noGrp="1"/>
          </p:cNvSpPr>
          <p:nvPr>
            <p:ph type="dt" sz="half" idx="6"/>
          </p:nvPr>
        </p:nvSpPr>
        <p:spPr/>
        <p:txBody>
          <a:bodyPr/>
          <a:lstStyle/>
          <a:p>
            <a:fld id="{37B1BD51-7D29-420F-B8D8-2A7F9DDA2692}" type="datetime4">
              <a:rPr lang="en-US" smtClean="0"/>
              <a:t>September 15, 2022</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76400"/>
            <a:ext cx="8382000" cy="4985980"/>
          </a:xfrm>
        </p:spPr>
        <p:txBody>
          <a:bodyPr/>
          <a:lstStyle/>
          <a:p>
            <a:pPr algn="ctr"/>
            <a:endParaRPr lang="en-US" b="1" dirty="0"/>
          </a:p>
          <a:p>
            <a:pPr algn="ctr"/>
            <a:r>
              <a:rPr lang="en-US" b="1" dirty="0"/>
              <a:t>Where to locate Unclassified &amp; Faculty New Hire Employment Packet Checklist</a:t>
            </a:r>
          </a:p>
          <a:p>
            <a:pPr algn="ctr"/>
            <a:r>
              <a:rPr lang="en-US" sz="1600" i="1" dirty="0">
                <a:solidFill>
                  <a:srgbClr val="FF0000"/>
                </a:solidFill>
              </a:rPr>
              <a:t>Please discard old versions! </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l"/>
            <a:r>
              <a:rPr lang="en-US" b="1" dirty="0"/>
              <a:t>Note: </a:t>
            </a:r>
          </a:p>
          <a:p>
            <a:pPr algn="l"/>
            <a:r>
              <a:rPr lang="en-US" sz="1600" dirty="0"/>
              <a:t>Per CM-34 </a:t>
            </a:r>
          </a:p>
          <a:p>
            <a:pPr marL="742950" lvl="1" indent="-285750" algn="l">
              <a:buFont typeface="Arial" panose="020B0604020202020204" pitchFamily="34" charset="0"/>
              <a:buChar char="•"/>
            </a:pPr>
            <a:r>
              <a:rPr lang="en-US" sz="1600" dirty="0"/>
              <a:t>HR can’t use authorization for educational release form for faculty or foreign credentials</a:t>
            </a:r>
          </a:p>
          <a:p>
            <a:pPr marL="742950" lvl="1" indent="-285750" algn="l">
              <a:buFont typeface="Arial" panose="020B0604020202020204" pitchFamily="34" charset="0"/>
              <a:buChar char="•"/>
            </a:pPr>
            <a:r>
              <a:rPr lang="en-US" sz="1600" dirty="0"/>
              <a:t>An official transcript of terminal degree is required for all paid faculty</a:t>
            </a:r>
          </a:p>
          <a:p>
            <a:pPr marL="742950" lvl="1" indent="-285750" algn="l">
              <a:buFont typeface="Arial" panose="020B0604020202020204" pitchFamily="34" charset="0"/>
              <a:buChar char="•"/>
            </a:pPr>
            <a:r>
              <a:rPr lang="en-US" sz="1600" dirty="0"/>
              <a:t>Credentials and licensure are required for all faculty appointments (please include in new hire packet when ever possible) </a:t>
            </a:r>
          </a:p>
          <a:p>
            <a:pPr marL="742950" lvl="1" indent="-285750" algn="l">
              <a:buFont typeface="Arial" panose="020B0604020202020204" pitchFamily="34" charset="0"/>
              <a:buChar char="•"/>
            </a:pPr>
            <a:r>
              <a:rPr lang="en-US" sz="1600" dirty="0"/>
              <a:t>Education credentials are required to be approved by HR </a:t>
            </a:r>
            <a:r>
              <a:rPr lang="en-US" sz="1600" b="1" dirty="0"/>
              <a:t>prior </a:t>
            </a:r>
            <a:r>
              <a:rPr lang="en-US" sz="1600" dirty="0"/>
              <a:t>to start date for unclassified employees (including internal employees.) Send authorization for educational release form to </a:t>
            </a:r>
            <a:r>
              <a:rPr lang="en-US" sz="1600" dirty="0">
                <a:hlinkClick r:id="rId3"/>
              </a:rPr>
              <a:t>recruittalent@lsuhsc.edu</a:t>
            </a:r>
            <a:r>
              <a:rPr lang="en-US" sz="1600" dirty="0"/>
              <a:t> </a:t>
            </a: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031874" y="2667000"/>
            <a:ext cx="6378575" cy="1870393"/>
          </a:xfrm>
          <a:prstGeom prst="rect">
            <a:avLst/>
          </a:prstGeom>
          <a:noFill/>
          <a:ln>
            <a:noFill/>
          </a:ln>
        </p:spPr>
      </p:pic>
      <p:sp>
        <p:nvSpPr>
          <p:cNvPr id="4" name="Title 1">
            <a:extLst>
              <a:ext uri="{FF2B5EF4-FFF2-40B4-BE49-F238E27FC236}">
                <a16:creationId xmlns:a16="http://schemas.microsoft.com/office/drawing/2014/main" id="{0EC1BF61-7F35-CEE0-C259-5CCF83745375}"/>
              </a:ext>
            </a:extLst>
          </p:cNvPr>
          <p:cNvSpPr>
            <a:spLocks noGrp="1"/>
          </p:cNvSpPr>
          <p:nvPr>
            <p:ph type="title"/>
          </p:nvPr>
        </p:nvSpPr>
        <p:spPr>
          <a:xfrm>
            <a:off x="5791200" y="152401"/>
            <a:ext cx="3200399" cy="1107996"/>
          </a:xfrm>
        </p:spPr>
        <p:txBody>
          <a:bodyPr/>
          <a:lstStyle/>
          <a:p>
            <a:pPr algn="r" rtl="0"/>
            <a:r>
              <a:rPr lang="en-US" sz="2400" dirty="0">
                <a:solidFill>
                  <a:srgbClr val="4C216D"/>
                </a:solidFill>
                <a:latin typeface="+mj-lt"/>
              </a:rPr>
              <a:t>HRM Talent Acquisition</a:t>
            </a:r>
            <a:br>
              <a:rPr lang="en-US" sz="2400" dirty="0">
                <a:solidFill>
                  <a:srgbClr val="4C216D"/>
                </a:solidFill>
                <a:latin typeface="+mj-lt"/>
              </a:rPr>
            </a:br>
            <a:r>
              <a:rPr lang="en-US" sz="1600" dirty="0">
                <a:solidFill>
                  <a:srgbClr val="4C216D"/>
                </a:solidFill>
                <a:latin typeface="+mj-lt"/>
                <a:hlinkClick r:id="rId3"/>
              </a:rPr>
              <a:t>recruittalent@lsuhsc.edu</a:t>
            </a:r>
            <a:br>
              <a:rPr lang="en-US" sz="1600" dirty="0">
                <a:solidFill>
                  <a:srgbClr val="4C216D"/>
                </a:solidFill>
                <a:latin typeface="+mj-lt"/>
              </a:rPr>
            </a:br>
            <a:endParaRPr lang="en-US" dirty="0">
              <a:latin typeface="+mj-lt"/>
            </a:endParaRPr>
          </a:p>
        </p:txBody>
      </p:sp>
    </p:spTree>
    <p:extLst>
      <p:ext uri="{BB962C8B-B14F-4D97-AF65-F5344CB8AC3E}">
        <p14:creationId xmlns:p14="http://schemas.microsoft.com/office/powerpoint/2010/main" val="620997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5943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Compensation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Sara Schexnayder</a:t>
            </a:r>
            <a:r>
              <a:rPr lang="en-US" sz="2000" i="1" spc="-10" dirty="0">
                <a:solidFill>
                  <a:srgbClr val="451D7A"/>
                </a:solidFill>
                <a:latin typeface="Arial" panose="020B0604020202020204" pitchFamily="34" charset="0"/>
                <a:cs typeface="Arial" panose="020B0604020202020204" pitchFamily="34" charset="0"/>
              </a:rPr>
              <a:t>, HRM Compensation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DEEA729D-A683-487A-BC25-151DB706FD8B}"/>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01C5850-67B9-45E6-996D-E78A134A9B67}"/>
              </a:ext>
            </a:extLst>
          </p:cNvPr>
          <p:cNvSpPr>
            <a:spLocks noGrp="1"/>
          </p:cNvSpPr>
          <p:nvPr>
            <p:ph type="sldNum" sz="quarter" idx="7"/>
          </p:nvPr>
        </p:nvSpPr>
        <p:spPr/>
        <p:txBody>
          <a:bodyPr/>
          <a:lstStyle/>
          <a:p>
            <a:fld id="{B6F15528-21DE-4FAA-801E-634DDDAF4B2B}" type="slidenum">
              <a:rPr lang="en-US" smtClean="0"/>
              <a:t>11</a:t>
            </a:fld>
            <a:endParaRPr lang="en-US"/>
          </a:p>
        </p:txBody>
      </p:sp>
    </p:spTree>
    <p:extLst>
      <p:ext uri="{BB962C8B-B14F-4D97-AF65-F5344CB8AC3E}">
        <p14:creationId xmlns:p14="http://schemas.microsoft.com/office/powerpoint/2010/main" val="289225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52401"/>
            <a:ext cx="3733799" cy="1107996"/>
          </a:xfrm>
        </p:spPr>
        <p:txBody>
          <a:bodyPr/>
          <a:lstStyle/>
          <a:p>
            <a:pPr algn="r" rtl="0"/>
            <a:r>
              <a:rPr lang="en-US" sz="2400" dirty="0">
                <a:solidFill>
                  <a:srgbClr val="4C216D"/>
                </a:solidFill>
              </a:rPr>
              <a:t>HRM Compensation</a:t>
            </a:r>
            <a:br>
              <a:rPr lang="en-US" sz="2400" dirty="0">
                <a:solidFill>
                  <a:srgbClr val="4C216D"/>
                </a:solidFill>
              </a:rPr>
            </a:br>
            <a:r>
              <a:rPr lang="en-US" sz="1600" dirty="0">
                <a:solidFill>
                  <a:srgbClr val="4C216D"/>
                </a:solidFill>
                <a:hlinkClick r:id="rId2"/>
              </a:rPr>
              <a:t>nohrmcompensation@lsuhsc.edu</a:t>
            </a:r>
            <a:br>
              <a:rPr lang="en-US" sz="16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685800" y="1752600"/>
            <a:ext cx="7848600" cy="4952999"/>
          </a:xfrm>
        </p:spPr>
        <p:txBody>
          <a:bodyPr/>
          <a:lstStyle/>
          <a:p>
            <a:pPr marL="0" marR="0">
              <a:lnSpc>
                <a:spcPct val="112000"/>
              </a:lnSpc>
              <a:spcBef>
                <a:spcPts val="60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a:p>
            <a:pPr lvl="1"/>
            <a:endParaRPr lang="en-US" sz="1600" dirty="0"/>
          </a:p>
          <a:p>
            <a:pPr lvl="2"/>
            <a:endParaRPr lang="en-US" sz="1600" baseline="30000" dirty="0"/>
          </a:p>
          <a:p>
            <a:pPr lvl="2"/>
            <a:endParaRPr lang="en-US" sz="1600" baseline="30000" dirty="0"/>
          </a:p>
        </p:txBody>
      </p:sp>
      <p:graphicFrame>
        <p:nvGraphicFramePr>
          <p:cNvPr id="3" name="Diagram 2">
            <a:extLst>
              <a:ext uri="{FF2B5EF4-FFF2-40B4-BE49-F238E27FC236}">
                <a16:creationId xmlns:a16="http://schemas.microsoft.com/office/drawing/2014/main" id="{AFEBC92D-F570-6F33-E7A9-C1F7BB15FF4D}"/>
              </a:ext>
            </a:extLst>
          </p:cNvPr>
          <p:cNvGraphicFramePr/>
          <p:nvPr>
            <p:extLst>
              <p:ext uri="{D42A27DB-BD31-4B8C-83A1-F6EECF244321}">
                <p14:modId xmlns:p14="http://schemas.microsoft.com/office/powerpoint/2010/main" val="1395978402"/>
              </p:ext>
            </p:extLst>
          </p:nvPr>
        </p:nvGraphicFramePr>
        <p:xfrm>
          <a:off x="381000" y="171451"/>
          <a:ext cx="5448300" cy="662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C8E8331F-438D-4C65-7A0A-A6C872A099E3}"/>
              </a:ext>
            </a:extLst>
          </p:cNvPr>
          <p:cNvSpPr/>
          <p:nvPr/>
        </p:nvSpPr>
        <p:spPr>
          <a:xfrm>
            <a:off x="6172200" y="2133600"/>
            <a:ext cx="2590800" cy="3886200"/>
          </a:xfrm>
          <a:prstGeom prst="roundRect">
            <a:avLst/>
          </a:prstGeom>
          <a:solidFill>
            <a:srgbClr val="7030A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Unclassified and Administrative Faculty PeopleAdmin Process Steps</a:t>
            </a:r>
          </a:p>
        </p:txBody>
      </p:sp>
    </p:spTree>
    <p:extLst>
      <p:ext uri="{BB962C8B-B14F-4D97-AF65-F5344CB8AC3E}">
        <p14:creationId xmlns:p14="http://schemas.microsoft.com/office/powerpoint/2010/main" val="1830475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648200"/>
            <a:ext cx="73913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Development</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Denise Robinson, </a:t>
            </a:r>
            <a:r>
              <a:rPr lang="en-US" sz="2000" i="1" spc="-10" dirty="0">
                <a:solidFill>
                  <a:srgbClr val="451D7A"/>
                </a:solidFill>
                <a:latin typeface="Arial" panose="020B0604020202020204" pitchFamily="34" charset="0"/>
                <a:cs typeface="Arial" panose="020B0604020202020204" pitchFamily="34" charset="0"/>
              </a:rPr>
              <a:t>Talent Development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3"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13</a:t>
            </a:fld>
            <a:endParaRPr lang="en-US"/>
          </a:p>
        </p:txBody>
      </p:sp>
    </p:spTree>
    <p:extLst>
      <p:ext uri="{BB962C8B-B14F-4D97-AF65-F5344CB8AC3E}">
        <p14:creationId xmlns:p14="http://schemas.microsoft.com/office/powerpoint/2010/main" val="321592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3688"/>
            <a:ext cx="9144000" cy="775778"/>
          </a:xfrm>
        </p:spPr>
        <p:txBody>
          <a:bodyPr/>
          <a:lstStyle/>
          <a:p>
            <a:r>
              <a:rPr lang="en-US" dirty="0">
                <a:latin typeface="Arial" panose="020B0604020202020204" pitchFamily="34" charset="0"/>
                <a:cs typeface="Arial" panose="020B0604020202020204" pitchFamily="34" charset="0"/>
              </a:rPr>
              <a:t>Performance Evaluation System</a:t>
            </a:r>
          </a:p>
        </p:txBody>
      </p:sp>
      <p:sp>
        <p:nvSpPr>
          <p:cNvPr id="206" name="Text Placeholder 2"/>
          <p:cNvSpPr>
            <a:spLocks noGrp="1"/>
          </p:cNvSpPr>
          <p:nvPr>
            <p:ph type="body" sz="quarter" idx="41"/>
          </p:nvPr>
        </p:nvSpPr>
        <p:spPr>
          <a:xfrm>
            <a:off x="0" y="874026"/>
            <a:ext cx="9158081" cy="411466"/>
          </a:xfrm>
        </p:spPr>
        <p:txBody>
          <a:bodyPr/>
          <a:lstStyle/>
          <a:p>
            <a:r>
              <a:rPr lang="en-US" sz="1600" b="1" dirty="0"/>
              <a:t>The yearly performance cycle from planning to evaluation </a:t>
            </a:r>
            <a:r>
              <a:rPr lang="en-US" sz="1600" b="1" i="1" dirty="0">
                <a:solidFill>
                  <a:srgbClr val="FF0000"/>
                </a:solidFill>
              </a:rPr>
              <a:t>for Classified Employees</a:t>
            </a:r>
          </a:p>
        </p:txBody>
      </p:sp>
      <p:graphicFrame>
        <p:nvGraphicFramePr>
          <p:cNvPr id="6" name="Diagram 5">
            <a:extLst>
              <a:ext uri="{FF2B5EF4-FFF2-40B4-BE49-F238E27FC236}">
                <a16:creationId xmlns:a16="http://schemas.microsoft.com/office/drawing/2014/main" id="{CE67D07A-C02D-C2C9-FA4E-8F0B40B37B1F}"/>
              </a:ext>
            </a:extLst>
          </p:cNvPr>
          <p:cNvGraphicFramePr/>
          <p:nvPr>
            <p:extLst>
              <p:ext uri="{D42A27DB-BD31-4B8C-83A1-F6EECF244321}">
                <p14:modId xmlns:p14="http://schemas.microsoft.com/office/powerpoint/2010/main" val="1274254680"/>
              </p:ext>
            </p:extLst>
          </p:nvPr>
        </p:nvGraphicFramePr>
        <p:xfrm>
          <a:off x="2441826" y="1663113"/>
          <a:ext cx="4260348" cy="3531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9284929-4B07-6F97-0A4A-4E3AAD326841}"/>
              </a:ext>
            </a:extLst>
          </p:cNvPr>
          <p:cNvSpPr txBox="1"/>
          <p:nvPr/>
        </p:nvSpPr>
        <p:spPr>
          <a:xfrm>
            <a:off x="5639555" y="1772917"/>
            <a:ext cx="2269998" cy="461665"/>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Supervisor enters the employee’s work and behavior expectations in accordance with the guidelines of Louisiana State Civil Service.</a:t>
            </a:r>
          </a:p>
        </p:txBody>
      </p:sp>
      <p:sp>
        <p:nvSpPr>
          <p:cNvPr id="8" name="TextBox 7">
            <a:extLst>
              <a:ext uri="{FF2B5EF4-FFF2-40B4-BE49-F238E27FC236}">
                <a16:creationId xmlns:a16="http://schemas.microsoft.com/office/drawing/2014/main" id="{77590289-2960-BCAC-AD0D-4CBDC0635A1B}"/>
              </a:ext>
            </a:extLst>
          </p:cNvPr>
          <p:cNvSpPr txBox="1"/>
          <p:nvPr/>
        </p:nvSpPr>
        <p:spPr>
          <a:xfrm>
            <a:off x="5639555" y="1611058"/>
            <a:ext cx="2290572" cy="246221"/>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PES Plan Review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9" name="TextBox 8">
            <a:extLst>
              <a:ext uri="{FF2B5EF4-FFF2-40B4-BE49-F238E27FC236}">
                <a16:creationId xmlns:a16="http://schemas.microsoft.com/office/drawing/2014/main" id="{31960616-9F59-914D-E128-D35DD5FDAC20}"/>
              </a:ext>
            </a:extLst>
          </p:cNvPr>
          <p:cNvSpPr txBox="1"/>
          <p:nvPr/>
        </p:nvSpPr>
        <p:spPr>
          <a:xfrm>
            <a:off x="6380435" y="2649484"/>
            <a:ext cx="2269998"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The second level Supervisor reviews the plan for accuracy. </a:t>
            </a:r>
          </a:p>
        </p:txBody>
      </p:sp>
      <p:sp>
        <p:nvSpPr>
          <p:cNvPr id="10" name="TextBox 9">
            <a:extLst>
              <a:ext uri="{FF2B5EF4-FFF2-40B4-BE49-F238E27FC236}">
                <a16:creationId xmlns:a16="http://schemas.microsoft.com/office/drawing/2014/main" id="{3D29B2A5-F68E-99B1-7AA1-90FCEA27F4A7}"/>
              </a:ext>
            </a:extLst>
          </p:cNvPr>
          <p:cNvSpPr txBox="1"/>
          <p:nvPr/>
        </p:nvSpPr>
        <p:spPr>
          <a:xfrm>
            <a:off x="6380435" y="2332803"/>
            <a:ext cx="2290572" cy="415498"/>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Second Level Approval of PES Plan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1" name="TextBox 10">
            <a:extLst>
              <a:ext uri="{FF2B5EF4-FFF2-40B4-BE49-F238E27FC236}">
                <a16:creationId xmlns:a16="http://schemas.microsoft.com/office/drawing/2014/main" id="{2729314D-F05B-7A2C-10AD-629BCEA01412}"/>
              </a:ext>
            </a:extLst>
          </p:cNvPr>
          <p:cNvSpPr txBox="1"/>
          <p:nvPr/>
        </p:nvSpPr>
        <p:spPr>
          <a:xfrm>
            <a:off x="6570624" y="3448815"/>
            <a:ext cx="2550262"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PES plan meeting has taken place, the Supervisor acknowledges.  </a:t>
            </a:r>
          </a:p>
        </p:txBody>
      </p:sp>
      <p:sp>
        <p:nvSpPr>
          <p:cNvPr id="12" name="TextBox 11">
            <a:extLst>
              <a:ext uri="{FF2B5EF4-FFF2-40B4-BE49-F238E27FC236}">
                <a16:creationId xmlns:a16="http://schemas.microsoft.com/office/drawing/2014/main" id="{520B2B0F-1009-0CF9-9BB1-EDA3D1D7C260}"/>
              </a:ext>
            </a:extLst>
          </p:cNvPr>
          <p:cNvSpPr txBox="1"/>
          <p:nvPr/>
        </p:nvSpPr>
        <p:spPr>
          <a:xfrm>
            <a:off x="6570624" y="3096970"/>
            <a:ext cx="2573376" cy="415498"/>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Supervisor Acknowledges Plan Review Meeting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3" name="TextBox 12">
            <a:extLst>
              <a:ext uri="{FF2B5EF4-FFF2-40B4-BE49-F238E27FC236}">
                <a16:creationId xmlns:a16="http://schemas.microsoft.com/office/drawing/2014/main" id="{2A0EE94D-9602-B2BB-2D94-453EE676E76C}"/>
              </a:ext>
            </a:extLst>
          </p:cNvPr>
          <p:cNvSpPr txBox="1"/>
          <p:nvPr/>
        </p:nvSpPr>
        <p:spPr>
          <a:xfrm>
            <a:off x="6354733" y="4188362"/>
            <a:ext cx="2269998"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planning meeting has taken place, the Employee acknowledges.</a:t>
            </a:r>
          </a:p>
        </p:txBody>
      </p:sp>
      <p:sp>
        <p:nvSpPr>
          <p:cNvPr id="14" name="TextBox 13">
            <a:extLst>
              <a:ext uri="{FF2B5EF4-FFF2-40B4-BE49-F238E27FC236}">
                <a16:creationId xmlns:a16="http://schemas.microsoft.com/office/drawing/2014/main" id="{1E5486CC-9199-1471-27EC-495737194728}"/>
              </a:ext>
            </a:extLst>
          </p:cNvPr>
          <p:cNvSpPr txBox="1"/>
          <p:nvPr/>
        </p:nvSpPr>
        <p:spPr>
          <a:xfrm>
            <a:off x="6340656" y="3989894"/>
            <a:ext cx="2290572" cy="246221"/>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Employee Acknowledges PES Plan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5" name="TextBox 14">
            <a:extLst>
              <a:ext uri="{FF2B5EF4-FFF2-40B4-BE49-F238E27FC236}">
                <a16:creationId xmlns:a16="http://schemas.microsoft.com/office/drawing/2014/main" id="{95D5916D-E72B-86F6-24DB-93D4E279FD59}"/>
              </a:ext>
            </a:extLst>
          </p:cNvPr>
          <p:cNvSpPr txBox="1"/>
          <p:nvPr/>
        </p:nvSpPr>
        <p:spPr>
          <a:xfrm>
            <a:off x="5816748" y="4939525"/>
            <a:ext cx="2269998" cy="338554"/>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The Human Resources representative reviews the plan for accuracy. </a:t>
            </a:r>
          </a:p>
        </p:txBody>
      </p:sp>
      <p:sp>
        <p:nvSpPr>
          <p:cNvPr id="16" name="TextBox 15">
            <a:extLst>
              <a:ext uri="{FF2B5EF4-FFF2-40B4-BE49-F238E27FC236}">
                <a16:creationId xmlns:a16="http://schemas.microsoft.com/office/drawing/2014/main" id="{182A496A-1312-36BF-22B1-EC527CF9F360}"/>
              </a:ext>
            </a:extLst>
          </p:cNvPr>
          <p:cNvSpPr txBox="1"/>
          <p:nvPr/>
        </p:nvSpPr>
        <p:spPr>
          <a:xfrm>
            <a:off x="5816748" y="4746694"/>
            <a:ext cx="2290572" cy="253916"/>
          </a:xfrm>
          <a:prstGeom prst="rect">
            <a:avLst/>
          </a:prstGeom>
          <a:noFill/>
        </p:spPr>
        <p:txBody>
          <a:bodyPr wrap="square" lIns="81000" rIns="8100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HR Reviews PES Plan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7" name="TextBox 16">
            <a:extLst>
              <a:ext uri="{FF2B5EF4-FFF2-40B4-BE49-F238E27FC236}">
                <a16:creationId xmlns:a16="http://schemas.microsoft.com/office/drawing/2014/main" id="{EFB9E34B-AEF3-EC23-C04F-FD3C76A3DA18}"/>
              </a:ext>
            </a:extLst>
          </p:cNvPr>
          <p:cNvSpPr txBox="1"/>
          <p:nvPr/>
        </p:nvSpPr>
        <p:spPr>
          <a:xfrm>
            <a:off x="1154533" y="4931472"/>
            <a:ext cx="2172719"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At the end of the performance cycle, the Supervisor appraises the Employee. </a:t>
            </a:r>
          </a:p>
        </p:txBody>
      </p:sp>
      <p:sp>
        <p:nvSpPr>
          <p:cNvPr id="18" name="TextBox 17">
            <a:extLst>
              <a:ext uri="{FF2B5EF4-FFF2-40B4-BE49-F238E27FC236}">
                <a16:creationId xmlns:a16="http://schemas.microsoft.com/office/drawing/2014/main" id="{2251563D-0525-9640-7FF2-0D5FA0EA110C}"/>
              </a:ext>
            </a:extLst>
          </p:cNvPr>
          <p:cNvSpPr txBox="1"/>
          <p:nvPr/>
        </p:nvSpPr>
        <p:spPr>
          <a:xfrm>
            <a:off x="1036680" y="4749524"/>
            <a:ext cx="2290572" cy="253916"/>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Supervisor Evaluation</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19" name="TextBox 18">
            <a:extLst>
              <a:ext uri="{FF2B5EF4-FFF2-40B4-BE49-F238E27FC236}">
                <a16:creationId xmlns:a16="http://schemas.microsoft.com/office/drawing/2014/main" id="{032CCBFC-1D98-0151-2EAB-07CDBEE66F16}"/>
              </a:ext>
            </a:extLst>
          </p:cNvPr>
          <p:cNvSpPr txBox="1"/>
          <p:nvPr/>
        </p:nvSpPr>
        <p:spPr>
          <a:xfrm>
            <a:off x="439043" y="4185895"/>
            <a:ext cx="2364303"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reviewing the Supervisor’s evaluation, the second level Supervisor approves.</a:t>
            </a:r>
          </a:p>
        </p:txBody>
      </p:sp>
      <p:sp>
        <p:nvSpPr>
          <p:cNvPr id="20" name="TextBox 19">
            <a:extLst>
              <a:ext uri="{FF2B5EF4-FFF2-40B4-BE49-F238E27FC236}">
                <a16:creationId xmlns:a16="http://schemas.microsoft.com/office/drawing/2014/main" id="{8DF2D798-3479-ECDE-0D6B-34C5AB186E37}"/>
              </a:ext>
            </a:extLst>
          </p:cNvPr>
          <p:cNvSpPr txBox="1"/>
          <p:nvPr/>
        </p:nvSpPr>
        <p:spPr>
          <a:xfrm>
            <a:off x="493567" y="3992324"/>
            <a:ext cx="2290572" cy="246221"/>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Second Level Supervisor Approval</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21" name="TextBox 20">
            <a:extLst>
              <a:ext uri="{FF2B5EF4-FFF2-40B4-BE49-F238E27FC236}">
                <a16:creationId xmlns:a16="http://schemas.microsoft.com/office/drawing/2014/main" id="{3F23043F-FC0D-4DA7-140A-1D652E787657}"/>
              </a:ext>
            </a:extLst>
          </p:cNvPr>
          <p:cNvSpPr txBox="1"/>
          <p:nvPr/>
        </p:nvSpPr>
        <p:spPr>
          <a:xfrm>
            <a:off x="165137" y="3462248"/>
            <a:ext cx="2416387"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PES evaluation meeting has taken place, the Supervisor acknowledges.</a:t>
            </a:r>
          </a:p>
        </p:txBody>
      </p:sp>
      <p:sp>
        <p:nvSpPr>
          <p:cNvPr id="22" name="TextBox 21">
            <a:extLst>
              <a:ext uri="{FF2B5EF4-FFF2-40B4-BE49-F238E27FC236}">
                <a16:creationId xmlns:a16="http://schemas.microsoft.com/office/drawing/2014/main" id="{FA070E77-DA0C-0B1B-08EE-C652BF7F7E8F}"/>
              </a:ext>
            </a:extLst>
          </p:cNvPr>
          <p:cNvSpPr txBox="1"/>
          <p:nvPr/>
        </p:nvSpPr>
        <p:spPr>
          <a:xfrm>
            <a:off x="-193913" y="3105168"/>
            <a:ext cx="2775436" cy="415498"/>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Supervisor Acknowledges Evaluation Review Meeting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23" name="TextBox 22">
            <a:extLst>
              <a:ext uri="{FF2B5EF4-FFF2-40B4-BE49-F238E27FC236}">
                <a16:creationId xmlns:a16="http://schemas.microsoft.com/office/drawing/2014/main" id="{048AE952-9F01-B760-7136-50D6AB3F3FF6}"/>
              </a:ext>
            </a:extLst>
          </p:cNvPr>
          <p:cNvSpPr txBox="1"/>
          <p:nvPr/>
        </p:nvSpPr>
        <p:spPr>
          <a:xfrm>
            <a:off x="512774" y="2606459"/>
            <a:ext cx="2269998"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After the PES evaluation meeting has taken place, the Employee acknowledges.</a:t>
            </a:r>
          </a:p>
        </p:txBody>
      </p:sp>
      <p:sp>
        <p:nvSpPr>
          <p:cNvPr id="24" name="TextBox 23">
            <a:extLst>
              <a:ext uri="{FF2B5EF4-FFF2-40B4-BE49-F238E27FC236}">
                <a16:creationId xmlns:a16="http://schemas.microsoft.com/office/drawing/2014/main" id="{6EF2486B-F6DE-1324-E859-A9A5C46218B2}"/>
              </a:ext>
            </a:extLst>
          </p:cNvPr>
          <p:cNvSpPr txBox="1"/>
          <p:nvPr/>
        </p:nvSpPr>
        <p:spPr>
          <a:xfrm>
            <a:off x="282804" y="2280748"/>
            <a:ext cx="2520542" cy="415498"/>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Employee Acknowledges Evaluation Meeting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25" name="TextBox 24">
            <a:extLst>
              <a:ext uri="{FF2B5EF4-FFF2-40B4-BE49-F238E27FC236}">
                <a16:creationId xmlns:a16="http://schemas.microsoft.com/office/drawing/2014/main" id="{E3A43D91-C377-4509-564F-DDA46A5B019C}"/>
              </a:ext>
            </a:extLst>
          </p:cNvPr>
          <p:cNvSpPr txBox="1"/>
          <p:nvPr/>
        </p:nvSpPr>
        <p:spPr>
          <a:xfrm>
            <a:off x="1213873" y="1824694"/>
            <a:ext cx="2282738" cy="338554"/>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800" b="0" i="0" u="none" strike="noStrike" kern="1200" cap="none" spc="0" normalizeH="0" baseline="0" noProof="0" dirty="0">
                <a:ln>
                  <a:noFill/>
                </a:ln>
                <a:solidFill>
                  <a:srgbClr val="000000">
                    <a:lumMod val="75000"/>
                    <a:lumOff val="25000"/>
                  </a:srgbClr>
                </a:solidFill>
                <a:effectLst/>
                <a:uLnTx/>
                <a:uFillTx/>
                <a:latin typeface="Arial"/>
                <a:ea typeface="FZShuTi" pitchFamily="2" charset="-122"/>
                <a:cs typeface="Arial" pitchFamily="34" charset="0"/>
              </a:rPr>
              <a:t>The Human Resources representative reviews the evaluation for accuracy.  </a:t>
            </a:r>
          </a:p>
        </p:txBody>
      </p:sp>
      <p:sp>
        <p:nvSpPr>
          <p:cNvPr id="26" name="TextBox 25">
            <a:extLst>
              <a:ext uri="{FF2B5EF4-FFF2-40B4-BE49-F238E27FC236}">
                <a16:creationId xmlns:a16="http://schemas.microsoft.com/office/drawing/2014/main" id="{3FFAAA77-0F68-6A55-E699-129A5FFC069F}"/>
              </a:ext>
            </a:extLst>
          </p:cNvPr>
          <p:cNvSpPr txBox="1"/>
          <p:nvPr/>
        </p:nvSpPr>
        <p:spPr>
          <a:xfrm>
            <a:off x="1213874" y="1649804"/>
            <a:ext cx="2290572" cy="253916"/>
          </a:xfrm>
          <a:prstGeom prst="rect">
            <a:avLst/>
          </a:prstGeom>
          <a:noFill/>
        </p:spPr>
        <p:txBody>
          <a:bodyPr wrap="square" lIns="81000" rIns="81000"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altLang="ko-KR"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rPr>
              <a:t>HR PES Final Review </a:t>
            </a:r>
            <a:endParaRPr kumimoji="0" lang="ko-KR" altLang="en-US" sz="1000" b="1" i="0" u="none" strike="noStrike" kern="1200" cap="none" spc="0" normalizeH="0" baseline="0" noProof="0" dirty="0">
              <a:ln>
                <a:noFill/>
              </a:ln>
              <a:solidFill>
                <a:srgbClr val="000000">
                  <a:lumMod val="75000"/>
                  <a:lumOff val="25000"/>
                </a:srgbClr>
              </a:solidFill>
              <a:effectLst/>
              <a:uLnTx/>
              <a:uFillTx/>
              <a:latin typeface="Arial"/>
              <a:ea typeface="맑은 고딕" panose="020B0503020000020004" pitchFamily="34" charset="-127"/>
              <a:cs typeface="Arial" pitchFamily="34" charset="0"/>
            </a:endParaRPr>
          </a:p>
        </p:txBody>
      </p:sp>
      <p:sp>
        <p:nvSpPr>
          <p:cNvPr id="5" name="Oval 4">
            <a:extLst>
              <a:ext uri="{FF2B5EF4-FFF2-40B4-BE49-F238E27FC236}">
                <a16:creationId xmlns:a16="http://schemas.microsoft.com/office/drawing/2014/main" id="{111F0A51-443A-8E63-45D9-898E7E34DC8A}"/>
              </a:ext>
            </a:extLst>
          </p:cNvPr>
          <p:cNvSpPr/>
          <p:nvPr/>
        </p:nvSpPr>
        <p:spPr>
          <a:xfrm>
            <a:off x="3673713" y="2684838"/>
            <a:ext cx="1819373" cy="1866507"/>
          </a:xfrm>
          <a:prstGeom prst="ellipse">
            <a:avLst/>
          </a:prstGeom>
          <a:solidFill>
            <a:srgbClr val="9C5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447B017-F6AE-EE7E-C886-D20C53015E3D}"/>
              </a:ext>
            </a:extLst>
          </p:cNvPr>
          <p:cNvSpPr/>
          <p:nvPr/>
        </p:nvSpPr>
        <p:spPr>
          <a:xfrm>
            <a:off x="3764322" y="3123693"/>
            <a:ext cx="1629436" cy="1015663"/>
          </a:xfrm>
          <a:prstGeom prst="rect">
            <a:avLst/>
          </a:prstGeom>
          <a:noFill/>
        </p:spPr>
        <p:txBody>
          <a:bodyPr wrap="square" lIns="91440" tIns="45720" rIns="91440" bIns="4572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Bodoni MT" panose="02070603080606020203" pitchFamily="18" charset="0"/>
                <a:ea typeface="+mn-ea"/>
                <a:cs typeface="+mn-cs"/>
              </a:rPr>
              <a:t>PES</a:t>
            </a:r>
          </a:p>
        </p:txBody>
      </p:sp>
    </p:spTree>
    <p:extLst>
      <p:ext uri="{BB962C8B-B14F-4D97-AF65-F5344CB8AC3E}">
        <p14:creationId xmlns:p14="http://schemas.microsoft.com/office/powerpoint/2010/main" val="2776403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8562085" cy="492443"/>
          </a:xfrm>
        </p:spPr>
        <p:txBody>
          <a:bodyPr/>
          <a:lstStyle/>
          <a:p>
            <a:r>
              <a:rPr lang="en-US" dirty="0"/>
              <a:t>Performance Evaluation System</a:t>
            </a:r>
          </a:p>
        </p:txBody>
      </p:sp>
      <p:sp>
        <p:nvSpPr>
          <p:cNvPr id="3" name="Text Placeholder 2"/>
          <p:cNvSpPr>
            <a:spLocks noGrp="1"/>
          </p:cNvSpPr>
          <p:nvPr>
            <p:ph type="body" idx="1"/>
          </p:nvPr>
        </p:nvSpPr>
        <p:spPr>
          <a:xfrm>
            <a:off x="304799" y="1981200"/>
            <a:ext cx="8562085" cy="3154710"/>
          </a:xfrm>
        </p:spPr>
        <p:txBody>
          <a:bodyPr/>
          <a:lstStyle/>
          <a:p>
            <a:pPr algn="l">
              <a:spcAft>
                <a:spcPts val="1200"/>
              </a:spcAft>
            </a:pPr>
            <a:r>
              <a:rPr lang="en-US" sz="2400" b="1" dirty="0"/>
              <a:t>Planning | Review Phase</a:t>
            </a:r>
          </a:p>
          <a:p>
            <a:pPr algn="l">
              <a:spcAft>
                <a:spcPts val="1200"/>
              </a:spcAft>
            </a:pPr>
            <a:endParaRPr lang="en-US" sz="100" b="1" dirty="0"/>
          </a:p>
          <a:p>
            <a:pPr marL="285750" indent="-285750" algn="l">
              <a:spcAft>
                <a:spcPts val="1200"/>
              </a:spcAft>
              <a:buFont typeface="Arial" panose="020B0604020202020204" pitchFamily="34" charset="0"/>
              <a:buChar char="•"/>
            </a:pPr>
            <a:r>
              <a:rPr lang="en-US" sz="2000" dirty="0"/>
              <a:t>Talent Development is currently reviewing the Plans submitted to confirm each submission is compliant with standards set by the State Civil Service and best practices.</a:t>
            </a:r>
          </a:p>
          <a:p>
            <a:pPr marL="285750" indent="-285750" algn="l">
              <a:spcAft>
                <a:spcPts val="1200"/>
              </a:spcAft>
              <a:buFont typeface="Arial" panose="020B0604020202020204" pitchFamily="34" charset="0"/>
              <a:buChar char="•"/>
            </a:pPr>
            <a:r>
              <a:rPr lang="en-US" sz="2000" dirty="0"/>
              <a:t>HRM will complete its review by 9/30/2022.</a:t>
            </a:r>
          </a:p>
          <a:p>
            <a:pPr marL="285750" indent="-285750" algn="l">
              <a:spcAft>
                <a:spcPts val="1200"/>
              </a:spcAft>
              <a:buFont typeface="Arial" panose="020B0604020202020204" pitchFamily="34" charset="0"/>
              <a:buChar char="•"/>
            </a:pPr>
            <a:r>
              <a:rPr lang="en-US" sz="2000" dirty="0"/>
              <a:t>In the process, supervisors may have their submissions returned to them if they do not meet the SCS standards. Talent Development will provide assistance in properly completing the Plan.</a:t>
            </a:r>
          </a:p>
        </p:txBody>
      </p:sp>
      <p:sp>
        <p:nvSpPr>
          <p:cNvPr id="4" name="Slide Number Placeholder 3"/>
          <p:cNvSpPr>
            <a:spLocks noGrp="1"/>
          </p:cNvSpPr>
          <p:nvPr>
            <p:ph type="sldNum" sz="quarter" idx="7"/>
          </p:nvPr>
        </p:nvSpPr>
        <p:spPr/>
        <p:txBody>
          <a:bodyPr/>
          <a:lstStyle/>
          <a:p>
            <a:fld id="{B6F15528-21DE-4FAA-801E-634DDDAF4B2B}" type="slidenum">
              <a:rPr lang="en-US" smtClean="0"/>
              <a:t>15</a:t>
            </a:fld>
            <a:endParaRPr lang="en-US"/>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2"/>
              </a:rPr>
              <a:t>TalentDevelopment@lsuhsc.edu</a:t>
            </a:r>
            <a:r>
              <a:rPr lang="en-US" sz="1600" kern="0" dirty="0">
                <a:solidFill>
                  <a:srgbClr val="4C216D"/>
                </a:solidFill>
              </a:rPr>
              <a:t> </a:t>
            </a:r>
            <a:endParaRPr lang="en-US" kern="0" dirty="0">
              <a:solidFill>
                <a:sysClr val="windowText" lastClr="000000"/>
              </a:solidFill>
            </a:endParaRPr>
          </a:p>
        </p:txBody>
      </p:sp>
    </p:spTree>
    <p:extLst>
      <p:ext uri="{BB962C8B-B14F-4D97-AF65-F5344CB8AC3E}">
        <p14:creationId xmlns:p14="http://schemas.microsoft.com/office/powerpoint/2010/main" val="71782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800" b="1" dirty="0">
                <a:latin typeface="Arial" panose="020B0604020202020204" pitchFamily="34" charset="0"/>
                <a:cs typeface="Arial" panose="020B0604020202020204" pitchFamily="34" charset="0"/>
              </a:rPr>
              <a:t>                               </a:t>
            </a:r>
          </a:p>
        </p:txBody>
      </p:sp>
      <p:sp>
        <p:nvSpPr>
          <p:cNvPr id="6" name="Content Placeholder 5"/>
          <p:cNvSpPr>
            <a:spLocks noGrp="1"/>
          </p:cNvSpPr>
          <p:nvPr>
            <p:ph idx="1"/>
          </p:nvPr>
        </p:nvSpPr>
        <p:spPr>
          <a:xfrm>
            <a:off x="-2438400" y="1165707"/>
            <a:ext cx="9144000" cy="430887"/>
          </a:xfrm>
        </p:spPr>
        <p:txBody>
          <a:bodyPr/>
          <a:lstStyle/>
          <a:p>
            <a:pPr marL="0" indent="0" algn="ctr">
              <a:spcAft>
                <a:spcPts val="600"/>
              </a:spcAft>
              <a:buNone/>
            </a:pPr>
            <a:r>
              <a:rPr lang="en-US" sz="2800" b="1" dirty="0">
                <a:solidFill>
                  <a:srgbClr val="642BA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PES Planning</a:t>
            </a:r>
          </a:p>
        </p:txBody>
      </p:sp>
      <p:graphicFrame>
        <p:nvGraphicFramePr>
          <p:cNvPr id="7" name="Table 7">
            <a:extLst>
              <a:ext uri="{FF2B5EF4-FFF2-40B4-BE49-F238E27FC236}">
                <a16:creationId xmlns:a16="http://schemas.microsoft.com/office/drawing/2014/main" id="{D50A7675-5CB2-60AA-6EB8-6685CB770F06}"/>
              </a:ext>
            </a:extLst>
          </p:cNvPr>
          <p:cNvGraphicFramePr>
            <a:graphicFrameLocks noGrp="1"/>
          </p:cNvGraphicFramePr>
          <p:nvPr>
            <p:extLst>
              <p:ext uri="{D42A27DB-BD31-4B8C-83A1-F6EECF244321}">
                <p14:modId xmlns:p14="http://schemas.microsoft.com/office/powerpoint/2010/main" val="3108600219"/>
              </p:ext>
            </p:extLst>
          </p:nvPr>
        </p:nvGraphicFramePr>
        <p:xfrm>
          <a:off x="914399" y="3951151"/>
          <a:ext cx="7315200" cy="2590800"/>
        </p:xfrm>
        <a:graphic>
          <a:graphicData uri="http://schemas.openxmlformats.org/drawingml/2006/table">
            <a:tbl>
              <a:tblPr firstRow="1" bandRow="1">
                <a:tableStyleId>{6E25E649-3F16-4E02-A733-19D2CDBF48F0}</a:tableStyleId>
              </a:tblPr>
              <a:tblGrid>
                <a:gridCol w="607394">
                  <a:extLst>
                    <a:ext uri="{9D8B030D-6E8A-4147-A177-3AD203B41FA5}">
                      <a16:colId xmlns:a16="http://schemas.microsoft.com/office/drawing/2014/main" val="1676616017"/>
                    </a:ext>
                  </a:extLst>
                </a:gridCol>
                <a:gridCol w="3443737">
                  <a:extLst>
                    <a:ext uri="{9D8B030D-6E8A-4147-A177-3AD203B41FA5}">
                      <a16:colId xmlns:a16="http://schemas.microsoft.com/office/drawing/2014/main" val="1221056385"/>
                    </a:ext>
                  </a:extLst>
                </a:gridCol>
                <a:gridCol w="3264069">
                  <a:extLst>
                    <a:ext uri="{9D8B030D-6E8A-4147-A177-3AD203B41FA5}">
                      <a16:colId xmlns:a16="http://schemas.microsoft.com/office/drawing/2014/main" val="2735501416"/>
                    </a:ext>
                  </a:extLst>
                </a:gridCol>
              </a:tblGrid>
              <a:tr h="469089">
                <a:tc>
                  <a:txBody>
                    <a:bodyPr/>
                    <a:lstStyle/>
                    <a:p>
                      <a:r>
                        <a:rPr lang="en-US" sz="1400" dirty="0"/>
                        <a:t>Step</a:t>
                      </a:r>
                    </a:p>
                  </a:txBody>
                  <a:tcPr>
                    <a:lnR w="12700" cap="flat" cmpd="sng" algn="ctr">
                      <a:noFill/>
                      <a:prstDash val="solid"/>
                      <a:round/>
                      <a:headEnd type="none" w="med" len="med"/>
                      <a:tailEnd type="none" w="med" len="med"/>
                    </a:lnR>
                    <a:solidFill>
                      <a:srgbClr val="642BAF"/>
                    </a:solidFill>
                  </a:tcPr>
                </a:tc>
                <a:tc>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642BAF"/>
                    </a:solidFill>
                  </a:tcPr>
                </a:tc>
                <a:tc>
                  <a:txBody>
                    <a:bodyPr/>
                    <a:lstStyle/>
                    <a:p>
                      <a:r>
                        <a:rPr lang="en-US" sz="1400" dirty="0"/>
                        <a:t>Suggested Dates</a:t>
                      </a:r>
                    </a:p>
                  </a:txBody>
                  <a:tcPr>
                    <a:lnL w="12700" cap="flat" cmpd="sng" algn="ctr">
                      <a:solidFill>
                        <a:schemeClr val="tx1"/>
                      </a:solidFill>
                      <a:prstDash val="solid"/>
                      <a:round/>
                      <a:headEnd type="none" w="med" len="med"/>
                      <a:tailEnd type="none" w="med" len="med"/>
                    </a:lnL>
                    <a:solidFill>
                      <a:srgbClr val="642BAF"/>
                    </a:solidFill>
                  </a:tcPr>
                </a:tc>
                <a:extLst>
                  <a:ext uri="{0D108BD9-81ED-4DB2-BD59-A6C34878D82A}">
                    <a16:rowId xmlns:a16="http://schemas.microsoft.com/office/drawing/2014/main" val="2757955264"/>
                  </a:ext>
                </a:extLst>
              </a:tr>
              <a:tr h="319874">
                <a:tc>
                  <a:txBody>
                    <a:bodyPr/>
                    <a:lstStyle/>
                    <a:p>
                      <a:r>
                        <a:rPr lang="en-US" sz="1400" dirty="0"/>
                        <a:t>1</a:t>
                      </a:r>
                    </a:p>
                  </a:txBody>
                  <a:tcPr>
                    <a:lnR w="12700" cap="flat" cmpd="sng" algn="ctr">
                      <a:solidFill>
                        <a:schemeClr val="tx1"/>
                      </a:solidFill>
                      <a:prstDash val="solid"/>
                      <a:round/>
                      <a:headEnd type="none" w="med" len="med"/>
                      <a:tailEnd type="none" w="med" len="med"/>
                    </a:lnR>
                  </a:tcPr>
                </a:tc>
                <a:tc>
                  <a:txBody>
                    <a:bodyPr/>
                    <a:lstStyle/>
                    <a:p>
                      <a:r>
                        <a:rPr lang="en-US" sz="1400" dirty="0"/>
                        <a:t>Supervisor PES Plan Review</a:t>
                      </a:r>
                    </a:p>
                  </a:txBody>
                  <a:tcPr>
                    <a:lnL w="12700" cap="flat" cmpd="sng" algn="ctr">
                      <a:solidFill>
                        <a:schemeClr val="tx1"/>
                      </a:solidFill>
                      <a:prstDash val="solid"/>
                      <a:round/>
                      <a:headEnd type="none" w="med" len="med"/>
                      <a:tailEnd type="none" w="med" len="med"/>
                    </a:lnL>
                  </a:tcPr>
                </a:tc>
                <a:tc>
                  <a:txBody>
                    <a:bodyPr/>
                    <a:lstStyle/>
                    <a:p>
                      <a:r>
                        <a:rPr lang="en-US" sz="1400" dirty="0"/>
                        <a:t>August 1 – August 8, 2022</a:t>
                      </a:r>
                    </a:p>
                  </a:txBody>
                  <a:tcPr/>
                </a:tc>
                <a:extLst>
                  <a:ext uri="{0D108BD9-81ED-4DB2-BD59-A6C34878D82A}">
                    <a16:rowId xmlns:a16="http://schemas.microsoft.com/office/drawing/2014/main" val="2566977879"/>
                  </a:ext>
                </a:extLst>
              </a:tr>
              <a:tr h="469089">
                <a:tc>
                  <a:txBody>
                    <a:bodyPr/>
                    <a:lstStyle/>
                    <a:p>
                      <a:r>
                        <a:rPr lang="en-US" sz="1400" dirty="0"/>
                        <a:t>2</a:t>
                      </a:r>
                    </a:p>
                  </a:txBody>
                  <a:tcPr>
                    <a:lnR w="12700" cap="flat" cmpd="sng" algn="ctr">
                      <a:solidFill>
                        <a:schemeClr val="tx1"/>
                      </a:solidFill>
                      <a:prstDash val="solid"/>
                      <a:round/>
                      <a:headEnd type="none" w="med" len="med"/>
                      <a:tailEnd type="none" w="med" len="med"/>
                    </a:lnR>
                  </a:tcPr>
                </a:tc>
                <a:tc>
                  <a:txBody>
                    <a:bodyPr/>
                    <a:lstStyle/>
                    <a:p>
                      <a:r>
                        <a:rPr lang="en-US" sz="1400" dirty="0"/>
                        <a:t>Second Level Supervisor Approval</a:t>
                      </a:r>
                    </a:p>
                  </a:txBody>
                  <a:tcPr>
                    <a:lnL w="12700" cap="flat" cmpd="sng" algn="ctr">
                      <a:solidFill>
                        <a:schemeClr val="tx1"/>
                      </a:solidFill>
                      <a:prstDash val="solid"/>
                      <a:round/>
                      <a:headEnd type="none" w="med" len="med"/>
                      <a:tailEnd type="none" w="med" len="med"/>
                    </a:lnL>
                  </a:tcPr>
                </a:tc>
                <a:tc>
                  <a:txBody>
                    <a:bodyPr/>
                    <a:lstStyle/>
                    <a:p>
                      <a:r>
                        <a:rPr lang="en-US" sz="1400" dirty="0"/>
                        <a:t>August 9 – August 16, 2022</a:t>
                      </a:r>
                    </a:p>
                  </a:txBody>
                  <a:tcPr/>
                </a:tc>
                <a:extLst>
                  <a:ext uri="{0D108BD9-81ED-4DB2-BD59-A6C34878D82A}">
                    <a16:rowId xmlns:a16="http://schemas.microsoft.com/office/drawing/2014/main" val="1094912419"/>
                  </a:ext>
                </a:extLst>
              </a:tr>
              <a:tr h="543785">
                <a:tc>
                  <a:txBody>
                    <a:bodyPr/>
                    <a:lstStyle/>
                    <a:p>
                      <a:r>
                        <a:rPr lang="en-US" sz="1400" dirty="0"/>
                        <a:t>3</a:t>
                      </a:r>
                    </a:p>
                  </a:txBody>
                  <a:tcPr>
                    <a:lnR w="12700" cap="flat" cmpd="sng" algn="ctr">
                      <a:solidFill>
                        <a:schemeClr val="tx1"/>
                      </a:solidFill>
                      <a:prstDash val="solid"/>
                      <a:round/>
                      <a:headEnd type="none" w="med" len="med"/>
                      <a:tailEnd type="none" w="med" len="med"/>
                    </a:lnR>
                  </a:tcPr>
                </a:tc>
                <a:tc>
                  <a:txBody>
                    <a:bodyPr/>
                    <a:lstStyle/>
                    <a:p>
                      <a:r>
                        <a:rPr lang="en-US" sz="1400" dirty="0"/>
                        <a:t>Supervisor Acknowledges Planning Meeting Occurred</a:t>
                      </a:r>
                    </a:p>
                  </a:txBody>
                  <a:tcPr>
                    <a:lnL w="12700" cap="flat" cmpd="sng" algn="ctr">
                      <a:solidFill>
                        <a:schemeClr val="tx1"/>
                      </a:solidFill>
                      <a:prstDash val="solid"/>
                      <a:round/>
                      <a:headEnd type="none" w="med" len="med"/>
                      <a:tailEnd type="none" w="med" len="med"/>
                    </a:lnL>
                  </a:tcPr>
                </a:tc>
                <a:tc>
                  <a:txBody>
                    <a:bodyPr/>
                    <a:lstStyle/>
                    <a:p>
                      <a:r>
                        <a:rPr lang="en-US" sz="1400" dirty="0"/>
                        <a:t>August 17 – August 31, 2022</a:t>
                      </a:r>
                    </a:p>
                  </a:txBody>
                  <a:tcPr/>
                </a:tc>
                <a:extLst>
                  <a:ext uri="{0D108BD9-81ED-4DB2-BD59-A6C34878D82A}">
                    <a16:rowId xmlns:a16="http://schemas.microsoft.com/office/drawing/2014/main" val="356873897"/>
                  </a:ext>
                </a:extLst>
              </a:tr>
              <a:tr h="469089">
                <a:tc>
                  <a:txBody>
                    <a:bodyPr/>
                    <a:lstStyle/>
                    <a:p>
                      <a:r>
                        <a:rPr lang="en-US" sz="1400" dirty="0"/>
                        <a:t>4</a:t>
                      </a:r>
                    </a:p>
                  </a:txBody>
                  <a:tcPr>
                    <a:lnR w="12700" cap="flat" cmpd="sng" algn="ctr">
                      <a:solidFill>
                        <a:schemeClr val="tx1"/>
                      </a:solidFill>
                      <a:prstDash val="solid"/>
                      <a:round/>
                      <a:headEnd type="none" w="med" len="med"/>
                      <a:tailEnd type="none" w="med" len="med"/>
                    </a:lnR>
                  </a:tcPr>
                </a:tc>
                <a:tc>
                  <a:txBody>
                    <a:bodyPr/>
                    <a:lstStyle/>
                    <a:p>
                      <a:r>
                        <a:rPr lang="en-US" sz="1400" dirty="0"/>
                        <a:t>Employee Acknowledges PES Plan</a:t>
                      </a:r>
                    </a:p>
                  </a:txBody>
                  <a:tcPr>
                    <a:lnL w="12700" cap="flat" cmpd="sng" algn="ctr">
                      <a:solidFill>
                        <a:schemeClr val="tx1"/>
                      </a:solidFill>
                      <a:prstDash val="solid"/>
                      <a:round/>
                      <a:headEnd type="none" w="med" len="med"/>
                      <a:tailEnd type="none" w="med" len="med"/>
                    </a:lnL>
                  </a:tcPr>
                </a:tc>
                <a:tc>
                  <a:txBody>
                    <a:bodyPr/>
                    <a:lstStyle/>
                    <a:p>
                      <a:r>
                        <a:rPr lang="en-US" sz="1400" dirty="0"/>
                        <a:t>September 1 – September 9, 2022</a:t>
                      </a:r>
                    </a:p>
                  </a:txBody>
                  <a:tcPr/>
                </a:tc>
                <a:extLst>
                  <a:ext uri="{0D108BD9-81ED-4DB2-BD59-A6C34878D82A}">
                    <a16:rowId xmlns:a16="http://schemas.microsoft.com/office/drawing/2014/main" val="58395596"/>
                  </a:ext>
                </a:extLst>
              </a:tr>
              <a:tr h="319874">
                <a:tc>
                  <a:txBody>
                    <a:bodyPr/>
                    <a:lstStyle/>
                    <a:p>
                      <a:r>
                        <a:rPr lang="en-US" sz="1400" dirty="0"/>
                        <a:t>5</a:t>
                      </a:r>
                    </a:p>
                  </a:txBody>
                  <a:tcPr>
                    <a:lnR w="12700" cap="flat" cmpd="sng" algn="ctr">
                      <a:solidFill>
                        <a:schemeClr val="tx1"/>
                      </a:solidFill>
                      <a:prstDash val="solid"/>
                      <a:round/>
                      <a:headEnd type="none" w="med" len="med"/>
                      <a:tailEnd type="none" w="med" len="med"/>
                    </a:lnR>
                  </a:tcPr>
                </a:tc>
                <a:tc>
                  <a:txBody>
                    <a:bodyPr/>
                    <a:lstStyle/>
                    <a:p>
                      <a:r>
                        <a:rPr lang="en-US" sz="1400" dirty="0"/>
                        <a:t>HRM Reviews and Approves</a:t>
                      </a:r>
                    </a:p>
                  </a:txBody>
                  <a:tcPr>
                    <a:lnL w="12700" cap="flat" cmpd="sng" algn="ctr">
                      <a:solidFill>
                        <a:schemeClr val="tx1"/>
                      </a:solidFill>
                      <a:prstDash val="solid"/>
                      <a:round/>
                      <a:headEnd type="none" w="med" len="med"/>
                      <a:tailEnd type="none" w="med" len="med"/>
                    </a:lnL>
                  </a:tcPr>
                </a:tc>
                <a:tc>
                  <a:txBody>
                    <a:bodyPr/>
                    <a:lstStyle/>
                    <a:p>
                      <a:endParaRPr lang="en-US" sz="1400" dirty="0"/>
                    </a:p>
                  </a:txBody>
                  <a:tcPr/>
                </a:tc>
                <a:extLst>
                  <a:ext uri="{0D108BD9-81ED-4DB2-BD59-A6C34878D82A}">
                    <a16:rowId xmlns:a16="http://schemas.microsoft.com/office/drawing/2014/main" val="2196189368"/>
                  </a:ext>
                </a:extLst>
              </a:tr>
            </a:tbl>
          </a:graphicData>
        </a:graphic>
      </p:graphicFrame>
      <p:sp>
        <p:nvSpPr>
          <p:cNvPr id="11" name="TextBox 10">
            <a:extLst>
              <a:ext uri="{FF2B5EF4-FFF2-40B4-BE49-F238E27FC236}">
                <a16:creationId xmlns:a16="http://schemas.microsoft.com/office/drawing/2014/main" id="{02BE462E-7F8F-0A0A-7709-9BE8B51856FE}"/>
              </a:ext>
            </a:extLst>
          </p:cNvPr>
          <p:cNvSpPr txBox="1"/>
          <p:nvPr/>
        </p:nvSpPr>
        <p:spPr>
          <a:xfrm rot="16200000">
            <a:off x="-215863" y="5092662"/>
            <a:ext cx="1653903" cy="307777"/>
          </a:xfrm>
          <a:prstGeom prst="rect">
            <a:avLst/>
          </a:prstGeom>
          <a:noFill/>
        </p:spPr>
        <p:txBody>
          <a:bodyPr wrap="square" rtlCol="0">
            <a:spAutoFit/>
          </a:bodyPr>
          <a:lstStyle/>
          <a:p>
            <a:pPr algn="ctr"/>
            <a:r>
              <a:rPr lang="en-US" sz="1400" b="1" dirty="0"/>
              <a:t>2022-2023 PES</a:t>
            </a:r>
          </a:p>
        </p:txBody>
      </p:sp>
      <p:sp>
        <p:nvSpPr>
          <p:cNvPr id="9" name="Title 1">
            <a:extLst>
              <a:ext uri="{FF2B5EF4-FFF2-40B4-BE49-F238E27FC236}">
                <a16:creationId xmlns:a16="http://schemas.microsoft.com/office/drawing/2014/main" id="{4ECB9664-FAB2-0834-A57D-8FD47770D755}"/>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
        <p:nvSpPr>
          <p:cNvPr id="2" name="TextBox 1">
            <a:extLst>
              <a:ext uri="{FF2B5EF4-FFF2-40B4-BE49-F238E27FC236}">
                <a16:creationId xmlns:a16="http://schemas.microsoft.com/office/drawing/2014/main" id="{25C1DD85-758F-A165-3789-588BC854D365}"/>
              </a:ext>
            </a:extLst>
          </p:cNvPr>
          <p:cNvSpPr txBox="1"/>
          <p:nvPr/>
        </p:nvSpPr>
        <p:spPr>
          <a:xfrm>
            <a:off x="895349" y="1637733"/>
            <a:ext cx="7315200"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t>Planning window has ended. Employee Plans were due on </a:t>
            </a:r>
            <a:r>
              <a:rPr lang="en-US" sz="1400" b="1" u="sng" dirty="0">
                <a:solidFill>
                  <a:srgbClr val="FF0000"/>
                </a:solidFill>
              </a:rPr>
              <a:t>September 9, 2022.</a:t>
            </a:r>
            <a:r>
              <a:rPr lang="en-US" sz="1400" dirty="0"/>
              <a:t> </a:t>
            </a:r>
          </a:p>
          <a:p>
            <a:pPr marL="285750" indent="-285750">
              <a:buFont typeface="Arial" panose="020B0604020202020204" pitchFamily="34" charset="0"/>
              <a:buChar char="•"/>
            </a:pPr>
            <a:r>
              <a:rPr lang="en-US" sz="1400" dirty="0"/>
              <a:t>Overdue Plans must be submitted ASAP or risk flagging in the upcoming SCS audit.</a:t>
            </a:r>
            <a:endParaRPr lang="en-US" sz="1400" b="1" u="sng" dirty="0">
              <a:solidFill>
                <a:srgbClr val="FF0000"/>
              </a:solidFill>
            </a:endParaRPr>
          </a:p>
          <a:p>
            <a:pPr marL="285750" indent="-285750">
              <a:buFont typeface="Arial" panose="020B0604020202020204" pitchFamily="34" charset="0"/>
              <a:buChar char="•"/>
            </a:pPr>
            <a:r>
              <a:rPr lang="en-US" sz="1400" dirty="0"/>
              <a:t>To formulate an equitable plan, Talent Development suggests remembering some key best practices in mind!</a:t>
            </a:r>
          </a:p>
          <a:p>
            <a:pPr marL="742950" lvl="1" indent="-285750">
              <a:buFont typeface="Arial" panose="020B0604020202020204" pitchFamily="34" charset="0"/>
              <a:buChar char="•"/>
            </a:pPr>
            <a:r>
              <a:rPr lang="en-US" sz="1400" b="0" i="0" u="none" strike="noStrike" baseline="0" dirty="0">
                <a:solidFill>
                  <a:srgbClr val="000000"/>
                </a:solidFill>
                <a:latin typeface="Calibri" panose="020F0502020204030204" pitchFamily="34" charset="0"/>
              </a:rPr>
              <a:t>Do not include any medical information in a planning.</a:t>
            </a:r>
          </a:p>
          <a:p>
            <a:pPr marL="742950" lvl="1" indent="-285750">
              <a:buFont typeface="Arial" panose="020B0604020202020204" pitchFamily="34" charset="0"/>
              <a:buChar char="•"/>
            </a:pPr>
            <a:r>
              <a:rPr lang="en-US" sz="1400" b="0" i="0" u="none" strike="noStrike" baseline="0" dirty="0">
                <a:solidFill>
                  <a:srgbClr val="000000"/>
                </a:solidFill>
                <a:latin typeface="Calibri" panose="020F0502020204030204" pitchFamily="34" charset="0"/>
              </a:rPr>
              <a:t>When formulating these expectations, follow the </a:t>
            </a:r>
            <a:r>
              <a:rPr lang="en-US" sz="1400" b="1" i="0" u="sng" strike="noStrike" baseline="0" dirty="0">
                <a:solidFill>
                  <a:srgbClr val="000000"/>
                </a:solidFill>
                <a:latin typeface="Calibri" panose="020F0502020204030204" pitchFamily="34" charset="0"/>
              </a:rPr>
              <a:t>SMART</a:t>
            </a:r>
            <a:r>
              <a:rPr lang="en-US" sz="1400" b="0" i="0" u="none" strike="noStrike" baseline="0" dirty="0">
                <a:solidFill>
                  <a:srgbClr val="000000"/>
                </a:solidFill>
                <a:latin typeface="Calibri" panose="020F0502020204030204" pitchFamily="34" charset="0"/>
              </a:rPr>
              <a:t> model. Be </a:t>
            </a:r>
            <a:r>
              <a:rPr lang="en-US" sz="1400" b="1" i="0" u="none" strike="noStrike" baseline="0" dirty="0">
                <a:solidFill>
                  <a:srgbClr val="000000"/>
                </a:solidFill>
                <a:latin typeface="Calibri" panose="020F0502020204030204" pitchFamily="34" charset="0"/>
              </a:rPr>
              <a:t>Specific</a:t>
            </a:r>
            <a:r>
              <a:rPr lang="en-US" sz="1400" b="0" i="0" u="none" strike="noStrike" baseline="0" dirty="0">
                <a:solidFill>
                  <a:srgbClr val="000000"/>
                </a:solidFill>
                <a:latin typeface="Calibri" panose="020F0502020204030204" pitchFamily="34" charset="0"/>
              </a:rPr>
              <a:t>, and make goals </a:t>
            </a:r>
            <a:r>
              <a:rPr lang="en-US" sz="1400" b="1" i="0" u="none" strike="noStrike" baseline="0" dirty="0">
                <a:solidFill>
                  <a:srgbClr val="000000"/>
                </a:solidFill>
                <a:latin typeface="Calibri" panose="020F0502020204030204" pitchFamily="34" charset="0"/>
              </a:rPr>
              <a:t>Measurable</a:t>
            </a:r>
            <a:r>
              <a:rPr lang="en-US" sz="1400" b="0" i="0" u="none" strike="noStrike" baseline="0" dirty="0">
                <a:solidFill>
                  <a:srgbClr val="000000"/>
                </a:solidFill>
                <a:latin typeface="Calibri" panose="020F0502020204030204" pitchFamily="34" charset="0"/>
              </a:rPr>
              <a:t>, </a:t>
            </a:r>
            <a:r>
              <a:rPr lang="en-US" sz="1400" b="1" i="0" u="none" strike="noStrike" baseline="0" dirty="0">
                <a:solidFill>
                  <a:srgbClr val="000000"/>
                </a:solidFill>
                <a:latin typeface="Calibri" panose="020F0502020204030204" pitchFamily="34" charset="0"/>
              </a:rPr>
              <a:t>Attainable</a:t>
            </a:r>
            <a:r>
              <a:rPr lang="en-US" sz="1400" b="0" i="0" u="none" strike="noStrike" baseline="0" dirty="0">
                <a:solidFill>
                  <a:srgbClr val="000000"/>
                </a:solidFill>
                <a:latin typeface="Calibri" panose="020F0502020204030204" pitchFamily="34" charset="0"/>
              </a:rPr>
              <a:t>, </a:t>
            </a:r>
            <a:r>
              <a:rPr lang="en-US" sz="1400" b="1" i="0" u="none" strike="noStrike" baseline="0" dirty="0">
                <a:solidFill>
                  <a:srgbClr val="000000"/>
                </a:solidFill>
                <a:latin typeface="Calibri" panose="020F0502020204030204" pitchFamily="34" charset="0"/>
              </a:rPr>
              <a:t>Realistic</a:t>
            </a:r>
            <a:r>
              <a:rPr lang="en-US" sz="1400" b="0" i="0" u="none" strike="noStrike" baseline="0" dirty="0">
                <a:solidFill>
                  <a:srgbClr val="000000"/>
                </a:solidFill>
                <a:latin typeface="Calibri" panose="020F0502020204030204" pitchFamily="34" charset="0"/>
              </a:rPr>
              <a:t>, and </a:t>
            </a:r>
            <a:r>
              <a:rPr lang="en-US" sz="1400" b="1" i="0" u="none" strike="noStrike" baseline="0" dirty="0">
                <a:solidFill>
                  <a:srgbClr val="000000"/>
                </a:solidFill>
                <a:latin typeface="Calibri" panose="020F0502020204030204" pitchFamily="34" charset="0"/>
              </a:rPr>
              <a:t>Time-Based</a:t>
            </a:r>
            <a:r>
              <a:rPr lang="en-US" sz="1400" b="0" i="0" u="none" strike="noStrike" baseline="0" dirty="0">
                <a:solidFill>
                  <a:srgbClr val="000000"/>
                </a:solidFill>
                <a:latin typeface="Calibri" panose="020F0502020204030204" pitchFamily="34" charset="0"/>
              </a:rPr>
              <a:t>.</a:t>
            </a:r>
          </a:p>
          <a:p>
            <a:pPr marL="742950" lvl="1" indent="-285750">
              <a:buFont typeface="Arial" panose="020B0604020202020204" pitchFamily="34" charset="0"/>
              <a:buChar char="•"/>
            </a:pPr>
            <a:r>
              <a:rPr lang="en-US" sz="1400" dirty="0"/>
              <a:t>Be detailed in describing tasks or behavior expectations!</a:t>
            </a:r>
          </a:p>
          <a:p>
            <a:pPr marL="285750" indent="-285750">
              <a:buFont typeface="Arial" panose="020B0604020202020204" pitchFamily="34" charset="0"/>
              <a:buChar char="•"/>
            </a:pPr>
            <a:r>
              <a:rPr lang="en-US" sz="1400" dirty="0"/>
              <a:t>Provided below are Suggested Milestones to follow to remain on track for completion prior to the deadline!</a:t>
            </a:r>
          </a:p>
        </p:txBody>
      </p:sp>
    </p:spTree>
    <p:extLst>
      <p:ext uri="{BB962C8B-B14F-4D97-AF65-F5344CB8AC3E}">
        <p14:creationId xmlns:p14="http://schemas.microsoft.com/office/powerpoint/2010/main" val="55719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389087"/>
            <a:ext cx="5181600" cy="523220"/>
          </a:xfrm>
          <a:prstGeom prst="rect">
            <a:avLst/>
          </a:prstGeom>
        </p:spPr>
        <p:txBody>
          <a:bodyPr wrap="square">
            <a:spAutoFit/>
          </a:bodyPr>
          <a:lstStyle/>
          <a:p>
            <a:r>
              <a:rPr lang="en-US" sz="2800" b="1" dirty="0"/>
              <a:t>Supervisor Training Series</a:t>
            </a:r>
          </a:p>
        </p:txBody>
      </p:sp>
      <p:sp>
        <p:nvSpPr>
          <p:cNvPr id="5" name="Title 1">
            <a:extLst>
              <a:ext uri="{FF2B5EF4-FFF2-40B4-BE49-F238E27FC236}">
                <a16:creationId xmlns:a16="http://schemas.microsoft.com/office/drawing/2014/main" id="{31D9D039-A781-44B8-96C0-EC55C734AA8D}"/>
              </a:ext>
            </a:extLst>
          </p:cNvPr>
          <p:cNvSpPr txBox="1">
            <a:spLocks/>
          </p:cNvSpPr>
          <p:nvPr/>
        </p:nvSpPr>
        <p:spPr>
          <a:xfrm>
            <a:off x="5410200" y="152401"/>
            <a:ext cx="3581399" cy="838199"/>
          </a:xfrm>
          <a:prstGeom prst="rect">
            <a:avLst/>
          </a:prstGeom>
        </p:spPr>
        <p:txBody>
          <a:bodyPr/>
          <a:lstStyle>
            <a:lvl1pPr>
              <a:defRPr>
                <a:latin typeface="+mj-lt"/>
                <a:ea typeface="+mj-ea"/>
                <a:cs typeface="+mj-cs"/>
              </a:defRPr>
            </a:lvl1pPr>
          </a:lstStyle>
          <a:p>
            <a:pPr algn="r" rtl="0"/>
            <a:r>
              <a:rPr lang="en-US" sz="2400" b="1" kern="0" dirty="0">
                <a:solidFill>
                  <a:srgbClr val="4C216D"/>
                </a:solidFill>
              </a:rPr>
              <a:t>HRM Talent Development</a:t>
            </a:r>
            <a:br>
              <a:rPr lang="en-US" sz="2400" b="1" kern="0" dirty="0">
                <a:solidFill>
                  <a:srgbClr val="4C216D"/>
                </a:solidFill>
              </a:rPr>
            </a:br>
            <a:r>
              <a:rPr lang="en-US" sz="1600" kern="0" dirty="0">
                <a:solidFill>
                  <a:srgbClr val="4C216D"/>
                </a:solidFill>
                <a:hlinkClick r:id="rId3"/>
              </a:rPr>
              <a:t>TalentDevelopment@lsuhsc.edu</a:t>
            </a:r>
            <a:r>
              <a:rPr lang="en-US" sz="1600" kern="0" dirty="0">
                <a:solidFill>
                  <a:srgbClr val="4C216D"/>
                </a:solidFill>
              </a:rPr>
              <a:t> </a:t>
            </a:r>
            <a:endParaRPr lang="en-US" kern="0" dirty="0">
              <a:solidFill>
                <a:sysClr val="windowText" lastClr="000000"/>
              </a:solidFill>
            </a:endParaRPr>
          </a:p>
        </p:txBody>
      </p:sp>
      <p:sp>
        <p:nvSpPr>
          <p:cNvPr id="6" name="Slide Number Placeholder 5">
            <a:extLst>
              <a:ext uri="{FF2B5EF4-FFF2-40B4-BE49-F238E27FC236}">
                <a16:creationId xmlns:a16="http://schemas.microsoft.com/office/drawing/2014/main" id="{44EB3AD3-91DD-439D-8958-2704711F691F}"/>
              </a:ext>
            </a:extLst>
          </p:cNvPr>
          <p:cNvSpPr>
            <a:spLocks noGrp="1"/>
          </p:cNvSpPr>
          <p:nvPr>
            <p:ph type="sldNum" sz="quarter" idx="7"/>
          </p:nvPr>
        </p:nvSpPr>
        <p:spPr/>
        <p:txBody>
          <a:bodyPr/>
          <a:lstStyle/>
          <a:p>
            <a:fld id="{B6F15528-21DE-4FAA-801E-634DDDAF4B2B}" type="slidenum">
              <a:rPr lang="en-US" smtClean="0"/>
              <a:t>17</a:t>
            </a:fld>
            <a:endParaRPr lang="en-US"/>
          </a:p>
        </p:txBody>
      </p:sp>
      <p:sp>
        <p:nvSpPr>
          <p:cNvPr id="7" name="TextBox 6">
            <a:extLst>
              <a:ext uri="{FF2B5EF4-FFF2-40B4-BE49-F238E27FC236}">
                <a16:creationId xmlns:a16="http://schemas.microsoft.com/office/drawing/2014/main" id="{F32BB5CD-1E33-EEA6-8FA6-FE7CDDBADAD6}"/>
              </a:ext>
            </a:extLst>
          </p:cNvPr>
          <p:cNvSpPr txBox="1"/>
          <p:nvPr/>
        </p:nvSpPr>
        <p:spPr>
          <a:xfrm>
            <a:off x="228600" y="2310794"/>
            <a:ext cx="8762999" cy="2585323"/>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Talent Development is currently developing a comprehensive Supervisor Training Series to assist our supervisors in understanding and properly executing various processes they will need to conduct in their supervisory role that may require training/guidance.</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Some e</a:t>
            </a:r>
            <a:r>
              <a:rPr lang="en-US" sz="1800" b="0" i="0" u="none" strike="noStrike" baseline="0" dirty="0">
                <a:solidFill>
                  <a:srgbClr val="000000"/>
                </a:solidFill>
                <a:latin typeface="Calibri" panose="020F0502020204030204" pitchFamily="34" charset="0"/>
              </a:rPr>
              <a:t>xamples include:</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Posting a new position on PeopleAdmin</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How to properly complete a new hire packet</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Information about FMLA, ADA, etc.</a:t>
            </a:r>
          </a:p>
          <a:p>
            <a:pPr marL="285750" indent="-285750">
              <a:buFont typeface="Arial" panose="020B0604020202020204" pitchFamily="34" charset="0"/>
              <a:buChar char="•"/>
            </a:pPr>
            <a:r>
              <a:rPr lang="en-US" dirty="0">
                <a:solidFill>
                  <a:srgbClr val="000000"/>
                </a:solidFill>
                <a:latin typeface="Calibri" panose="020F0502020204030204" pitchFamily="34" charset="0"/>
              </a:rPr>
              <a:t>Best Practices for conducting performance evaluations.</a:t>
            </a:r>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09853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solidFill>
                  <a:schemeClr val="tx1">
                    <a:lumMod val="75000"/>
                    <a:lumOff val="25000"/>
                  </a:schemeClr>
                </a:solidFill>
              </a:rPr>
              <a:t>The next Zoom Liaisons Meeting will be held on </a:t>
            </a:r>
            <a:br>
              <a:rPr lang="en-US" sz="2400" b="1" dirty="0">
                <a:solidFill>
                  <a:schemeClr val="accent4">
                    <a:lumMod val="75000"/>
                  </a:schemeClr>
                </a:solidFill>
              </a:rPr>
            </a:br>
            <a:r>
              <a:rPr lang="en-US" sz="2400" b="1" dirty="0">
                <a:solidFill>
                  <a:srgbClr val="FF0000"/>
                </a:solidFill>
                <a:highlight>
                  <a:srgbClr val="FFFF00"/>
                </a:highlight>
              </a:rPr>
              <a:t>Thursday, October 20, 2022 (10:00a-11:00a)</a:t>
            </a:r>
            <a:endParaRPr lang="en-US" sz="2400" b="1" dirty="0">
              <a:solidFill>
                <a:schemeClr val="tx1">
                  <a:lumMod val="75000"/>
                  <a:lumOff val="25000"/>
                </a:schemeClr>
              </a:solidFill>
            </a:endParaRP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461977" y="3200400"/>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1295400" y="3581400"/>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B0F0"/>
                </a:solidFill>
                <a:hlinkClick r:id="rId3">
                  <a:extLst>
                    <a:ext uri="{A12FA001-AC4F-418D-AE19-62706E023703}">
                      <ahyp:hlinkClr xmlns:ahyp="http://schemas.microsoft.com/office/drawing/2018/hyperlinkcolor" val="tx"/>
                    </a:ext>
                  </a:extLst>
                </a:hlinkClick>
              </a:rPr>
              <a:t>LINK HERE</a:t>
            </a:r>
            <a:endParaRPr lang="en-US" sz="2400" b="1" dirty="0">
              <a:solidFill>
                <a:srgbClr val="00B0F0"/>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18</a:t>
            </a:fld>
            <a:endParaRPr lang="en-US"/>
          </a:p>
        </p:txBody>
      </p:sp>
    </p:spTree>
    <p:extLst>
      <p:ext uri="{BB962C8B-B14F-4D97-AF65-F5344CB8AC3E}">
        <p14:creationId xmlns:p14="http://schemas.microsoft.com/office/powerpoint/2010/main" val="278102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2794393377"/>
              </p:ext>
            </p:extLst>
          </p:nvPr>
        </p:nvGraphicFramePr>
        <p:xfrm>
          <a:off x="8466" y="1"/>
          <a:ext cx="9135534" cy="6857991"/>
        </p:xfrm>
        <a:graphic>
          <a:graphicData uri="http://schemas.openxmlformats.org/drawingml/2006/table">
            <a:tbl>
              <a:tblPr firstRow="1" firstCol="1" bandRow="1"/>
              <a:tblGrid>
                <a:gridCol w="5972960">
                  <a:extLst>
                    <a:ext uri="{9D8B030D-6E8A-4147-A177-3AD203B41FA5}">
                      <a16:colId xmlns:a16="http://schemas.microsoft.com/office/drawing/2014/main" val="1147717429"/>
                    </a:ext>
                  </a:extLst>
                </a:gridCol>
                <a:gridCol w="1937176">
                  <a:extLst>
                    <a:ext uri="{9D8B030D-6E8A-4147-A177-3AD203B41FA5}">
                      <a16:colId xmlns:a16="http://schemas.microsoft.com/office/drawing/2014/main" val="1464491537"/>
                    </a:ext>
                  </a:extLst>
                </a:gridCol>
                <a:gridCol w="1225398">
                  <a:extLst>
                    <a:ext uri="{9D8B030D-6E8A-4147-A177-3AD203B41FA5}">
                      <a16:colId xmlns:a16="http://schemas.microsoft.com/office/drawing/2014/main" val="1759766466"/>
                    </a:ext>
                  </a:extLst>
                </a:gridCol>
              </a:tblGrid>
              <a:tr h="254703">
                <a:tc gridSpan="3">
                  <a:txBody>
                    <a:bodyPr/>
                    <a:lstStyle/>
                    <a:p>
                      <a:pPr marL="0" marR="0">
                        <a:lnSpc>
                          <a:spcPct val="107000"/>
                        </a:lnSpc>
                        <a:spcBef>
                          <a:spcPts val="0"/>
                        </a:spcBef>
                        <a:spcAft>
                          <a:spcPts val="8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75137">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75137">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75137">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Carla Popularas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#3-5798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688587"/>
                  </a:ext>
                </a:extLst>
              </a:tr>
              <a:tr h="275137">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&amp;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89724"/>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&amp; Retirement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Kacy Smith</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1718960"/>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Kirzner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#3-2455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377150"/>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mn-ea"/>
                          <a:cs typeface="Times New Roman" panose="02020603050405020304" pitchFamily="18" charset="0"/>
                        </a:rPr>
                        <a:t>Compensation &amp; Compliance Analyst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#3-7780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8752001"/>
                  </a:ext>
                </a:extLst>
              </a:tr>
              <a:tr h="275137">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HRIS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Michelle Sharp</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#3-2029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104300"/>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Administrative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Dee Bonvillian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7814066"/>
                  </a:ext>
                </a:extLst>
              </a:tr>
              <a:tr h="275137">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Talent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Talent Management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Juli Sholar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#3-2954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1490529"/>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a:t>
                      </a:r>
                      <a:r>
                        <a:rPr lang="en-US"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Acquisition Manager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Aminah Moody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9791481"/>
                  </a:ext>
                </a:extLst>
              </a:tr>
              <a:tr h="275137">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 Development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Denise Robinson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#3-1609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1191531"/>
                  </a:ext>
                </a:extLst>
              </a:tr>
              <a:tr h="275137">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HRM/Talent Development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Alexander-Quang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3499846"/>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 Information Systems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Michelle Sharp, </a:t>
            </a:r>
            <a:r>
              <a:rPr lang="en-US" sz="2000" i="1" spc="-10" dirty="0">
                <a:solidFill>
                  <a:srgbClr val="451D7A"/>
                </a:solidFill>
                <a:latin typeface="Arial" panose="020B0604020202020204" pitchFamily="34" charset="0"/>
                <a:cs typeface="Arial" panose="020B0604020202020204" pitchFamily="34" charset="0"/>
              </a:rPr>
              <a:t>HRM</a:t>
            </a:r>
            <a:r>
              <a:rPr lang="en-US" sz="2000" spc="-10" dirty="0">
                <a:solidFill>
                  <a:srgbClr val="451D7A"/>
                </a:solidFill>
                <a:latin typeface="Arial" panose="020B0604020202020204" pitchFamily="34" charset="0"/>
                <a:cs typeface="Arial" panose="020B0604020202020204" pitchFamily="34" charset="0"/>
              </a:rPr>
              <a:t> </a:t>
            </a:r>
            <a:r>
              <a:rPr lang="en-US" sz="2000" i="1" spc="-10" dirty="0">
                <a:solidFill>
                  <a:srgbClr val="451D7A"/>
                </a:solidFill>
                <a:latin typeface="Arial" panose="020B0604020202020204" pitchFamily="34" charset="0"/>
                <a:cs typeface="Arial" panose="020B0604020202020204" pitchFamily="34" charset="0"/>
              </a:rPr>
              <a:t>Assistant Director of HRIS</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3261966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752600" y="1981200"/>
            <a:ext cx="5782093" cy="3276903"/>
          </a:xfrm>
          <a:prstGeom prst="rect">
            <a:avLst/>
          </a:prstGeom>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21</a:t>
            </a:fld>
            <a:endParaRPr lang="en-US"/>
          </a:p>
        </p:txBody>
      </p:sp>
    </p:spTree>
    <p:extLst>
      <p:ext uri="{BB962C8B-B14F-4D97-AF65-F5344CB8AC3E}">
        <p14:creationId xmlns:p14="http://schemas.microsoft.com/office/powerpoint/2010/main" val="168892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462213"/>
          </a:xfrm>
        </p:spPr>
        <p:txBody>
          <a:bodyPr/>
          <a:lstStyle/>
          <a:p>
            <a:pPr rtl="0"/>
            <a:r>
              <a:rPr lang="en-US" sz="2400" dirty="0">
                <a:solidFill>
                  <a:srgbClr val="4C216D"/>
                </a:solidFill>
              </a:rPr>
              <a:t>Human Resource Information Systems</a:t>
            </a:r>
            <a:br>
              <a:rPr lang="en-US" dirty="0">
                <a:solidFill>
                  <a:srgbClr val="4C216D"/>
                </a:solidFill>
              </a:rPr>
            </a:br>
            <a:r>
              <a:rPr lang="en-US" dirty="0">
                <a:solidFill>
                  <a:srgbClr val="4C216D"/>
                </a:solidFill>
              </a:rPr>
              <a:t>              </a:t>
            </a:r>
            <a:r>
              <a:rPr lang="en-US" sz="1600" dirty="0">
                <a:solidFill>
                  <a:srgbClr val="4C216D"/>
                </a:solidFill>
                <a:hlinkClick r:id="rId2"/>
              </a:rPr>
              <a:t>HRIS@lsuhsc.edu</a:t>
            </a:r>
            <a:r>
              <a:rPr lang="en-US" sz="1600" dirty="0">
                <a:solidFill>
                  <a:srgbClr val="4C216D"/>
                </a:solidFill>
              </a:rPr>
              <a:t> </a:t>
            </a:r>
            <a:br>
              <a:rPr lang="en-US" sz="4800" dirty="0"/>
            </a:br>
            <a:br>
              <a:rPr lang="en-US" sz="4800" kern="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52401" y="1602343"/>
            <a:ext cx="8915401" cy="5293757"/>
          </a:xfrm>
        </p:spPr>
        <p:txBody>
          <a:bodyPr/>
          <a:lstStyle/>
          <a:p>
            <a:pPr algn="ctr"/>
            <a:r>
              <a:rPr lang="en-US" sz="2400" dirty="0"/>
              <a:t>Record Retention (continued)</a:t>
            </a:r>
          </a:p>
          <a:p>
            <a:pPr algn="l"/>
            <a:endParaRPr lang="en-US" sz="1400" dirty="0">
              <a:latin typeface="Calibri" panose="020F0502020204030204" pitchFamily="34" charset="0"/>
              <a:cs typeface="Times New Roman" panose="02020603050405020304" pitchFamily="18" charset="0"/>
            </a:endParaRPr>
          </a:p>
          <a:p>
            <a:pPr lvl="2" algn="l"/>
            <a:r>
              <a:rPr lang="en-US" dirty="0">
                <a:solidFill>
                  <a:schemeClr val="tx1"/>
                </a:solidFill>
                <a:latin typeface="Calibri" panose="020F0502020204030204" pitchFamily="34" charset="0"/>
                <a:cs typeface="Times New Roman" panose="02020603050405020304" pitchFamily="18" charset="0"/>
              </a:rPr>
              <a:t>What is </a:t>
            </a:r>
            <a:r>
              <a:rPr lang="en-US" b="1" u="sng" dirty="0">
                <a:solidFill>
                  <a:schemeClr val="tx1"/>
                </a:solidFill>
                <a:latin typeface="Calibri" panose="020F0502020204030204" pitchFamily="34" charset="0"/>
                <a:cs typeface="Times New Roman" panose="02020603050405020304" pitchFamily="18" charset="0"/>
              </a:rPr>
              <a:t>not</a:t>
            </a:r>
            <a:r>
              <a:rPr lang="en-US" dirty="0">
                <a:solidFill>
                  <a:schemeClr val="tx1"/>
                </a:solidFill>
                <a:latin typeface="Calibri" panose="020F0502020204030204" pitchFamily="34" charset="0"/>
                <a:cs typeface="Times New Roman" panose="02020603050405020304" pitchFamily="18" charset="0"/>
              </a:rPr>
              <a:t> considered a record</a:t>
            </a:r>
          </a:p>
          <a:p>
            <a:pPr marL="1200150" lvl="2" indent="-285750" algn="l">
              <a:buFont typeface="Arial" panose="020B0604020202020204" pitchFamily="34" charset="0"/>
              <a:buChar char="•"/>
            </a:pPr>
            <a:r>
              <a:rPr lang="en-US" dirty="0">
                <a:solidFill>
                  <a:schemeClr val="tx1"/>
                </a:solidFill>
                <a:latin typeface="Calibri" panose="020F0502020204030204" pitchFamily="34" charset="0"/>
                <a:cs typeface="Times New Roman" panose="02020603050405020304" pitchFamily="18" charset="0"/>
              </a:rPr>
              <a:t>Extra copies maintained for convenience (this includes vital or non-vital documents; </a:t>
            </a:r>
            <a:r>
              <a:rPr lang="en-US" b="1" dirty="0">
                <a:solidFill>
                  <a:schemeClr val="tx1"/>
                </a:solidFill>
                <a:latin typeface="Calibri" panose="020F0502020204030204" pitchFamily="34" charset="0"/>
                <a:cs typeface="Times New Roman" panose="02020603050405020304" pitchFamily="18" charset="0"/>
              </a:rPr>
              <a:t>copy</a:t>
            </a:r>
            <a:r>
              <a:rPr lang="en-US" dirty="0">
                <a:solidFill>
                  <a:schemeClr val="tx1"/>
                </a:solidFill>
                <a:latin typeface="Calibri" panose="020F0502020204030204" pitchFamily="34" charset="0"/>
                <a:cs typeface="Times New Roman" panose="02020603050405020304" pitchFamily="18" charset="0"/>
              </a:rPr>
              <a:t> is the determining factor)</a:t>
            </a:r>
          </a:p>
          <a:p>
            <a:pPr lvl="2" algn="l"/>
            <a:endParaRPr lang="en-US" dirty="0">
              <a:solidFill>
                <a:schemeClr val="tx1"/>
              </a:solidFill>
              <a:latin typeface="Calibri" panose="020F0502020204030204" pitchFamily="34" charset="0"/>
              <a:cs typeface="Times New Roman" panose="02020603050405020304" pitchFamily="18" charset="0"/>
            </a:endParaRPr>
          </a:p>
          <a:p>
            <a:pPr lvl="2" algn="l"/>
            <a:r>
              <a:rPr lang="en-US" dirty="0">
                <a:solidFill>
                  <a:schemeClr val="tx1"/>
                </a:solidFill>
                <a:latin typeface="Calibri" panose="020F0502020204030204" pitchFamily="34" charset="0"/>
                <a:cs typeface="Times New Roman" panose="02020603050405020304" pitchFamily="18" charset="0"/>
              </a:rPr>
              <a:t>Departmental personnel files vs. HRM personnel files</a:t>
            </a:r>
          </a:p>
          <a:p>
            <a:pPr lvl="2" algn="l"/>
            <a:r>
              <a:rPr lang="en-US" dirty="0">
                <a:solidFill>
                  <a:schemeClr val="tx1"/>
                </a:solidFill>
                <a:latin typeface="Calibri" panose="020F0502020204030204" pitchFamily="34" charset="0"/>
                <a:cs typeface="Times New Roman" panose="02020603050405020304" pitchFamily="18" charset="0"/>
              </a:rPr>
              <a:t>*when in doubt, you can send it to Human Resources for the individual's file*</a:t>
            </a:r>
          </a:p>
          <a:p>
            <a:pPr lvl="2" algn="l"/>
            <a:endParaRPr lang="en-US" dirty="0">
              <a:solidFill>
                <a:schemeClr val="tx1"/>
              </a:solidFill>
              <a:latin typeface="Calibri" panose="020F0502020204030204" pitchFamily="34" charset="0"/>
              <a:cs typeface="Times New Roman" panose="02020603050405020304" pitchFamily="18" charset="0"/>
            </a:endParaRPr>
          </a:p>
          <a:p>
            <a:pPr lvl="2" algn="l"/>
            <a:r>
              <a:rPr lang="en-US" dirty="0">
                <a:solidFill>
                  <a:schemeClr val="tx1"/>
                </a:solidFill>
                <a:latin typeface="Calibri" panose="020F0502020204030204" pitchFamily="34" charset="0"/>
                <a:cs typeface="Times New Roman" panose="02020603050405020304" pitchFamily="18" charset="0"/>
              </a:rPr>
              <a:t>Custodian of Record</a:t>
            </a:r>
          </a:p>
          <a:p>
            <a:pPr marL="1200150" lvl="2" indent="-285750" algn="l">
              <a:buFontTx/>
              <a:buChar char="-"/>
            </a:pPr>
            <a:r>
              <a:rPr lang="en-US" sz="1200" dirty="0">
                <a:solidFill>
                  <a:schemeClr val="tx1"/>
                </a:solidFill>
                <a:latin typeface="Calibri" panose="020F0502020204030204" pitchFamily="34" charset="0"/>
                <a:cs typeface="Times New Roman" panose="02020603050405020304" pitchFamily="18" charset="0"/>
              </a:rPr>
              <a:t>I9’s</a:t>
            </a:r>
          </a:p>
          <a:p>
            <a:pPr marL="1200150" lvl="2" indent="-285750" algn="l">
              <a:buFontTx/>
              <a:buChar char="-"/>
            </a:pPr>
            <a:r>
              <a:rPr lang="en-US" sz="1200" dirty="0">
                <a:solidFill>
                  <a:schemeClr val="tx1"/>
                </a:solidFill>
                <a:latin typeface="Calibri" panose="020F0502020204030204" pitchFamily="34" charset="0"/>
                <a:cs typeface="Times New Roman" panose="02020603050405020304" pitchFamily="18" charset="0"/>
              </a:rPr>
              <a:t>Direct Deposit enrollments/changes</a:t>
            </a:r>
          </a:p>
          <a:p>
            <a:pPr marL="1200150" lvl="2" indent="-285750" algn="l">
              <a:buFontTx/>
              <a:buChar char="-"/>
            </a:pPr>
            <a:r>
              <a:rPr lang="en-US" sz="1200" dirty="0">
                <a:solidFill>
                  <a:schemeClr val="tx1"/>
                </a:solidFill>
                <a:latin typeface="Calibri" panose="020F0502020204030204" pitchFamily="34" charset="0"/>
                <a:cs typeface="Times New Roman" panose="02020603050405020304" pitchFamily="18" charset="0"/>
              </a:rPr>
              <a:t>State/Federal tax forms</a:t>
            </a:r>
          </a:p>
          <a:p>
            <a:pPr marL="1200150" lvl="2" indent="-285750" algn="l">
              <a:buFontTx/>
              <a:buChar char="-"/>
            </a:pPr>
            <a:r>
              <a:rPr lang="en-US" sz="1200" dirty="0">
                <a:solidFill>
                  <a:schemeClr val="tx1"/>
                </a:solidFill>
                <a:latin typeface="Calibri" panose="020F0502020204030204" pitchFamily="34" charset="0"/>
                <a:cs typeface="Times New Roman" panose="02020603050405020304" pitchFamily="18" charset="0"/>
              </a:rPr>
              <a:t>Personnel Data Change forms</a:t>
            </a:r>
          </a:p>
          <a:p>
            <a:pPr marL="1200150" lvl="2" indent="-285750" algn="l">
              <a:buFontTx/>
              <a:buChar char="-"/>
            </a:pPr>
            <a:r>
              <a:rPr lang="en-US" sz="1200" dirty="0">
                <a:solidFill>
                  <a:schemeClr val="tx1"/>
                </a:solidFill>
                <a:latin typeface="Calibri" panose="020F0502020204030204" pitchFamily="34" charset="0"/>
                <a:cs typeface="Times New Roman" panose="02020603050405020304" pitchFamily="18" charset="0"/>
              </a:rPr>
              <a:t>Public Service Loan Forgiveness Forms</a:t>
            </a:r>
          </a:p>
          <a:p>
            <a:pPr marL="1200150" lvl="2" indent="-285750" algn="l">
              <a:buFontTx/>
              <a:buChar char="-"/>
            </a:pPr>
            <a:r>
              <a:rPr lang="en-US" sz="1200" dirty="0">
                <a:solidFill>
                  <a:schemeClr val="tx1"/>
                </a:solidFill>
                <a:latin typeface="Calibri" panose="020F0502020204030204" pitchFamily="34" charset="0"/>
                <a:cs typeface="Times New Roman" panose="02020603050405020304" pitchFamily="18" charset="0"/>
              </a:rPr>
              <a:t>PER-2 Original (Dept copy would be a copy and not considered a record)</a:t>
            </a:r>
          </a:p>
          <a:p>
            <a:pPr marL="1200150" lvl="2" indent="-285750" algn="l">
              <a:buFontTx/>
              <a:buChar char="-"/>
            </a:pPr>
            <a:r>
              <a:rPr lang="en-US" sz="1200" dirty="0">
                <a:solidFill>
                  <a:schemeClr val="tx1"/>
                </a:solidFill>
                <a:latin typeface="Calibri" panose="020F0502020204030204" pitchFamily="34" charset="0"/>
                <a:cs typeface="Times New Roman" panose="02020603050405020304" pitchFamily="18" charset="0"/>
              </a:rPr>
              <a:t>PER-3 Original (Dean-Dir would be a copy and not considered a record)</a:t>
            </a: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ctr"/>
            <a:r>
              <a:rPr lang="en-US" sz="1200" dirty="0">
                <a:solidFill>
                  <a:schemeClr val="tx1"/>
                </a:solidFill>
                <a:latin typeface="Calibri" panose="020F0502020204030204" pitchFamily="34" charset="0"/>
                <a:cs typeface="Times New Roman" panose="02020603050405020304" pitchFamily="18" charset="0"/>
              </a:rPr>
              <a:t>LSUHSC-NO’s Records Officer, Christie Richardson </a:t>
            </a:r>
            <a:r>
              <a:rPr lang="en-US" sz="1200" dirty="0">
                <a:solidFill>
                  <a:schemeClr val="tx1"/>
                </a:solidFill>
                <a:latin typeface="Calibri" panose="020F0502020204030204" pitchFamily="34" charset="0"/>
                <a:cs typeface="Times New Roman" panose="02020603050405020304" pitchFamily="18" charset="0"/>
                <a:hlinkClick r:id="rId3"/>
              </a:rPr>
              <a:t>cric19@lsuhsc.edu</a:t>
            </a:r>
            <a:r>
              <a:rPr lang="en-US" sz="1200" dirty="0">
                <a:solidFill>
                  <a:schemeClr val="tx1"/>
                </a:solidFill>
                <a:latin typeface="Calibri" panose="020F0502020204030204" pitchFamily="34" charset="0"/>
                <a:cs typeface="Times New Roman" panose="02020603050405020304" pitchFamily="18" charset="0"/>
              </a:rPr>
              <a:t>  </a:t>
            </a:r>
          </a:p>
          <a:p>
            <a:pPr lvl="2" algn="l"/>
            <a:endParaRPr lang="en-US" sz="1200" dirty="0">
              <a:solidFill>
                <a:schemeClr val="tx1"/>
              </a:solidFill>
              <a:latin typeface="Calibri" panose="020F0502020204030204" pitchFamily="34" charset="0"/>
              <a:cs typeface="Times New Roman" panose="02020603050405020304" pitchFamily="18" charset="0"/>
            </a:endParaRPr>
          </a:p>
          <a:p>
            <a:pPr marL="1200150" lvl="2" indent="-285750" algn="l">
              <a:buFontTx/>
              <a:buChar char="-"/>
            </a:pPr>
            <a:endParaRPr lang="en-US"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096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52400"/>
            <a:ext cx="2971799" cy="1477328"/>
          </a:xfrm>
        </p:spPr>
        <p:txBody>
          <a:bodyPr/>
          <a:lstStyle/>
          <a:p>
            <a:pPr algn="r" rtl="0"/>
            <a:r>
              <a:rPr lang="en-US" sz="2400" dirty="0">
                <a:solidFill>
                  <a:srgbClr val="4C216D"/>
                </a:solidFill>
              </a:rPr>
              <a:t>Human Resource Management</a:t>
            </a:r>
            <a:br>
              <a:rPr lang="en-US" sz="2400" dirty="0">
                <a:solidFill>
                  <a:srgbClr val="4C216D"/>
                </a:solidFill>
              </a:rPr>
            </a:br>
            <a:r>
              <a:rPr lang="en-US" sz="1600" dirty="0">
                <a:solidFill>
                  <a:srgbClr val="4C216D"/>
                </a:solidFill>
                <a:hlinkClick r:id="rId2"/>
              </a:rPr>
              <a:t>nohrm@lsuhsc.edu</a:t>
            </a:r>
            <a:br>
              <a:rPr lang="en-US" sz="4800" kern="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228600" y="1371600"/>
            <a:ext cx="8915401" cy="5940088"/>
          </a:xfrm>
        </p:spPr>
        <p:txBody>
          <a:bodyPr/>
          <a:lstStyle/>
          <a:p>
            <a:pPr lvl="2" algn="l"/>
            <a:r>
              <a:rPr lang="en-US" sz="3200" dirty="0">
                <a:solidFill>
                  <a:schemeClr val="tx1"/>
                </a:solidFill>
                <a:latin typeface="Calibri" panose="020F0502020204030204" pitchFamily="34" charset="0"/>
                <a:cs typeface="Times New Roman" panose="02020603050405020304" pitchFamily="18" charset="0"/>
              </a:rPr>
              <a:t>Act 103</a:t>
            </a: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r>
              <a:rPr lang="en-US" sz="1200" dirty="0">
                <a:solidFill>
                  <a:schemeClr val="tx1"/>
                </a:solidFill>
                <a:latin typeface="Calibri" panose="020F0502020204030204" pitchFamily="34" charset="0"/>
                <a:cs typeface="Times New Roman" panose="02020603050405020304" pitchFamily="18" charset="0"/>
              </a:rPr>
              <a:t>Act 103 of the 2022 Regular Session establishes certain policy, training and reporting requirements for all executive branch state agencies for purposes of compliance with the Americans with Disabilities Act (ADA). It promotes affirmative strategies and goals for employment of individuals with disabilities through development and submission of annual State As a Model Employer (SAME) plan.</a:t>
            </a: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r>
              <a:rPr lang="en-US" sz="1200" dirty="0">
                <a:solidFill>
                  <a:schemeClr val="tx1"/>
                </a:solidFill>
                <a:latin typeface="Calibri" panose="020F0502020204030204" pitchFamily="34" charset="0"/>
                <a:cs typeface="Times New Roman" panose="02020603050405020304" pitchFamily="18" charset="0"/>
              </a:rPr>
              <a:t>What does this mean for our employees?</a:t>
            </a: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r>
              <a:rPr lang="en-US" sz="1200" b="1" u="sng" dirty="0">
                <a:solidFill>
                  <a:schemeClr val="tx1"/>
                </a:solidFill>
                <a:latin typeface="Calibri" panose="020F0502020204030204" pitchFamily="34" charset="0"/>
                <a:cs typeface="Times New Roman" panose="02020603050405020304" pitchFamily="18" charset="0"/>
              </a:rPr>
              <a:t>Required Training </a:t>
            </a:r>
            <a:r>
              <a:rPr lang="en-US" sz="1200" dirty="0">
                <a:solidFill>
                  <a:schemeClr val="tx1"/>
                </a:solidFill>
                <a:latin typeface="Calibri" panose="020F0502020204030204" pitchFamily="34" charset="0"/>
                <a:cs typeface="Times New Roman" panose="02020603050405020304" pitchFamily="18" charset="0"/>
              </a:rPr>
              <a:t>for all Supervisors and agency ADA coordinators</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Must be complete by November 13, 2022, currently in your KDS portal</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New supervisors will be required to complete within 90 days of employment or supervisor position</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Training will be required every 3 years</a:t>
            </a:r>
          </a:p>
          <a:p>
            <a:pPr marL="1085850" lvl="2" indent="-171450" algn="l">
              <a:buFontTx/>
              <a:buChar char="-"/>
            </a:pPr>
            <a:endParaRPr lang="en-US" sz="1200" dirty="0">
              <a:solidFill>
                <a:schemeClr val="tx1"/>
              </a:solidFill>
              <a:latin typeface="Calibri" panose="020F0502020204030204" pitchFamily="34" charset="0"/>
              <a:cs typeface="Times New Roman" panose="02020603050405020304" pitchFamily="18" charset="0"/>
            </a:endParaRPr>
          </a:p>
          <a:p>
            <a:pPr lvl="2" algn="l"/>
            <a:r>
              <a:rPr lang="en-US" sz="1200" dirty="0">
                <a:solidFill>
                  <a:schemeClr val="tx1"/>
                </a:solidFill>
                <a:latin typeface="Calibri" panose="020F0502020204030204" pitchFamily="34" charset="0"/>
                <a:cs typeface="Times New Roman" panose="02020603050405020304" pitchFamily="18" charset="0"/>
              </a:rPr>
              <a:t>Completion of </a:t>
            </a:r>
            <a:r>
              <a:rPr lang="en-US" sz="1200" b="1" u="sng" dirty="0">
                <a:solidFill>
                  <a:schemeClr val="tx1"/>
                </a:solidFill>
                <a:latin typeface="Calibri" panose="020F0502020204030204" pitchFamily="34" charset="0"/>
                <a:cs typeface="Times New Roman" panose="02020603050405020304" pitchFamily="18" charset="0"/>
              </a:rPr>
              <a:t>Voluntary Self-Identification of Disability </a:t>
            </a:r>
            <a:r>
              <a:rPr lang="en-US" sz="1200" dirty="0">
                <a:solidFill>
                  <a:schemeClr val="tx1"/>
                </a:solidFill>
                <a:latin typeface="Calibri" panose="020F0502020204030204" pitchFamily="34" charset="0"/>
                <a:cs typeface="Times New Roman" panose="02020603050405020304" pitchFamily="18" charset="0"/>
              </a:rPr>
              <a:t>Form for all employees</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Must be complete by September 30, 2022 to ensure compliance with </a:t>
            </a:r>
            <a:r>
              <a:rPr lang="en-US" sz="1200" dirty="0">
                <a:effectLst/>
                <a:latin typeface="Calibri" panose="020F0502020204030204" pitchFamily="34" charset="0"/>
                <a:ea typeface="Calibri" panose="020F0502020204030204" pitchFamily="34" charset="0"/>
              </a:rPr>
              <a:t>La. R.S. 46:2597(1) </a:t>
            </a:r>
            <a:endParaRPr lang="en-US" sz="1200" dirty="0">
              <a:solidFill>
                <a:schemeClr val="tx1"/>
              </a:solidFill>
              <a:latin typeface="Calibri" panose="020F0502020204030204" pitchFamily="34" charset="0"/>
              <a:cs typeface="Times New Roman" panose="02020603050405020304" pitchFamily="18" charset="0"/>
            </a:endParaRP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All new employees complete this disclosure as part of their new hire packet</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Required to complete every 5 years </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The form is available electronically in PS self-service by navigating to: </a:t>
            </a: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r>
              <a:rPr lang="en-US" sz="1200" dirty="0">
                <a:solidFill>
                  <a:schemeClr val="tx1"/>
                </a:solidFill>
                <a:latin typeface="Calibri" panose="020F0502020204030204" pitchFamily="34" charset="0"/>
                <a:cs typeface="Times New Roman" panose="02020603050405020304" pitchFamily="18" charset="0"/>
              </a:rPr>
              <a:t>Main Menu &gt; Self Service &gt; Personal Information &gt; Disability</a:t>
            </a:r>
          </a:p>
          <a:p>
            <a:pPr marL="1085850" lvl="2" indent="-171450" algn="l">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marL="1085850" lvl="2" indent="-171450" algn="l">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marL="1085850" lvl="2" indent="-171450" algn="l">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lvl="2" algn="l"/>
            <a:endParaRPr lang="en-US" sz="1200" dirty="0">
              <a:solidFill>
                <a:schemeClr val="tx1"/>
              </a:solidFill>
              <a:latin typeface="Calibri" panose="020F0502020204030204" pitchFamily="34" charset="0"/>
              <a:cs typeface="Times New Roman" panose="02020603050405020304" pitchFamily="18" charset="0"/>
            </a:endParaRPr>
          </a:p>
          <a:p>
            <a:pPr marL="1085850" lvl="2" indent="-171450" algn="l">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lvl="2" algn="l"/>
            <a:endParaRPr lang="en-US" sz="1200" dirty="0">
              <a:solidFill>
                <a:schemeClr val="tx1"/>
              </a:solidFill>
              <a:latin typeface="Calibri" panose="020F0502020204030204" pitchFamily="34" charset="0"/>
              <a:cs typeface="Times New Roman" panose="02020603050405020304" pitchFamily="18" charset="0"/>
            </a:endParaRPr>
          </a:p>
          <a:p>
            <a:pPr marL="1200150" lvl="2" indent="-285750" algn="l">
              <a:buFontTx/>
              <a:buChar char="-"/>
            </a:pPr>
            <a:endParaRPr lang="en-US"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944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Benefits</a:t>
            </a:r>
          </a:p>
          <a:p>
            <a:pPr marL="12700">
              <a:spcBef>
                <a:spcPts val="95"/>
              </a:spcBef>
            </a:pPr>
            <a:r>
              <a:rPr lang="en-US" sz="2000" i="1" spc="-10" dirty="0">
                <a:solidFill>
                  <a:srgbClr val="451D7A"/>
                </a:solidFill>
                <a:latin typeface="Arial" panose="020B0604020202020204" pitchFamily="34" charset="0"/>
                <a:cs typeface="Arial" panose="020B0604020202020204" pitchFamily="34" charset="0"/>
              </a:rPr>
              <a:t>Kacy Smith, Benefits &amp; Retirement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5</a:t>
            </a:fld>
            <a:endParaRPr lang="en-US"/>
          </a:p>
        </p:txBody>
      </p:sp>
    </p:spTree>
    <p:extLst>
      <p:ext uri="{BB962C8B-B14F-4D97-AF65-F5344CB8AC3E}">
        <p14:creationId xmlns:p14="http://schemas.microsoft.com/office/powerpoint/2010/main" val="186374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0" y="152401"/>
            <a:ext cx="1523999" cy="152399"/>
          </a:xfrm>
        </p:spPr>
        <p:txBody>
          <a:bodyPr/>
          <a:lstStyle/>
          <a:p>
            <a:pPr rtl="0"/>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1143000" y="1676400"/>
            <a:ext cx="6569709" cy="4876800"/>
          </a:xfrm>
        </p:spPr>
        <p:txBody>
          <a:bodyPr/>
          <a:lstStyle/>
          <a:p>
            <a:pPr algn="ctr"/>
            <a:r>
              <a:rPr lang="en-US" sz="2800" b="1" dirty="0"/>
              <a:t>Open Enrollment 2023</a:t>
            </a:r>
          </a:p>
          <a:p>
            <a:pPr algn="ctr"/>
            <a:r>
              <a:rPr lang="en-US" sz="2000" b="1" dirty="0"/>
              <a:t>October 1, 2022 – November 15, 2022</a:t>
            </a:r>
          </a:p>
          <a:p>
            <a:endParaRPr lang="en-US" dirty="0"/>
          </a:p>
          <a:p>
            <a:pPr marL="285750" indent="-285750">
              <a:buFontTx/>
              <a:buChar char="-"/>
            </a:pPr>
            <a:r>
              <a:rPr lang="en-US" dirty="0"/>
              <a:t>Changes made will take effect January 1, 2023</a:t>
            </a:r>
          </a:p>
          <a:p>
            <a:pPr marL="285750" indent="-285750">
              <a:buFontTx/>
              <a:buChar char="-"/>
            </a:pPr>
            <a:r>
              <a:rPr lang="en-US" dirty="0"/>
              <a:t>If you are not making changes, no action is needed.</a:t>
            </a:r>
          </a:p>
          <a:p>
            <a:pPr marL="285750" indent="-285750">
              <a:buFontTx/>
              <a:buChar char="-"/>
            </a:pPr>
            <a:r>
              <a:rPr lang="en-US" u="sng" dirty="0"/>
              <a:t>EXCEPT: If you are enrolled in an FSA or HSA</a:t>
            </a:r>
            <a:r>
              <a:rPr lang="en-US" dirty="0"/>
              <a:t>. You must reenroll in an FSA and reelect HSA contributions in order for those accounts to continue in 2023. </a:t>
            </a:r>
          </a:p>
          <a:p>
            <a:pPr marL="285750" indent="-285750">
              <a:buFontTx/>
              <a:buChar char="-"/>
            </a:pPr>
            <a:r>
              <a:rPr lang="en-US" dirty="0"/>
              <a:t>Information will go out to all employees the first week of October</a:t>
            </a:r>
          </a:p>
          <a:p>
            <a:endParaRPr lang="en-US" dirty="0"/>
          </a:p>
          <a:p>
            <a:pPr algn="ctr"/>
            <a:r>
              <a:rPr lang="en-US" sz="2400" b="1" dirty="0"/>
              <a:t>Benefits Fair </a:t>
            </a:r>
          </a:p>
          <a:p>
            <a:pPr algn="ctr"/>
            <a:r>
              <a:rPr lang="en-US" sz="2000" dirty="0"/>
              <a:t>Tuesday, October 25, 2022</a:t>
            </a:r>
          </a:p>
          <a:p>
            <a:pPr algn="ctr"/>
            <a:r>
              <a:rPr lang="en-US" sz="2000" dirty="0"/>
              <a:t>10:00am – 2:00pm</a:t>
            </a:r>
          </a:p>
          <a:p>
            <a:pPr algn="ctr"/>
            <a:r>
              <a:rPr lang="en-US" sz="2000" dirty="0"/>
              <a:t>School of Allied Health, 2</a:t>
            </a:r>
            <a:r>
              <a:rPr lang="en-US" sz="2000" baseline="30000" dirty="0"/>
              <a:t>nd</a:t>
            </a:r>
            <a:r>
              <a:rPr lang="en-US" sz="2000" dirty="0"/>
              <a:t> floor lobby</a:t>
            </a:r>
          </a:p>
          <a:p>
            <a:pPr algn="ctr"/>
            <a:r>
              <a:rPr lang="en-US" dirty="0"/>
              <a:t>Meet with benefit vendors</a:t>
            </a:r>
          </a:p>
          <a:p>
            <a:pPr algn="ctr"/>
            <a:endParaRPr lang="en-US" dirty="0"/>
          </a:p>
          <a:p>
            <a:endParaRPr lang="en-US" dirty="0"/>
          </a:p>
          <a:p>
            <a:endParaRPr lang="en-US" dirty="0"/>
          </a:p>
          <a:p>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0"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2400" kern="0" dirty="0">
                <a:solidFill>
                  <a:srgbClr val="4C216D"/>
                </a:solidFill>
              </a:rPr>
              <a:t>HRM Benefits</a:t>
            </a:r>
            <a:br>
              <a:rPr lang="en-US" sz="2400" kern="0" dirty="0">
                <a:solidFill>
                  <a:srgbClr val="4C216D"/>
                </a:solidFill>
              </a:rPr>
            </a:br>
            <a:r>
              <a:rPr lang="en-US" sz="1600" kern="0" dirty="0">
                <a:solidFill>
                  <a:srgbClr val="4C216D"/>
                </a:solidFill>
                <a:hlinkClick r:id="rId2"/>
              </a:rPr>
              <a:t>nohrmbenefits@lsuhsc.edu</a:t>
            </a:r>
            <a:endParaRPr lang="en-US" sz="1600" kern="0" dirty="0">
              <a:solidFill>
                <a:srgbClr val="4C216D"/>
              </a:solidFill>
            </a:endParaRPr>
          </a:p>
          <a:p>
            <a:pPr algn="r" rtl="0"/>
            <a:endParaRPr lang="en-US" sz="1600" kern="0" dirty="0">
              <a:solidFill>
                <a:srgbClr val="4C216D"/>
              </a:solidFill>
            </a:endParaRPr>
          </a:p>
        </p:txBody>
      </p:sp>
    </p:spTree>
    <p:extLst>
      <p:ext uri="{BB962C8B-B14F-4D97-AF65-F5344CB8AC3E}">
        <p14:creationId xmlns:p14="http://schemas.microsoft.com/office/powerpoint/2010/main" val="1499060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Talent Acquisition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2"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7</a:t>
            </a:fld>
            <a:endParaRPr lang="en-US"/>
          </a:p>
        </p:txBody>
      </p:sp>
    </p:spTree>
    <p:extLst>
      <p:ext uri="{BB962C8B-B14F-4D97-AF65-F5344CB8AC3E}">
        <p14:creationId xmlns:p14="http://schemas.microsoft.com/office/powerpoint/2010/main" val="31962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152401"/>
            <a:ext cx="3200399" cy="1107996"/>
          </a:xfrm>
        </p:spPr>
        <p:txBody>
          <a:bodyPr/>
          <a:lstStyle/>
          <a:p>
            <a:pPr algn="r" rtl="0"/>
            <a:r>
              <a:rPr lang="en-US" sz="2400" dirty="0">
                <a:solidFill>
                  <a:srgbClr val="4C216D"/>
                </a:solidFill>
              </a:rPr>
              <a:t>HRM Talent Acquisition</a:t>
            </a:r>
            <a:br>
              <a:rPr lang="en-US" sz="2400" dirty="0">
                <a:solidFill>
                  <a:srgbClr val="4C216D"/>
                </a:solidFill>
              </a:rPr>
            </a:br>
            <a:r>
              <a:rPr lang="en-US" sz="1600" dirty="0">
                <a:solidFill>
                  <a:srgbClr val="4C216D"/>
                </a:solidFill>
                <a:hlinkClick r:id="rId2"/>
              </a:rPr>
              <a:t>recruittalent@lsuhsc.edu</a:t>
            </a:r>
            <a:br>
              <a:rPr lang="en-US" sz="1600" dirty="0">
                <a:solidFill>
                  <a:srgbClr val="4C216D"/>
                </a:solidFill>
              </a:rPr>
            </a:br>
            <a:endParaRPr lang="en-US" dirty="0"/>
          </a:p>
        </p:txBody>
      </p:sp>
      <p:sp>
        <p:nvSpPr>
          <p:cNvPr id="4" name="Text Placeholder 3"/>
          <p:cNvSpPr>
            <a:spLocks noGrp="1"/>
          </p:cNvSpPr>
          <p:nvPr>
            <p:ph type="body" idx="1"/>
          </p:nvPr>
        </p:nvSpPr>
        <p:spPr>
          <a:xfrm>
            <a:off x="419100" y="1752600"/>
            <a:ext cx="8305800" cy="4495800"/>
          </a:xfrm>
        </p:spPr>
        <p:txBody>
          <a:bodyPr/>
          <a:lstStyle/>
          <a:p>
            <a:pPr algn="ctr"/>
            <a:r>
              <a:rPr lang="en-US" b="1" dirty="0"/>
              <a:t>People Admin Hiring Proposal Funding Sheet</a:t>
            </a:r>
          </a:p>
          <a:p>
            <a:pPr algn="ctr"/>
            <a:r>
              <a:rPr lang="en-US" i="1" dirty="0">
                <a:solidFill>
                  <a:srgbClr val="FF0000"/>
                </a:solidFill>
              </a:rPr>
              <a:t>Please discard old versions!</a:t>
            </a:r>
          </a:p>
          <a:p>
            <a:pPr algn="ctr"/>
            <a:endParaRPr lang="en-US" b="1" dirty="0"/>
          </a:p>
          <a:p>
            <a:r>
              <a:rPr lang="en-US" b="1" dirty="0"/>
              <a:t>Newly added:</a:t>
            </a:r>
          </a:p>
          <a:p>
            <a:pPr marL="285750" indent="-285750">
              <a:buFont typeface="Arial" panose="020B0604020202020204" pitchFamily="34" charset="0"/>
              <a:buChar char="•"/>
            </a:pPr>
            <a:r>
              <a:rPr lang="en-US" dirty="0"/>
              <a:t>Regular or POA (POA end date)</a:t>
            </a:r>
          </a:p>
          <a:p>
            <a:pPr marL="285750" indent="-285750">
              <a:buFont typeface="Arial" panose="020B0604020202020204" pitchFamily="34" charset="0"/>
              <a:buChar char="•"/>
            </a:pPr>
            <a:r>
              <a:rPr lang="en-US" dirty="0"/>
              <a:t>For Faculty appointments:</a:t>
            </a:r>
          </a:p>
          <a:p>
            <a:pPr marL="742950" lvl="1" indent="-285750">
              <a:buFont typeface="Arial" panose="020B0604020202020204" pitchFamily="34" charset="0"/>
              <a:buChar char="•"/>
            </a:pPr>
            <a:r>
              <a:rPr lang="en-US" dirty="0"/>
              <a:t>Non-Tenure or Tenure-Track (1,2,3,4 year) </a:t>
            </a:r>
          </a:p>
          <a:p>
            <a:pPr marL="742950" lvl="1" indent="-285750">
              <a:buFont typeface="Arial" panose="020B0604020202020204" pitchFamily="34" charset="0"/>
              <a:buChar char="•"/>
            </a:pPr>
            <a:r>
              <a:rPr lang="en-US" dirty="0"/>
              <a:t>Joint appointment - department number &amp; effective date</a:t>
            </a:r>
          </a:p>
          <a:p>
            <a:pPr marL="285750" indent="-285750">
              <a:buFont typeface="Arial" panose="020B0604020202020204" pitchFamily="34" charset="0"/>
              <a:buChar char="•"/>
            </a:pPr>
            <a:endParaRPr lang="en-US" dirty="0"/>
          </a:p>
          <a:p>
            <a:r>
              <a:rPr lang="en-US" b="1" dirty="0"/>
              <a:t>Note:</a:t>
            </a:r>
          </a:p>
          <a:p>
            <a:pPr marL="285750" indent="-285750">
              <a:buFont typeface="Arial" panose="020B0604020202020204" pitchFamily="34" charset="0"/>
              <a:buChar char="•"/>
            </a:pPr>
            <a:r>
              <a:rPr lang="en-US" dirty="0"/>
              <a:t>Candidate’s personal email address is for NEO invitation</a:t>
            </a:r>
          </a:p>
          <a:p>
            <a:pPr marL="285750" indent="-285750">
              <a:buFont typeface="Arial" panose="020B0604020202020204" pitchFamily="34" charset="0"/>
              <a:buChar char="•"/>
            </a:pPr>
            <a:r>
              <a:rPr lang="en-US" dirty="0"/>
              <a:t>Use Hiring Proposal Funding Sheet for position approvals/recruitments completed in People Admin</a:t>
            </a:r>
          </a:p>
          <a:p>
            <a:pPr lvl="1"/>
            <a:r>
              <a:rPr lang="en-US" dirty="0"/>
              <a:t>(</a:t>
            </a:r>
            <a:r>
              <a:rPr lang="en-US" b="1" dirty="0"/>
              <a:t>NOT</a:t>
            </a:r>
            <a:r>
              <a:rPr lang="en-US" dirty="0"/>
              <a:t> completed in People Admin -  House Officer, Fellow/Intern, Gratis, Grad Asst., Student Worker)</a:t>
            </a:r>
          </a:p>
          <a:p>
            <a:endParaRPr lang="en-US" dirty="0"/>
          </a:p>
          <a:p>
            <a:endParaRPr lang="en-US" dirty="0"/>
          </a:p>
          <a:p>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2492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295400" y="1600200"/>
            <a:ext cx="7162800" cy="3754874"/>
          </a:xfrm>
        </p:spPr>
        <p:txBody>
          <a:bodyPr/>
          <a:lstStyle/>
          <a:p>
            <a:pPr algn="ctr"/>
            <a:r>
              <a:rPr lang="en-US" b="1" dirty="0"/>
              <a:t>Where to Locate Hiring Proposal Funding Sheet</a:t>
            </a:r>
          </a:p>
          <a:p>
            <a:pPr algn="ctr"/>
            <a:endParaRPr lang="en-US" dirty="0"/>
          </a:p>
          <a:p>
            <a:pPr algn="l"/>
            <a:r>
              <a:rPr lang="en-US" sz="1400" dirty="0"/>
              <a:t>HR Webpage, HR Resources (PeopleAdmin)</a:t>
            </a:r>
          </a:p>
          <a:p>
            <a:pPr algn="ctr"/>
            <a:endParaRPr lang="en-US" dirty="0"/>
          </a:p>
          <a:p>
            <a:pPr algn="ctr"/>
            <a:endParaRPr lang="en-US" dirty="0"/>
          </a:p>
          <a:p>
            <a:endParaRPr lang="en-US" dirty="0"/>
          </a:p>
          <a:p>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endParaRPr lang="en-US" dirty="0"/>
          </a:p>
          <a:p>
            <a:endParaRPr lang="en-US" dirty="0"/>
          </a:p>
          <a:p>
            <a:r>
              <a:rPr lang="en-US" sz="1400" dirty="0"/>
              <a:t>Bottom right corner of People Admin home page</a:t>
            </a:r>
          </a:p>
          <a:p>
            <a:endParaRPr lang="en-US" dirty="0"/>
          </a:p>
          <a:p>
            <a:pPr marL="285750" indent="-285750">
              <a:buFont typeface="Arial" panose="020B0604020202020204" pitchFamily="34" charset="0"/>
              <a:buChar char="•"/>
            </a:pP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448997"/>
            <a:ext cx="4724400" cy="193548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295400" y="4800600"/>
            <a:ext cx="3581400" cy="1859280"/>
          </a:xfrm>
          <a:prstGeom prst="rect">
            <a:avLst/>
          </a:prstGeom>
          <a:noFill/>
          <a:ln>
            <a:noFill/>
          </a:ln>
        </p:spPr>
      </p:pic>
      <p:sp>
        <p:nvSpPr>
          <p:cNvPr id="9" name="Title 1">
            <a:extLst>
              <a:ext uri="{FF2B5EF4-FFF2-40B4-BE49-F238E27FC236}">
                <a16:creationId xmlns:a16="http://schemas.microsoft.com/office/drawing/2014/main" id="{38522C6C-9722-B2C4-AEF1-6E7FA80A6591}"/>
              </a:ext>
            </a:extLst>
          </p:cNvPr>
          <p:cNvSpPr>
            <a:spLocks noGrp="1"/>
          </p:cNvSpPr>
          <p:nvPr>
            <p:ph type="title"/>
          </p:nvPr>
        </p:nvSpPr>
        <p:spPr>
          <a:xfrm>
            <a:off x="5791200" y="152401"/>
            <a:ext cx="3200399" cy="1107996"/>
          </a:xfrm>
        </p:spPr>
        <p:txBody>
          <a:bodyPr/>
          <a:lstStyle/>
          <a:p>
            <a:pPr algn="r" rtl="0"/>
            <a:r>
              <a:rPr lang="en-US" sz="2400" dirty="0">
                <a:solidFill>
                  <a:srgbClr val="4C216D"/>
                </a:solidFill>
              </a:rPr>
              <a:t>HRM Talent Acquisition</a:t>
            </a:r>
            <a:br>
              <a:rPr lang="en-US" sz="2400" dirty="0">
                <a:solidFill>
                  <a:srgbClr val="4C216D"/>
                </a:solidFill>
              </a:rPr>
            </a:br>
            <a:r>
              <a:rPr lang="en-US" sz="1600" dirty="0">
                <a:solidFill>
                  <a:srgbClr val="4C216D"/>
                </a:solidFill>
                <a:hlinkClick r:id="rId5"/>
              </a:rPr>
              <a:t>recruittalent@lsuhsc.edu</a:t>
            </a:r>
            <a:br>
              <a:rPr lang="en-US" sz="1600" dirty="0">
                <a:solidFill>
                  <a:srgbClr val="4C216D"/>
                </a:solidFill>
              </a:rPr>
            </a:br>
            <a:endParaRPr lang="en-US" dirty="0"/>
          </a:p>
        </p:txBody>
      </p:sp>
    </p:spTree>
    <p:extLst>
      <p:ext uri="{BB962C8B-B14F-4D97-AF65-F5344CB8AC3E}">
        <p14:creationId xmlns:p14="http://schemas.microsoft.com/office/powerpoint/2010/main" val="3075831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SUHSCNO_PPT Template_2019 [Read-Only] [Compatibility Mode]" id="{A862D6C3-CEFD-4437-A044-941239273D1A}" vid="{14A9E483-E4AA-4860-9BC3-504D9F7B20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12508</TotalTime>
  <Words>1920</Words>
  <Application>Microsoft Office PowerPoint</Application>
  <PresentationFormat>On-screen Show (4:3)</PresentationFormat>
  <Paragraphs>336</Paragraphs>
  <Slides>21</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Yu Gothic UI Semibold</vt:lpstr>
      <vt:lpstr>Arial</vt:lpstr>
      <vt:lpstr>Bodoni MT</vt:lpstr>
      <vt:lpstr>Calibri</vt:lpstr>
      <vt:lpstr>Calibri Light</vt:lpstr>
      <vt:lpstr>Wingdings</vt:lpstr>
      <vt:lpstr>Office Theme</vt:lpstr>
      <vt:lpstr>1_Office Theme</vt:lpstr>
      <vt:lpstr>PowerPoint Presentation</vt:lpstr>
      <vt:lpstr>PowerPoint Presentation</vt:lpstr>
      <vt:lpstr>Human Resource Information Systems               HRIS@lsuhsc.edu   </vt:lpstr>
      <vt:lpstr>Human Resource Management nohrm@lsuhsc.edu </vt:lpstr>
      <vt:lpstr>PowerPoint Presentation</vt:lpstr>
      <vt:lpstr>  </vt:lpstr>
      <vt:lpstr>PowerPoint Presentation</vt:lpstr>
      <vt:lpstr>HRM Talent Acquisition recruittalent@lsuhsc.edu </vt:lpstr>
      <vt:lpstr>HRM Talent Acquisition recruittalent@lsuhsc.edu </vt:lpstr>
      <vt:lpstr>HRM Talent Acquisition recruittalent@lsuhsc.edu </vt:lpstr>
      <vt:lpstr>PowerPoint Presentation</vt:lpstr>
      <vt:lpstr>HRM Compensation nohrmcompensation@lsuhsc.edu </vt:lpstr>
      <vt:lpstr>PowerPoint Presentation</vt:lpstr>
      <vt:lpstr>Performance Evaluation System</vt:lpstr>
      <vt:lpstr>Performance Evaluation System</vt:lpstr>
      <vt:lpstr>                               </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Tran, Alexander-Quang D.</cp:lastModifiedBy>
  <cp:revision>147</cp:revision>
  <cp:lastPrinted>2022-06-17T14:12:59Z</cp:lastPrinted>
  <dcterms:created xsi:type="dcterms:W3CDTF">2021-07-02T20:02:56Z</dcterms:created>
  <dcterms:modified xsi:type="dcterms:W3CDTF">2022-09-15T15:42:01Z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